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5" r:id="rId2"/>
  </p:sldMasterIdLst>
  <p:notesMasterIdLst>
    <p:notesMasterId r:id="rId13"/>
  </p:notesMasterIdLst>
  <p:handoutMasterIdLst>
    <p:handoutMasterId r:id="rId14"/>
  </p:handoutMasterIdLst>
  <p:sldIdLst>
    <p:sldId id="279" r:id="rId3"/>
    <p:sldId id="282" r:id="rId4"/>
    <p:sldId id="340" r:id="rId5"/>
    <p:sldId id="351" r:id="rId6"/>
    <p:sldId id="349" r:id="rId7"/>
    <p:sldId id="314" r:id="rId8"/>
    <p:sldId id="347" r:id="rId9"/>
    <p:sldId id="323" r:id="rId10"/>
    <p:sldId id="348" r:id="rId11"/>
    <p:sldId id="303" r:id="rId12"/>
  </p:sldIdLst>
  <p:sldSz cx="12192000" cy="6858000"/>
  <p:notesSz cx="6858000" cy="9144000"/>
  <p:defaultTextStyle>
    <a:defPPr>
      <a:defRPr lang="nl-NL"/>
    </a:defPPr>
    <a:lvl1pPr algn="l" defTabSz="91313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1pPr>
    <a:lvl2pPr marL="455930" indent="1905" algn="l" defTabSz="91313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2pPr>
    <a:lvl3pPr marL="913130" indent="1905" algn="l" defTabSz="91313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3pPr>
    <a:lvl4pPr marL="1370330" indent="1905" algn="l" defTabSz="91313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4pPr>
    <a:lvl5pPr marL="1827530" indent="1905" algn="l" defTabSz="91313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charset="0"/>
        <a:ea typeface="MS PGothic" panose="020B060007020508020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7219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3"/>
    <a:srgbClr val="F0AB00"/>
    <a:srgbClr val="C20016"/>
    <a:srgbClr val="008542"/>
    <a:srgbClr val="002C64"/>
    <a:srgbClr val="33AADC"/>
    <a:srgbClr val="002F5F"/>
    <a:srgbClr val="3DB7E4"/>
    <a:srgbClr val="8EBA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F64DF1-9961-4862-8B46-0B19DFE1B413}" v="1" dt="2023-06-12T11:49:20.1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8453" autoAdjust="0"/>
  </p:normalViewPr>
  <p:slideViewPr>
    <p:cSldViewPr snapToGrid="0" snapToObjects="1" showGuides="1">
      <p:cViewPr varScale="1">
        <p:scale>
          <a:sx n="53" d="100"/>
          <a:sy n="53" d="100"/>
        </p:scale>
        <p:origin x="-1140" y="-60"/>
      </p:cViewPr>
      <p:guideLst>
        <p:guide orient="horz" pos="2160"/>
        <p:guide pos="721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0" d="100"/>
        <a:sy n="9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7" d="100"/>
          <a:sy n="57" d="100"/>
        </p:scale>
        <p:origin x="283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26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3D4CAB9-543B-124D-AC85-B38EEA6DAD72}" type="datetimeFigureOut">
              <a:rPr lang="nl-NL" altLang="en-US"/>
              <a:t>19-3-2024</a:t>
            </a:fld>
            <a:endParaRPr lang="nl-NL" alt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10CD581-2C6F-F24C-A6EA-AEF3E4905845}" type="slidenum">
              <a:rPr lang="nl-NL" altLang="en-US"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520C45E-4B48-084A-A24B-FDF519F7717D}" type="datetimeFigureOut">
              <a:rPr lang="nl-NL" altLang="en-US"/>
              <a:t>19-3-2024</a:t>
            </a:fld>
            <a:endParaRPr lang="nl-NL" alt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Klik om de tekststijl van het model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399720B-A57D-9C40-A75B-79A2C5AF5111}" type="slidenum">
              <a:rPr lang="nl-NL" altLang="en-US"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5865876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t>1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t>2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t>3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12800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13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t>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995364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13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t>6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13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t>7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92349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0A9F3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 marL="268605" indent="-268605"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 2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080000" y="1800000"/>
            <a:ext cx="4860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6252000" y="1800000"/>
            <a:ext cx="4860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ite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080000" y="1080000"/>
            <a:ext cx="10033200" cy="522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aflopend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9" name="Groep 1"/>
          <p:cNvGrpSpPr/>
          <p:nvPr userDrawn="1"/>
        </p:nvGrpSpPr>
        <p:grpSpPr>
          <a:xfrm>
            <a:off x="-7374" y="6415994"/>
            <a:ext cx="4949825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0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AB00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1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AB00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</p:grpSp>
      <p:pic>
        <p:nvPicPr>
          <p:cNvPr id="7" name="Afbeelding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0"/>
            <a:ext cx="21494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: Interna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 bwMode="auto">
          <a:xfrm>
            <a:off x="7356476" y="2327815"/>
            <a:ext cx="4845262" cy="4319587"/>
            <a:chOff x="7229502" y="1800000"/>
            <a:chExt cx="4844496" cy="4320000"/>
          </a:xfrm>
          <a:solidFill>
            <a:schemeClr val="tx2"/>
          </a:solidFill>
        </p:grpSpPr>
        <p:sp>
          <p:nvSpPr>
            <p:cNvPr id="5" name="Uitstel 4"/>
            <p:cNvSpPr/>
            <p:nvPr/>
          </p:nvSpPr>
          <p:spPr>
            <a:xfrm rot="10800000">
              <a:off x="7229502" y="1800000"/>
              <a:ext cx="4320493" cy="4320000"/>
            </a:xfrm>
            <a:prstGeom prst="flowChartDelay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>
                <a:defRPr/>
              </a:pPr>
              <a:endPara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hthoek 5"/>
            <p:cNvSpPr/>
            <p:nvPr/>
          </p:nvSpPr>
          <p:spPr>
            <a:xfrm>
              <a:off x="11497827" y="1800000"/>
              <a:ext cx="576171" cy="432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313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>
                <a:defRPr/>
              </a:pPr>
              <a:endPara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" name="Stroomdiagram: Uitstel 10"/>
          <p:cNvSpPr/>
          <p:nvPr userDrawn="1"/>
        </p:nvSpPr>
        <p:spPr>
          <a:xfrm rot="16200000">
            <a:off x="6659562" y="4157663"/>
            <a:ext cx="1800225" cy="3600450"/>
          </a:xfrm>
          <a:custGeom>
            <a:avLst/>
            <a:gdLst>
              <a:gd name="connsiteX0" fmla="*/ 0 w 1936865"/>
              <a:gd name="connsiteY0" fmla="*/ 0 h 1936865"/>
              <a:gd name="connsiteX1" fmla="*/ 968433 w 1936865"/>
              <a:gd name="connsiteY1" fmla="*/ 0 h 1936865"/>
              <a:gd name="connsiteX2" fmla="*/ 1936866 w 1936865"/>
              <a:gd name="connsiteY2" fmla="*/ 968433 h 1936865"/>
              <a:gd name="connsiteX3" fmla="*/ 968433 w 1936865"/>
              <a:gd name="connsiteY3" fmla="*/ 1936866 h 1936865"/>
              <a:gd name="connsiteX4" fmla="*/ 0 w 1936865"/>
              <a:gd name="connsiteY4" fmla="*/ 1936865 h 1936865"/>
              <a:gd name="connsiteX5" fmla="*/ 0 w 1936865"/>
              <a:gd name="connsiteY5" fmla="*/ 0 h 1936865"/>
              <a:gd name="connsiteX0-1" fmla="*/ 0 w 1936866"/>
              <a:gd name="connsiteY0-2" fmla="*/ 1936865 h 1936866"/>
              <a:gd name="connsiteX1-3" fmla="*/ 968433 w 1936866"/>
              <a:gd name="connsiteY1-4" fmla="*/ 0 h 1936866"/>
              <a:gd name="connsiteX2-5" fmla="*/ 1936866 w 1936866"/>
              <a:gd name="connsiteY2-6" fmla="*/ 968433 h 1936866"/>
              <a:gd name="connsiteX3-7" fmla="*/ 968433 w 1936866"/>
              <a:gd name="connsiteY3-8" fmla="*/ 1936866 h 1936866"/>
              <a:gd name="connsiteX4-9" fmla="*/ 0 w 1936866"/>
              <a:gd name="connsiteY4-10" fmla="*/ 1936865 h 1936866"/>
              <a:gd name="connsiteX0-11" fmla="*/ 0 w 968433"/>
              <a:gd name="connsiteY0-12" fmla="*/ 1936866 h 1936866"/>
              <a:gd name="connsiteX1-13" fmla="*/ 0 w 968433"/>
              <a:gd name="connsiteY1-14" fmla="*/ 0 h 1936866"/>
              <a:gd name="connsiteX2-15" fmla="*/ 968433 w 968433"/>
              <a:gd name="connsiteY2-16" fmla="*/ 968433 h 1936866"/>
              <a:gd name="connsiteX3-17" fmla="*/ 0 w 968433"/>
              <a:gd name="connsiteY3-18" fmla="*/ 1936866 h 19368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68433" h="1936866">
                <a:moveTo>
                  <a:pt x="0" y="1936866"/>
                </a:moveTo>
                <a:lnTo>
                  <a:pt x="0" y="0"/>
                </a:lnTo>
                <a:cubicBezTo>
                  <a:pt x="534851" y="0"/>
                  <a:pt x="968433" y="433582"/>
                  <a:pt x="968433" y="968433"/>
                </a:cubicBezTo>
                <a:cubicBezTo>
                  <a:pt x="968433" y="1503284"/>
                  <a:pt x="534851" y="1936866"/>
                  <a:pt x="0" y="19368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sz="1800"/>
          </a:p>
        </p:txBody>
      </p:sp>
      <p:sp>
        <p:nvSpPr>
          <p:cNvPr id="9" name="Tijdelijke aanduiding voor datum 3"/>
          <p:cNvSpPr>
            <a:spLocks noGrp="1" noChangeAspect="1"/>
          </p:cNvSpPr>
          <p:nvPr>
            <p:ph type="dt" sz="half" idx="10"/>
          </p:nvPr>
        </p:nvSpPr>
        <p:spPr>
          <a:xfrm>
            <a:off x="1080000" y="6480000"/>
            <a:ext cx="407035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eaLnBrk="0" hangingPunct="0">
              <a:defRPr sz="1000" dirty="0">
                <a:solidFill>
                  <a:schemeClr val="tx2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r>
              <a:rPr lang="nl-NL" dirty="0"/>
              <a:t>© Vereniging van Nederlandse Gemeenten  |  September 2021</a:t>
            </a:r>
          </a:p>
        </p:txBody>
      </p:sp>
      <p:pic>
        <p:nvPicPr>
          <p:cNvPr id="10" name="Picture 9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300" y="88900"/>
            <a:ext cx="1732176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-7374" y="6415994"/>
            <a:ext cx="4949825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3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AB00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2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AB00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</p:grpSp>
      <p:sp>
        <p:nvSpPr>
          <p:cNvPr id="102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079500" y="1079500"/>
            <a:ext cx="10033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nl-NL" altLang="en-US"/>
              <a:t>Titelstijl van model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1079500" y="1800225"/>
            <a:ext cx="1003300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nl-NL" altLang="en-US"/>
              <a:t>Klik om de tekststijl van het model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pic>
        <p:nvPicPr>
          <p:cNvPr id="8" name="Picture 7"/>
          <p:cNvPicPr/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412" y="123825"/>
            <a:ext cx="1732176" cy="1676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/>
  <p:txStyles>
    <p:titleStyle>
      <a:lvl1pPr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de-DE" sz="3200" b="1" kern="1200">
          <a:solidFill>
            <a:srgbClr val="00A9F3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457200"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91313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68605" indent="-268605" algn="l" defTabSz="913130" rtl="0" eaLnBrk="1" fontAlgn="base" hangingPunct="1">
        <a:lnSpc>
          <a:spcPct val="90000"/>
        </a:lnSpc>
        <a:spcBef>
          <a:spcPts val="475"/>
        </a:spcBef>
        <a:spcAft>
          <a:spcPct val="0"/>
        </a:spcAft>
        <a:buClr>
          <a:srgbClr val="00A9F3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39750" indent="-269875" algn="l" defTabSz="913130" rtl="0" eaLnBrk="1" fontAlgn="base" hangingPunct="1">
        <a:lnSpc>
          <a:spcPct val="90000"/>
        </a:lnSpc>
        <a:spcBef>
          <a:spcPts val="440"/>
        </a:spcBef>
        <a:spcAft>
          <a:spcPct val="0"/>
        </a:spcAft>
        <a:buClr>
          <a:srgbClr val="00A9F3"/>
        </a:buClr>
        <a:buSzPct val="8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809625" indent="-269875" algn="l" defTabSz="913130" rtl="0" eaLnBrk="1" fontAlgn="base" hangingPunct="1">
        <a:lnSpc>
          <a:spcPct val="90000"/>
        </a:lnSpc>
        <a:spcBef>
          <a:spcPts val="400"/>
        </a:spcBef>
        <a:spcAft>
          <a:spcPct val="0"/>
        </a:spcAft>
        <a:buClr>
          <a:srgbClr val="00A9F3"/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079500" indent="-269875" algn="l" defTabSz="913130" rtl="0" eaLnBrk="1" fontAlgn="base" hangingPunct="1">
        <a:lnSpc>
          <a:spcPct val="90000"/>
        </a:lnSpc>
        <a:spcBef>
          <a:spcPts val="365"/>
        </a:spcBef>
        <a:spcAft>
          <a:spcPct val="0"/>
        </a:spcAft>
        <a:buClr>
          <a:srgbClr val="00A9F3"/>
        </a:buClr>
        <a:buSzPct val="8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1349375" indent="-268605" algn="l" defTabSz="913130" rtl="0" eaLnBrk="1" fontAlgn="base" hangingPunct="1">
        <a:lnSpc>
          <a:spcPct val="90000"/>
        </a:lnSpc>
        <a:spcBef>
          <a:spcPts val="325"/>
        </a:spcBef>
        <a:spcAft>
          <a:spcPct val="0"/>
        </a:spcAft>
        <a:buClr>
          <a:srgbClr val="00A9F3"/>
        </a:buClr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bg2"/>
          </a:solidFill>
          <a:latin typeface="+mj-lt"/>
          <a:ea typeface="MS PGothic" panose="020B060007020508020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anose="020B0604020202020204" pitchFamily="34" charset="0"/>
          <a:ea typeface="MS PGothic" panose="020B0600070205080204" charset="-128"/>
        </a:defRPr>
      </a:lvl9pPr>
    </p:titleStyle>
    <p:bodyStyle>
      <a:lvl1pPr marL="265430" indent="-26543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charset="-128"/>
          <a:cs typeface="+mn-cs"/>
        </a:defRPr>
      </a:lvl1pPr>
      <a:lvl2pPr marL="538480" indent="-27305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charset="-128"/>
          <a:cs typeface="+mn-cs"/>
        </a:defRPr>
      </a:lvl2pPr>
      <a:lvl3pPr marL="803275" indent="-26543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charset="-128"/>
          <a:cs typeface="+mn-cs"/>
        </a:defRPr>
      </a:lvl3pPr>
      <a:lvl4pPr marL="1076325" indent="-27305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panose="020B0604020202020204" pitchFamily="34" charset="0"/>
        <a:buChar char="•"/>
        <a:tabLst>
          <a:tab pos="1791970" algn="l"/>
        </a:tabLst>
        <a:defRPr sz="1600" kern="1200">
          <a:solidFill>
            <a:schemeClr val="tx1"/>
          </a:solidFill>
          <a:latin typeface="+mn-lt"/>
          <a:ea typeface="MS PGothic" panose="020B0600070205080204" charset="-128"/>
          <a:cs typeface="+mn-cs"/>
        </a:defRPr>
      </a:lvl4pPr>
      <a:lvl5pPr marL="1341755" indent="-26543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MS PGothic" panose="020B060007020508020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649326" cy="3952110"/>
          </a:xfrm>
          <a:prstGeom prst="rect">
            <a:avLst/>
          </a:prstGeom>
        </p:spPr>
        <p:txBody>
          <a:bodyPr/>
          <a:lstStyle/>
          <a:p>
            <a:r>
              <a:rPr lang="en-US" sz="4400" b="0" dirty="0">
                <a:solidFill>
                  <a:schemeClr val="tx1"/>
                </a:solidFill>
              </a:rPr>
              <a:t>How Lobby and Advocacy has worked across the three WaA! Pathways. 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>
                <a:solidFill>
                  <a:schemeClr val="tx1"/>
                </a:solidFill>
              </a:rPr>
              <a:t>South Sudan, SSUPD</a:t>
            </a:r>
            <a:r>
              <a:rPr lang="en-GB" dirty="0">
                <a:solidFill>
                  <a:schemeClr val="tx1"/>
                </a:solidFill>
              </a:rPr>
              <a:t/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Presented by </a:t>
            </a:r>
            <a:r>
              <a:rPr lang="en-GB" dirty="0" err="1" smtClean="0">
                <a:solidFill>
                  <a:schemeClr val="tx1"/>
                </a:solidFill>
              </a:rPr>
              <a:t>Chandiga</a:t>
            </a:r>
            <a:r>
              <a:rPr lang="en-GB" dirty="0" smtClean="0">
                <a:solidFill>
                  <a:schemeClr val="tx1"/>
                </a:solidFill>
              </a:rPr>
              <a:t> John</a:t>
            </a:r>
            <a:endParaRPr lang="nl-NL" sz="1200" b="0" dirty="0">
              <a:solidFill>
                <a:schemeClr val="tx1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0286" y="51380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6" y="4132217"/>
            <a:ext cx="5643880" cy="2011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2995" y="247135"/>
            <a:ext cx="10940205" cy="963827"/>
          </a:xfrm>
        </p:spPr>
        <p:txBody>
          <a:bodyPr/>
          <a:lstStyle/>
          <a:p>
            <a:r>
              <a:rPr lang="en-US" sz="2800" dirty="0"/>
              <a:t>Presentation outline 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2991" y="1878279"/>
            <a:ext cx="3550922" cy="4578939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72995" y="864973"/>
            <a:ext cx="8949995" cy="5296481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b="1" dirty="0">
                <a:latin typeface="+mn-lt"/>
              </a:rPr>
              <a:t>Background to L+ A strategy / plan.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b="1" dirty="0">
                <a:latin typeface="+mn-lt"/>
              </a:rPr>
              <a:t>What did we lobby/advocate for? 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b="1" dirty="0">
                <a:latin typeface="+mn-lt"/>
              </a:rPr>
              <a:t>Who were our target audience?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b="1" dirty="0">
                <a:latin typeface="+mn-lt"/>
              </a:rPr>
              <a:t>How were the three pathways involved? Community, CSOs/OPDs, (local) government. 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b="1" dirty="0">
                <a:latin typeface="+mn-lt"/>
              </a:rPr>
              <a:t>What were the roles and responsibilities of different actors involved? 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b="1" dirty="0">
                <a:latin typeface="+mn-lt"/>
              </a:rPr>
              <a:t>What would you do differently?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3395" y="696547"/>
            <a:ext cx="9720291" cy="810520"/>
          </a:xfrm>
        </p:spPr>
        <p:txBody>
          <a:bodyPr/>
          <a:lstStyle/>
          <a:p>
            <a:r>
              <a:rPr lang="en-US" sz="3600" dirty="0"/>
              <a:t>Background to L+A strategy/plans</a:t>
            </a:r>
            <a:endParaRPr lang="en-GB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211" y="1368520"/>
            <a:ext cx="11405286" cy="548948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sz="2800" dirty="0">
                <a:latin typeface="+mn-lt"/>
              </a:rPr>
              <a:t>Development of Lobbying and Advocacy Strategy/ plans was done in different approaches below:-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AutoNum type="arabicPeriod"/>
            </a:pPr>
            <a:r>
              <a:rPr lang="en-US" sz="2800" dirty="0">
                <a:latin typeface="+mn-lt"/>
              </a:rPr>
              <a:t>Organizational Capacity Assessment for National OPDs led to the development of a comprehensive Capacity enhancement and Advocacy strategy to guide the country team on L+A.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AutoNum type="arabicPeriod"/>
            </a:pPr>
            <a:r>
              <a:rPr lang="en-US" sz="2800" dirty="0">
                <a:latin typeface="+mn-lt"/>
              </a:rPr>
              <a:t>Application of the Capacity Assessment Tool to the </a:t>
            </a:r>
            <a:r>
              <a:rPr lang="en-US" sz="2800" dirty="0" smtClean="0">
                <a:latin typeface="+mn-lt"/>
              </a:rPr>
              <a:t>State </a:t>
            </a:r>
            <a:r>
              <a:rPr lang="en-US" sz="2800" dirty="0">
                <a:latin typeface="+mn-lt"/>
              </a:rPr>
              <a:t>level OPDs to come up with a capacity enhancement and advocacy plan to direct their L+A interventions</a:t>
            </a:r>
            <a:r>
              <a:rPr lang="en-US" sz="2000" dirty="0">
                <a:latin typeface="+mn-lt"/>
              </a:rPr>
              <a:t>. </a:t>
            </a: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 algn="just">
              <a:lnSpc>
                <a:spcPct val="150000"/>
              </a:lnSpc>
              <a:spcBef>
                <a:spcPts val="200"/>
              </a:spcBef>
              <a:buAutoNum type="arabicPeriod"/>
            </a:pP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0221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6AA20C-7BD9-7A20-7C19-06E4A9810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40" y="165599"/>
            <a:ext cx="10033000" cy="897081"/>
          </a:xfrm>
        </p:spPr>
        <p:txBody>
          <a:bodyPr/>
          <a:lstStyle/>
          <a:p>
            <a:r>
              <a:rPr lang="en-US" dirty="0"/>
              <a:t>What did we lobby/advocate for? And target audience </a:t>
            </a:r>
            <a:endParaRPr lang="x-none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562C37E7-C1A7-C620-A638-C2CD005554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979252"/>
              </p:ext>
            </p:extLst>
          </p:nvPr>
        </p:nvGraphicFramePr>
        <p:xfrm>
          <a:off x="1" y="1062680"/>
          <a:ext cx="12192000" cy="579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691">
                  <a:extLst>
                    <a:ext uri="{9D8B030D-6E8A-4147-A177-3AD203B41FA5}">
                      <a16:colId xmlns="" xmlns:a16="http://schemas.microsoft.com/office/drawing/2014/main" val="2100184471"/>
                    </a:ext>
                  </a:extLst>
                </a:gridCol>
                <a:gridCol w="5683954">
                  <a:extLst>
                    <a:ext uri="{9D8B030D-6E8A-4147-A177-3AD203B41FA5}">
                      <a16:colId xmlns="" xmlns:a16="http://schemas.microsoft.com/office/drawing/2014/main" val="1550141442"/>
                    </a:ext>
                  </a:extLst>
                </a:gridCol>
                <a:gridCol w="3505355">
                  <a:extLst>
                    <a:ext uri="{9D8B030D-6E8A-4147-A177-3AD203B41FA5}">
                      <a16:colId xmlns="" xmlns:a16="http://schemas.microsoft.com/office/drawing/2014/main" val="2899275530"/>
                    </a:ext>
                  </a:extLst>
                </a:gridCol>
              </a:tblGrid>
              <a:tr h="2347544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Inclusive Gov’t policies and programmes </a:t>
                      </a:r>
                      <a:endParaRPr lang="x-none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Legal frameworks- ADP,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NDIP.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Inclusion Livelihoods-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CAMP.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Provision of free Office spaces within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State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and Counties.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Land for persons with Disabilities -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</a:rPr>
                        <a:t>Jonglei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Inclusive budgeting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</a:rPr>
                        <a:t>Dev’t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 of Bylaws and LIA</a:t>
                      </a:r>
                      <a:endParaRPr lang="x-none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MDAs, NCPWDs, PAs at district levels, MPs</a:t>
                      </a:r>
                      <a:endParaRPr lang="x-none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7819522"/>
                  </a:ext>
                </a:extLst>
              </a:tr>
              <a:tr h="142035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Promoting inclusive programming</a:t>
                      </a:r>
                      <a:endParaRPr lang="x-non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Entrepreneurship development.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Linkages to MFIs – Credit &amp; Loans </a:t>
                      </a:r>
                      <a:endParaRPr lang="x-none" sz="2000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Agricultural seeds/inputs and trainings.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Humanitarian and </a:t>
                      </a:r>
                      <a:r>
                        <a:rPr lang="en-US" sz="2000" dirty="0" err="1"/>
                        <a:t>DiDRR</a:t>
                      </a:r>
                      <a:endParaRPr lang="x-non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CSOs, MFIs, PAs, Humanitarian organizations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6440386"/>
                  </a:ext>
                </a:extLst>
              </a:tr>
              <a:tr h="202742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Access to services</a:t>
                      </a:r>
                      <a:endParaRPr lang="x-non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Assistive devices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Access to SLIs- </a:t>
                      </a:r>
                      <a:r>
                        <a:rPr lang="en-US" sz="2000" dirty="0" smtClean="0"/>
                        <a:t>Schools</a:t>
                      </a:r>
                      <a:r>
                        <a:rPr lang="en-US" sz="2000" baseline="0" dirty="0" smtClean="0"/>
                        <a:t> and public places.</a:t>
                      </a:r>
                      <a:endParaRPr lang="en-US" sz="20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Access to Education, Health, justice, employment, vocational training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Land registration, ownership and utilization </a:t>
                      </a:r>
                    </a:p>
                    <a:p>
                      <a:endParaRPr lang="x-non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CSOs like WVU, SCI, CARE, etc., PAs, Legal service providers. District Service Commission</a:t>
                      </a:r>
                      <a:endParaRPr lang="x-non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5821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2439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097229" cy="1000897"/>
          </a:xfrm>
        </p:spPr>
        <p:txBody>
          <a:bodyPr/>
          <a:lstStyle/>
          <a:p>
            <a:r>
              <a:rPr lang="en-US" sz="3200" b="1" dirty="0">
                <a:solidFill>
                  <a:srgbClr val="00A9F3"/>
                </a:solidFill>
              </a:rPr>
              <a:t/>
            </a:r>
            <a:br>
              <a:rPr lang="en-US" sz="3200" b="1" dirty="0">
                <a:solidFill>
                  <a:srgbClr val="00A9F3"/>
                </a:solidFill>
              </a:rPr>
            </a:br>
            <a:r>
              <a:rPr lang="en-US" dirty="0">
                <a:latin typeface="+mn-lt"/>
              </a:rPr>
              <a:t>How were the three pathways involved</a:t>
            </a:r>
            <a:r>
              <a:rPr lang="en-US" sz="3200" b="1" dirty="0">
                <a:solidFill>
                  <a:srgbClr val="00A9F3"/>
                </a:solidFill>
              </a:rPr>
              <a:t/>
            </a:r>
            <a:br>
              <a:rPr lang="en-US" sz="3200" b="1" dirty="0">
                <a:solidFill>
                  <a:srgbClr val="00A9F3"/>
                </a:solidFill>
              </a:rPr>
            </a:b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="" xmlns:a16="http://schemas.microsoft.com/office/drawing/2014/main" id="{F70CA83D-1CE9-88D6-0D52-B46B8FA073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643752"/>
              </p:ext>
            </p:extLst>
          </p:nvPr>
        </p:nvGraphicFramePr>
        <p:xfrm>
          <a:off x="0" y="1099751"/>
          <a:ext cx="12192000" cy="5854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662">
                  <a:extLst>
                    <a:ext uri="{9D8B030D-6E8A-4147-A177-3AD203B41FA5}">
                      <a16:colId xmlns="" xmlns:a16="http://schemas.microsoft.com/office/drawing/2014/main" val="1299181230"/>
                    </a:ext>
                  </a:extLst>
                </a:gridCol>
                <a:gridCol w="8810338">
                  <a:extLst>
                    <a:ext uri="{9D8B030D-6E8A-4147-A177-3AD203B41FA5}">
                      <a16:colId xmlns="" xmlns:a16="http://schemas.microsoft.com/office/drawing/2014/main" val="4041564504"/>
                    </a:ext>
                  </a:extLst>
                </a:gridCol>
              </a:tblGrid>
              <a:tr h="642552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Pathway One </a:t>
                      </a:r>
                      <a:endParaRPr lang="x-none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0926519"/>
                  </a:ext>
                </a:extLst>
              </a:tr>
              <a:tr h="1322173">
                <a:tc>
                  <a:txBody>
                    <a:bodyPr/>
                    <a:lstStyle/>
                    <a:p>
                      <a:r>
                        <a:rPr lang="en-US" sz="2400" dirty="0"/>
                        <a:t>Community Mobilization of Persons with disabilities.</a:t>
                      </a:r>
                      <a:endParaRPr lang="x-non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Mobilization of Persons with disabilities into iSAVE groups and Associations at levels of LGs.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OPDs linking the groups to register with PAs at </a:t>
                      </a:r>
                      <a:r>
                        <a:rPr lang="en-US" sz="2400" dirty="0" err="1" smtClean="0"/>
                        <a:t>Payam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and County </a:t>
                      </a:r>
                      <a:r>
                        <a:rPr lang="en-US" sz="2400" dirty="0"/>
                        <a:t>Levels.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Raising awareness on rights of persons with disabilities/ mindset change.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Promoting access to Education for CWDs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Linkages to CSOs for vocational training and assistive Devices, Trainings, Livelihoods , MFIs.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Awareness on Land rights and FS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x-none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7446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19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097229" cy="1000897"/>
          </a:xfrm>
        </p:spPr>
        <p:txBody>
          <a:bodyPr/>
          <a:lstStyle/>
          <a:p>
            <a:r>
              <a:rPr lang="en-US" sz="3200" b="1" dirty="0">
                <a:solidFill>
                  <a:srgbClr val="00A9F3"/>
                </a:solidFill>
              </a:rPr>
              <a:t/>
            </a:r>
            <a:br>
              <a:rPr lang="en-US" sz="3200" b="1" dirty="0">
                <a:solidFill>
                  <a:srgbClr val="00A9F3"/>
                </a:solidFill>
              </a:rPr>
            </a:br>
            <a:r>
              <a:rPr lang="en-US" dirty="0">
                <a:latin typeface="+mn-lt"/>
              </a:rPr>
              <a:t>How were the three pathways involved</a:t>
            </a:r>
            <a:r>
              <a:rPr lang="en-US" sz="3200" b="1" dirty="0">
                <a:solidFill>
                  <a:srgbClr val="00A9F3"/>
                </a:solidFill>
              </a:rPr>
              <a:t/>
            </a:r>
            <a:br>
              <a:rPr lang="en-US" sz="3200" b="1" dirty="0">
                <a:solidFill>
                  <a:srgbClr val="00A9F3"/>
                </a:solidFill>
              </a:rPr>
            </a:b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="" xmlns:a16="http://schemas.microsoft.com/office/drawing/2014/main" id="{F70CA83D-1CE9-88D6-0D52-B46B8FA073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024767"/>
              </p:ext>
            </p:extLst>
          </p:nvPr>
        </p:nvGraphicFramePr>
        <p:xfrm>
          <a:off x="0" y="1099752"/>
          <a:ext cx="12192000" cy="5251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662">
                  <a:extLst>
                    <a:ext uri="{9D8B030D-6E8A-4147-A177-3AD203B41FA5}">
                      <a16:colId xmlns="" xmlns:a16="http://schemas.microsoft.com/office/drawing/2014/main" val="1299181230"/>
                    </a:ext>
                  </a:extLst>
                </a:gridCol>
                <a:gridCol w="8810338">
                  <a:extLst>
                    <a:ext uri="{9D8B030D-6E8A-4147-A177-3AD203B41FA5}">
                      <a16:colId xmlns="" xmlns:a16="http://schemas.microsoft.com/office/drawing/2014/main" val="4041564504"/>
                    </a:ext>
                  </a:extLst>
                </a:gridCol>
              </a:tblGrid>
              <a:tr h="407417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Pathway two</a:t>
                      </a:r>
                      <a:endParaRPr lang="x-none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L+A interventions </a:t>
                      </a:r>
                      <a:endParaRPr lang="x-none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0926519"/>
                  </a:ext>
                </a:extLst>
              </a:tr>
              <a:tr h="4794777">
                <a:tc>
                  <a:txBody>
                    <a:bodyPr/>
                    <a:lstStyle/>
                    <a:p>
                      <a:r>
                        <a:rPr lang="en-US" sz="2400" b="1" dirty="0"/>
                        <a:t>Strengthening OPDs/CSOs</a:t>
                      </a:r>
                      <a:endParaRPr lang="x-non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Establishments of </a:t>
                      </a:r>
                      <a:r>
                        <a:rPr lang="en-US" sz="2400" dirty="0" err="1" smtClean="0"/>
                        <a:t>Payam</a:t>
                      </a:r>
                      <a:r>
                        <a:rPr lang="en-US" sz="2400" dirty="0" smtClean="0"/>
                        <a:t>, County </a:t>
                      </a:r>
                      <a:r>
                        <a:rPr lang="en-US" sz="2400" dirty="0"/>
                        <a:t>and </a:t>
                      </a:r>
                      <a:r>
                        <a:rPr lang="en-US" sz="2400" dirty="0" smtClean="0"/>
                        <a:t>States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structures </a:t>
                      </a:r>
                      <a:r>
                        <a:rPr lang="en-US" sz="2400" dirty="0"/>
                        <a:t>to link with PAs at each level.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Capacity strengthening of the  </a:t>
                      </a:r>
                      <a:r>
                        <a:rPr lang="en-US" sz="2400" dirty="0" smtClean="0"/>
                        <a:t>States </a:t>
                      </a:r>
                      <a:r>
                        <a:rPr lang="en-US" sz="2400" dirty="0"/>
                        <a:t>and national OPDs to effective advocate for </a:t>
                      </a:r>
                      <a:r>
                        <a:rPr lang="en-US" sz="2400" dirty="0" smtClean="0"/>
                        <a:t>inclusion at FSL.</a:t>
                      </a: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Participation in the development of </a:t>
                      </a:r>
                      <a:r>
                        <a:rPr lang="en-US" sz="2400" dirty="0" smtClean="0"/>
                        <a:t>State </a:t>
                      </a:r>
                      <a:r>
                        <a:rPr lang="en-US" sz="2400" dirty="0"/>
                        <a:t>L+ A plans to direct their interventions at district Levels.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Increasing awareness on legal frameworks, disability needs, and how to work with PAs, and other stakeholders.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Establishment of  partnerships between OPDs, PAs and CSOs.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Capacitating </a:t>
                      </a:r>
                      <a:r>
                        <a:rPr lang="en-US" sz="2400" dirty="0" smtClean="0"/>
                        <a:t>N OPDs </a:t>
                      </a:r>
                      <a:r>
                        <a:rPr lang="en-US" sz="2400" dirty="0"/>
                        <a:t>with ADP awareness for their effective engagement in the ratification process.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951728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675C0BF-1B6E-097A-34DE-00C53A7D11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9" t="4148" r="11591" b="20170"/>
          <a:stretch>
            <a:fillRect/>
          </a:stretch>
        </p:blipFill>
        <p:spPr>
          <a:xfrm>
            <a:off x="182093" y="2822844"/>
            <a:ext cx="2919453" cy="29459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097229" cy="1000897"/>
          </a:xfrm>
        </p:spPr>
        <p:txBody>
          <a:bodyPr/>
          <a:lstStyle/>
          <a:p>
            <a:r>
              <a:rPr lang="en-US" sz="3200" b="1" dirty="0">
                <a:solidFill>
                  <a:srgbClr val="00A9F3"/>
                </a:solidFill>
              </a:rPr>
              <a:t/>
            </a:r>
            <a:br>
              <a:rPr lang="en-US" sz="3200" b="1" dirty="0">
                <a:solidFill>
                  <a:srgbClr val="00A9F3"/>
                </a:solidFill>
              </a:rPr>
            </a:br>
            <a:r>
              <a:rPr lang="en-US" dirty="0">
                <a:latin typeface="+mn-lt"/>
              </a:rPr>
              <a:t>How were the three pathways involved</a:t>
            </a:r>
            <a:r>
              <a:rPr lang="en-US" sz="3200" b="1" dirty="0">
                <a:solidFill>
                  <a:srgbClr val="00A9F3"/>
                </a:solidFill>
              </a:rPr>
              <a:t/>
            </a:r>
            <a:br>
              <a:rPr lang="en-US" sz="3200" b="1" dirty="0">
                <a:solidFill>
                  <a:srgbClr val="00A9F3"/>
                </a:solidFill>
              </a:rPr>
            </a:b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="" xmlns:a16="http://schemas.microsoft.com/office/drawing/2014/main" id="{F70CA83D-1CE9-88D6-0D52-B46B8FA073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161786"/>
              </p:ext>
            </p:extLst>
          </p:nvPr>
        </p:nvGraphicFramePr>
        <p:xfrm>
          <a:off x="197708" y="1099751"/>
          <a:ext cx="11994292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6824">
                  <a:extLst>
                    <a:ext uri="{9D8B030D-6E8A-4147-A177-3AD203B41FA5}">
                      <a16:colId xmlns="" xmlns:a16="http://schemas.microsoft.com/office/drawing/2014/main" val="1299181230"/>
                    </a:ext>
                  </a:extLst>
                </a:gridCol>
                <a:gridCol w="8667468">
                  <a:extLst>
                    <a:ext uri="{9D8B030D-6E8A-4147-A177-3AD203B41FA5}">
                      <a16:colId xmlns="" xmlns:a16="http://schemas.microsoft.com/office/drawing/2014/main" val="4041564504"/>
                    </a:ext>
                  </a:extLst>
                </a:gridCol>
              </a:tblGrid>
              <a:tr h="40777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Pathway three</a:t>
                      </a:r>
                      <a:endParaRPr lang="x-none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L+A  interrelatedness </a:t>
                      </a:r>
                      <a:endParaRPr lang="x-none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0926519"/>
                  </a:ext>
                </a:extLst>
              </a:tr>
              <a:tr h="1322173">
                <a:tc>
                  <a:txBody>
                    <a:bodyPr/>
                    <a:lstStyle/>
                    <a:p>
                      <a:r>
                        <a:rPr lang="en-US" sz="2400" b="1" dirty="0"/>
                        <a:t>Engaging with Public Authorities </a:t>
                      </a:r>
                      <a:endParaRPr lang="x-non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Thematic learnings on </a:t>
                      </a:r>
                      <a:r>
                        <a:rPr lang="en-US" sz="2400" dirty="0" smtClean="0"/>
                        <a:t>LIA </a:t>
                      </a:r>
                      <a:r>
                        <a:rPr lang="en-US" sz="2400" dirty="0"/>
                        <a:t>at </a:t>
                      </a:r>
                      <a:r>
                        <a:rPr lang="en-US" sz="2400" dirty="0" smtClean="0"/>
                        <a:t>PAYAM, </a:t>
                      </a:r>
                      <a:r>
                        <a:rPr lang="en-US" sz="2400" dirty="0"/>
                        <a:t>C</a:t>
                      </a:r>
                      <a:r>
                        <a:rPr lang="en-US" sz="2400" dirty="0" smtClean="0"/>
                        <a:t>ounty </a:t>
                      </a:r>
                      <a:r>
                        <a:rPr lang="en-US" sz="2400" dirty="0"/>
                        <a:t>and </a:t>
                      </a:r>
                      <a:r>
                        <a:rPr lang="en-US" sz="2400" dirty="0" smtClean="0"/>
                        <a:t>State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levels </a:t>
                      </a:r>
                      <a:r>
                        <a:rPr lang="en-US" sz="2400" dirty="0"/>
                        <a:t>(PAs, PWDs, OPDs, CSOs)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PAs leading the mobilization and establishment of disability structures </a:t>
                      </a:r>
                      <a:r>
                        <a:rPr lang="en-US" sz="2400" dirty="0" smtClean="0"/>
                        <a:t>at PAYAM, County and State levels</a:t>
                      </a:r>
                      <a:r>
                        <a:rPr lang="en-US" sz="2400" dirty="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OPDs working with PAs to develop Local Disability Inclusion agendas with commitments from </a:t>
                      </a:r>
                      <a:r>
                        <a:rPr lang="en-US" sz="2400" dirty="0" smtClean="0"/>
                        <a:t>LGs</a:t>
                      </a: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Joint commemoration of the international Day of persons with disabilities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PAs and OPDs jointly participating in Radio talk shows organized by the OPDs.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/>
                        <a:t>Linkage with </a:t>
                      </a:r>
                      <a:r>
                        <a:rPr lang="en-US" sz="2400" dirty="0" smtClean="0"/>
                        <a:t>the</a:t>
                      </a:r>
                      <a:r>
                        <a:rPr lang="en-US" sz="2400" baseline="0" dirty="0" smtClean="0"/>
                        <a:t> NDIP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/>
                        <a:t>in relation to the ratification of the ADP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x-none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87145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167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39753" y="581236"/>
            <a:ext cx="10033200" cy="72000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200"/>
              </a:spcBef>
            </a:pPr>
            <a:r>
              <a:rPr lang="en-US" dirty="0"/>
              <a:t>Key WaA! stakeholders and responsibilities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410" y="2162510"/>
            <a:ext cx="2479590" cy="25329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9492" y="1361686"/>
            <a:ext cx="98236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+mn-lt"/>
              </a:rPr>
              <a:t>Local level: </a:t>
            </a:r>
          </a:p>
          <a:p>
            <a:pPr marL="913130" lvl="1" indent="-457200">
              <a:buFont typeface="+mj-lt"/>
              <a:buAutoNum type="alphaLcPeriod"/>
            </a:pPr>
            <a:r>
              <a:rPr lang="en-US" dirty="0">
                <a:latin typeface="+mn-lt"/>
              </a:rPr>
              <a:t>PWDs and Care takers, grassroots CSOs/OPDs, informal groups (women/farmers/youth).</a:t>
            </a:r>
          </a:p>
          <a:p>
            <a:pPr marL="913130" lvl="1" indent="-457200">
              <a:buFont typeface="+mj-lt"/>
              <a:buAutoNum type="alphaLcPeriod"/>
            </a:pPr>
            <a:r>
              <a:rPr lang="en-US" dirty="0">
                <a:latin typeface="+mn-lt"/>
              </a:rPr>
              <a:t>Public and local authorities (formal/informal).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+mn-lt"/>
              </a:rPr>
              <a:t>State </a:t>
            </a:r>
            <a:r>
              <a:rPr lang="en-US" b="1" dirty="0">
                <a:latin typeface="+mn-lt"/>
              </a:rPr>
              <a:t>/ Regional level: </a:t>
            </a:r>
          </a:p>
          <a:p>
            <a:pPr marL="913130" lvl="1" indent="-457200">
              <a:buFont typeface="+mj-lt"/>
              <a:buAutoNum type="alphaLcPeriod"/>
            </a:pPr>
            <a:r>
              <a:rPr lang="en-US" dirty="0">
                <a:latin typeface="+mn-lt"/>
              </a:rPr>
              <a:t>CSOs (focusing on LR &amp; FS) /OPDs, Public authorities, business networks,</a:t>
            </a:r>
          </a:p>
          <a:p>
            <a:pPr marL="913130" lvl="1" indent="-457200">
              <a:buFont typeface="+mj-lt"/>
              <a:buAutoNum type="alphaLcPeriod"/>
            </a:pPr>
            <a:r>
              <a:rPr lang="en-US" dirty="0">
                <a:latin typeface="+mn-lt"/>
              </a:rPr>
              <a:t>MFIs, and organized community structures/Groups.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+mn-lt"/>
              </a:rPr>
              <a:t>National level: </a:t>
            </a:r>
          </a:p>
          <a:p>
            <a:pPr marL="913130" lvl="1" indent="-457200">
              <a:buFont typeface="+mj-lt"/>
              <a:buAutoNum type="alphaLcPeriod"/>
            </a:pPr>
            <a:r>
              <a:rPr lang="en-US" dirty="0">
                <a:latin typeface="+mn-lt"/>
              </a:rPr>
              <a:t>CSOs (focusing on LRs &amp; FS)/ </a:t>
            </a:r>
            <a:r>
              <a:rPr lang="en-US" dirty="0" smtClean="0">
                <a:latin typeface="+mn-lt"/>
              </a:rPr>
              <a:t>N OPDs</a:t>
            </a:r>
            <a:r>
              <a:rPr lang="en-US" dirty="0">
                <a:latin typeface="+mn-lt"/>
              </a:rPr>
              <a:t>, </a:t>
            </a:r>
            <a:r>
              <a:rPr lang="en-US" dirty="0" smtClean="0">
                <a:latin typeface="+mn-lt"/>
              </a:rPr>
              <a:t>CSO </a:t>
            </a:r>
            <a:r>
              <a:rPr lang="en-US" dirty="0">
                <a:latin typeface="+mn-lt"/>
              </a:rPr>
              <a:t>/PAs, business networks,</a:t>
            </a:r>
          </a:p>
          <a:p>
            <a:pPr marL="913130" lvl="1" indent="-457200">
              <a:buFont typeface="+mj-lt"/>
              <a:buAutoNum type="alphaLcPeriod"/>
            </a:pPr>
            <a:r>
              <a:rPr lang="en-US" dirty="0">
                <a:latin typeface="+mn-lt"/>
              </a:rPr>
              <a:t>MFIs, INGOs. (CARE, WVU, SCU, </a:t>
            </a:r>
            <a:r>
              <a:rPr lang="en-US" dirty="0" err="1">
                <a:latin typeface="+mn-lt"/>
              </a:rPr>
              <a:t>etc</a:t>
            </a:r>
            <a:r>
              <a:rPr lang="en-US" dirty="0">
                <a:latin typeface="+mn-lt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1080000" y="691978"/>
            <a:ext cx="10033200" cy="110802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200"/>
              </a:spcBef>
            </a:pPr>
            <a:r>
              <a:rPr lang="en-US" dirty="0">
                <a:solidFill>
                  <a:srgbClr val="242424"/>
                </a:solidFill>
                <a:latin typeface="Calibri" panose="020F0502020204030204" pitchFamily="34" charset="0"/>
              </a:rPr>
              <a:t>What we would have done differently?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1EB5D2EA-E77D-F315-AF9D-4D5786497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0" y="1800001"/>
            <a:ext cx="10033000" cy="4500788"/>
          </a:xfrm>
        </p:spPr>
        <p:txBody>
          <a:bodyPr/>
          <a:lstStyle/>
          <a:p>
            <a:pPr marL="457200" marR="0" lvl="0" indent="-457200" algn="l" defTabSz="9131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charset="-128"/>
                <a:cs typeface="+mn-cs"/>
              </a:rPr>
              <a:t>Re-allocation of resources towards the implementation of the lobbying and advocacy plans for OPDs.</a:t>
            </a:r>
          </a:p>
          <a:p>
            <a:pPr marL="457200" marR="0" lvl="0" indent="-457200" algn="l" defTabSz="9131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charset="-128"/>
                <a:cs typeface="+mn-cs"/>
              </a:rPr>
              <a:t>More IECs materials to support OPDs in engaging with CSOs and PAs</a:t>
            </a:r>
          </a:p>
          <a:p>
            <a:pPr marL="457200" marR="0" lvl="0" indent="-457200" algn="l" defTabSz="9131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charset="-128"/>
                <a:cs typeface="+mn-cs"/>
              </a:rPr>
              <a:t>Strengthening</a:t>
            </a:r>
            <a:r>
              <a:rPr lang="en-US" sz="3200" dirty="0">
                <a:solidFill>
                  <a:srgbClr val="242424"/>
                </a:solidFill>
                <a:latin typeface="Calibri" panose="020F0502020204030204" pitchFamily="34" charset="0"/>
                <a:ea typeface="MS PGothic" panose="020B0600070205080204" charset="-128"/>
                <a:cs typeface="+mn-cs"/>
              </a:rPr>
              <a:t>g our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charset="-128"/>
                <a:cs typeface="+mn-cs"/>
              </a:rPr>
              <a:t> engagement with religious and cultural institutions for mindset change/ awareness raising on norms, practices and inclusive development.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50531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72" y="192666"/>
            <a:ext cx="5243857" cy="5243857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35849" y="4971012"/>
            <a:ext cx="10033000" cy="1524866"/>
          </a:xfrm>
        </p:spPr>
        <p:txBody>
          <a:bodyPr/>
          <a:lstStyle/>
          <a:p>
            <a:pPr lvl="1"/>
            <a:endParaRPr lang="en-GB" dirty="0"/>
          </a:p>
          <a:p>
            <a:pPr marL="269875" lvl="1" indent="0" algn="ctr">
              <a:buNone/>
            </a:pPr>
            <a:r>
              <a:rPr lang="en-GB" sz="5400" b="1" dirty="0">
                <a:solidFill>
                  <a:schemeClr val="bg2">
                    <a:lumMod val="75000"/>
                  </a:schemeClr>
                </a:solidFill>
              </a:rPr>
              <a:t>Thank you for listening!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NG_International">
  <a:themeElements>
    <a:clrScheme name="Aangepast 17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3C"/>
      </a:accent5>
      <a:accent6>
        <a:srgbClr val="C20015"/>
      </a:accent6>
      <a:hlink>
        <a:srgbClr val="999999"/>
      </a:hlink>
      <a:folHlink>
        <a:srgbClr val="CCCCCC"/>
      </a:folHlink>
    </a:clrScheme>
    <a:fontScheme name="V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NG Titels">
  <a:themeElements>
    <a:clrScheme name="Aangepast 23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41"/>
      </a:accent5>
      <a:accent6>
        <a:srgbClr val="C20016"/>
      </a:accent6>
      <a:hlink>
        <a:srgbClr val="999999"/>
      </a:hlink>
      <a:folHlink>
        <a:srgbClr val="CCCCCC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9F7E834A858448A36AC19492EEA7B3" ma:contentTypeVersion="4" ma:contentTypeDescription="Create a new document." ma:contentTypeScope="" ma:versionID="d963a2922667b18241bbec8cbfd0782c">
  <xsd:schema xmlns:xsd="http://www.w3.org/2001/XMLSchema" xmlns:xs="http://www.w3.org/2001/XMLSchema" xmlns:p="http://schemas.microsoft.com/office/2006/metadata/properties" xmlns:ns2="e048a4a3-ef69-49c4-86a0-a8298ec56449" targetNamespace="http://schemas.microsoft.com/office/2006/metadata/properties" ma:root="true" ma:fieldsID="b7d491887bdef6c2454fadfc501e54fe" ns2:_="">
    <xsd:import namespace="e048a4a3-ef69-49c4-86a0-a8298ec564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48a4a3-ef69-49c4-86a0-a8298ec56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56DBF9-77CD-41F3-8AAB-56E99808087B}"/>
</file>

<file path=customXml/itemProps2.xml><?xml version="1.0" encoding="utf-8"?>
<ds:datastoreItem xmlns:ds="http://schemas.openxmlformats.org/officeDocument/2006/customXml" ds:itemID="{F4B2D228-BBE9-4111-A0B5-F79EF505FF43}"/>
</file>

<file path=customXml/itemProps3.xml><?xml version="1.0" encoding="utf-8"?>
<ds:datastoreItem xmlns:ds="http://schemas.openxmlformats.org/officeDocument/2006/customXml" ds:itemID="{C36AD439-707D-4F8E-B8B0-7F2A7E3A0F12}"/>
</file>

<file path=docProps/app.xml><?xml version="1.0" encoding="utf-8"?>
<Properties xmlns="http://schemas.openxmlformats.org/officeDocument/2006/extended-properties" xmlns:vt="http://schemas.openxmlformats.org/officeDocument/2006/docPropsVTypes">
  <Template>VNG_International</Template>
  <TotalTime>1993</TotalTime>
  <Words>711</Words>
  <Application>Microsoft Office PowerPoint</Application>
  <PresentationFormat>Custom</PresentationFormat>
  <Paragraphs>88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VNG_International</vt:lpstr>
      <vt:lpstr>VNG Titels</vt:lpstr>
      <vt:lpstr>How Lobby and Advocacy has worked across the three WaA! Pathways.   South Sudan, SSUPD Presented by Chandiga John</vt:lpstr>
      <vt:lpstr>Presentation outline </vt:lpstr>
      <vt:lpstr>Background to L+A strategy/plans</vt:lpstr>
      <vt:lpstr>What did we lobby/advocate for? And target audience </vt:lpstr>
      <vt:lpstr> How were the three pathways involved </vt:lpstr>
      <vt:lpstr> How were the three pathways involved </vt:lpstr>
      <vt:lpstr> How were the three pathways involved </vt:lpstr>
      <vt:lpstr>Key WaA! stakeholders and responsibilities</vt:lpstr>
      <vt:lpstr>What we would have done differently?</vt:lpstr>
      <vt:lpstr>PowerPoint Presentation</vt:lpstr>
    </vt:vector>
  </TitlesOfParts>
  <Company>Vereninging Nederlandse Gemeenten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Myrte van der Spek</dc:creator>
  <cp:keywords>All Places</cp:keywords>
  <cp:lastModifiedBy>user</cp:lastModifiedBy>
  <cp:revision>267</cp:revision>
  <cp:lastPrinted>2016-11-29T12:08:00Z</cp:lastPrinted>
  <dcterms:created xsi:type="dcterms:W3CDTF">2018-05-29T14:42:00Z</dcterms:created>
  <dcterms:modified xsi:type="dcterms:W3CDTF">2024-03-19T07:53:27Z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FF2356F09DF74CEDA32E9489C3073B3F</vt:lpwstr>
  </property>
  <property fmtid="{D5CDD505-2E9C-101B-9397-08002B2CF9AE}" pid="3" name="KSOProductBuildVer">
    <vt:lpwstr>1033-11.2.0.11341</vt:lpwstr>
  </property>
  <property fmtid="{D5CDD505-2E9C-101B-9397-08002B2CF9AE}" pid="4" name="ContentTypeId">
    <vt:lpwstr>0x010100829F7E834A858448A36AC19492EEA7B3</vt:lpwstr>
  </property>
  <property fmtid="{D5CDD505-2E9C-101B-9397-08002B2CF9AE}" pid="5" name="Order">
    <vt:r8>29500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TriggerFlowInfo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</Properties>
</file>