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65"/>
  </p:notesMasterIdLst>
  <p:sldIdLst>
    <p:sldId id="256" r:id="rId5"/>
    <p:sldId id="317" r:id="rId6"/>
    <p:sldId id="258" r:id="rId7"/>
    <p:sldId id="259" r:id="rId8"/>
    <p:sldId id="260" r:id="rId9"/>
    <p:sldId id="261" r:id="rId10"/>
    <p:sldId id="262" r:id="rId11"/>
    <p:sldId id="263" r:id="rId12"/>
    <p:sldId id="311" r:id="rId13"/>
    <p:sldId id="264" r:id="rId14"/>
    <p:sldId id="266" r:id="rId15"/>
    <p:sldId id="268" r:id="rId16"/>
    <p:sldId id="318" r:id="rId17"/>
    <p:sldId id="270" r:id="rId18"/>
    <p:sldId id="272" r:id="rId19"/>
    <p:sldId id="312" r:id="rId20"/>
    <p:sldId id="273" r:id="rId21"/>
    <p:sldId id="276" r:id="rId22"/>
    <p:sldId id="274" r:id="rId23"/>
    <p:sldId id="277" r:id="rId24"/>
    <p:sldId id="278" r:id="rId25"/>
    <p:sldId id="319" r:id="rId26"/>
    <p:sldId id="320" r:id="rId27"/>
    <p:sldId id="321" r:id="rId28"/>
    <p:sldId id="322" r:id="rId29"/>
    <p:sldId id="323" r:id="rId30"/>
    <p:sldId id="280" r:id="rId31"/>
    <p:sldId id="281" r:id="rId32"/>
    <p:sldId id="282" r:id="rId33"/>
    <p:sldId id="330" r:id="rId34"/>
    <p:sldId id="331" r:id="rId35"/>
    <p:sldId id="324" r:id="rId36"/>
    <p:sldId id="326" r:id="rId37"/>
    <p:sldId id="288" r:id="rId38"/>
    <p:sldId id="333" r:id="rId39"/>
    <p:sldId id="289" r:id="rId40"/>
    <p:sldId id="314" r:id="rId41"/>
    <p:sldId id="315" r:id="rId42"/>
    <p:sldId id="334" r:id="rId43"/>
    <p:sldId id="313" r:id="rId44"/>
    <p:sldId id="327" r:id="rId45"/>
    <p:sldId id="329" r:id="rId46"/>
    <p:sldId id="316" r:id="rId47"/>
    <p:sldId id="290" r:id="rId48"/>
    <p:sldId id="291" r:id="rId49"/>
    <p:sldId id="293" r:id="rId50"/>
    <p:sldId id="294" r:id="rId51"/>
    <p:sldId id="297"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547786-5300-C1E1-5585-1B352823435F}" v="2" dt="2025-05-15T08:38:00.9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gisa Trevor" userId="S::mtrevor@adf-secretariat.org::ffd75d2b-eb99-4b42-91f9-8e2068ed4dca" providerId="AD" clId="Web-{FB547786-5300-C1E1-5585-1B352823435F}"/>
    <pc:docChg chg="modSld">
      <pc:chgData name="Mugisa Trevor" userId="S::mtrevor@adf-secretariat.org::ffd75d2b-eb99-4b42-91f9-8e2068ed4dca" providerId="AD" clId="Web-{FB547786-5300-C1E1-5585-1B352823435F}" dt="2025-05-15T08:37:58.180" v="0" actId="20577"/>
      <pc:docMkLst>
        <pc:docMk/>
      </pc:docMkLst>
      <pc:sldChg chg="modSp">
        <pc:chgData name="Mugisa Trevor" userId="S::mtrevor@adf-secretariat.org::ffd75d2b-eb99-4b42-91f9-8e2068ed4dca" providerId="AD" clId="Web-{FB547786-5300-C1E1-5585-1B352823435F}" dt="2025-05-15T08:37:58.180" v="0" actId="20577"/>
        <pc:sldMkLst>
          <pc:docMk/>
          <pc:sldMk cId="45794680" sldId="256"/>
        </pc:sldMkLst>
        <pc:spChg chg="mod">
          <ac:chgData name="Mugisa Trevor" userId="S::mtrevor@adf-secretariat.org::ffd75d2b-eb99-4b42-91f9-8e2068ed4dca" providerId="AD" clId="Web-{FB547786-5300-C1E1-5585-1B352823435F}" dt="2025-05-15T08:37:58.180" v="0" actId="20577"/>
          <ac:spMkLst>
            <pc:docMk/>
            <pc:sldMk cId="45794680" sldId="256"/>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5191BE-D89B-4834-82E0-D5D19678AA11}" type="datetimeFigureOut">
              <a:rPr lang="en-US" smtClean="0"/>
              <a:pPr/>
              <a:t>5/15/2025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0636D8-A24F-41B8-97CE-8D5FBB5E2542}" type="slidenum">
              <a:rPr lang="en-US" smtClean="0"/>
              <a:pPr/>
              <a:t>‹#›</a:t>
            </a:fld>
            <a:endParaRPr lang="en-US"/>
          </a:p>
        </p:txBody>
      </p:sp>
    </p:spTree>
    <p:extLst>
      <p:ext uri="{BB962C8B-B14F-4D97-AF65-F5344CB8AC3E}">
        <p14:creationId xmlns:p14="http://schemas.microsoft.com/office/powerpoint/2010/main" val="1963109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kern="1200" dirty="0">
                <a:solidFill>
                  <a:schemeClr val="tx1"/>
                </a:solidFill>
                <a:latin typeface="+mn-lt"/>
                <a:ea typeface="+mn-ea"/>
                <a:cs typeface="+mn-cs"/>
              </a:rPr>
              <a:t>Efficiency</a:t>
            </a:r>
            <a:r>
              <a:rPr lang="en-US" sz="1200" b="0" i="0" kern="1200" dirty="0">
                <a:solidFill>
                  <a:schemeClr val="tx1"/>
                </a:solidFill>
                <a:latin typeface="+mn-lt"/>
                <a:ea typeface="+mn-ea"/>
                <a:cs typeface="+mn-cs"/>
              </a:rPr>
              <a:t>-Performing or functioning in the best possible manner with the least waste of time.</a:t>
            </a:r>
          </a:p>
          <a:p>
            <a:r>
              <a:rPr lang="en-US" sz="1200" b="1" i="0" kern="1200" dirty="0">
                <a:solidFill>
                  <a:schemeClr val="tx1"/>
                </a:solidFill>
                <a:latin typeface="+mn-lt"/>
                <a:ea typeface="+mn-ea"/>
                <a:cs typeface="+mn-cs"/>
              </a:rPr>
              <a:t>Effectiveness</a:t>
            </a:r>
            <a:r>
              <a:rPr lang="en-US" sz="1200" b="0" i="0" kern="1200" dirty="0">
                <a:solidFill>
                  <a:schemeClr val="tx1"/>
                </a:solidFill>
                <a:latin typeface="+mn-lt"/>
                <a:ea typeface="+mn-ea"/>
                <a:cs typeface="+mn-cs"/>
              </a:rPr>
              <a:t> is the capability of producing a desired result. </a:t>
            </a:r>
            <a:endParaRPr lang="en-US" dirty="0"/>
          </a:p>
        </p:txBody>
      </p:sp>
      <p:sp>
        <p:nvSpPr>
          <p:cNvPr id="4" name="Slide Number Placeholder 3"/>
          <p:cNvSpPr>
            <a:spLocks noGrp="1"/>
          </p:cNvSpPr>
          <p:nvPr>
            <p:ph type="sldNum" sz="quarter" idx="10"/>
          </p:nvPr>
        </p:nvSpPr>
        <p:spPr/>
        <p:txBody>
          <a:bodyPr/>
          <a:lstStyle/>
          <a:p>
            <a:fld id="{9A0636D8-A24F-41B8-97CE-8D5FBB5E2542}" type="slidenum">
              <a:rPr lang="en-US" smtClean="0"/>
              <a:pPr/>
              <a:t>29</a:t>
            </a:fld>
            <a:endParaRPr lang="en-US"/>
          </a:p>
        </p:txBody>
      </p:sp>
    </p:spTree>
    <p:extLst>
      <p:ext uri="{BB962C8B-B14F-4D97-AF65-F5344CB8AC3E}">
        <p14:creationId xmlns:p14="http://schemas.microsoft.com/office/powerpoint/2010/main" val="2387585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4D8E3C2-04AB-4BC1-A65F-A42C708ECCCD}"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EC25A7-B095-4E52-B5CA-AE286049EC10}" type="slidenum">
              <a:rPr lang="en-US" smtClean="0"/>
              <a:pPr/>
              <a:t>‹#›</a:t>
            </a:fld>
            <a:endParaRPr lang="en-US"/>
          </a:p>
        </p:txBody>
      </p:sp>
    </p:spTree>
    <p:extLst>
      <p:ext uri="{BB962C8B-B14F-4D97-AF65-F5344CB8AC3E}">
        <p14:creationId xmlns:p14="http://schemas.microsoft.com/office/powerpoint/2010/main" val="557191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D8E3C2-04AB-4BC1-A65F-A42C708ECCCD}"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EC25A7-B095-4E52-B5CA-AE286049EC10}" type="slidenum">
              <a:rPr lang="en-US" smtClean="0"/>
              <a:pPr/>
              <a:t>‹#›</a:t>
            </a:fld>
            <a:endParaRPr lang="en-US"/>
          </a:p>
        </p:txBody>
      </p:sp>
    </p:spTree>
    <p:extLst>
      <p:ext uri="{BB962C8B-B14F-4D97-AF65-F5344CB8AC3E}">
        <p14:creationId xmlns:p14="http://schemas.microsoft.com/office/powerpoint/2010/main" val="2854654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D8E3C2-04AB-4BC1-A65F-A42C708ECCCD}"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EC25A7-B095-4E52-B5CA-AE286049EC10}" type="slidenum">
              <a:rPr lang="en-US" smtClean="0"/>
              <a:pPr/>
              <a:t>‹#›</a:t>
            </a:fld>
            <a:endParaRPr lang="en-US"/>
          </a:p>
        </p:txBody>
      </p:sp>
    </p:spTree>
    <p:extLst>
      <p:ext uri="{BB962C8B-B14F-4D97-AF65-F5344CB8AC3E}">
        <p14:creationId xmlns:p14="http://schemas.microsoft.com/office/powerpoint/2010/main" val="2295031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D8E3C2-04AB-4BC1-A65F-A42C708ECCCD}" type="datetimeFigureOut">
              <a:rPr lang="en-US" smtClean="0"/>
              <a:pPr/>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EC25A7-B095-4E52-B5CA-AE286049EC10}" type="slidenum">
              <a:rPr lang="en-US" smtClean="0"/>
              <a:pPr/>
              <a:t>‹#›</a:t>
            </a:fld>
            <a:endParaRPr lang="en-US"/>
          </a:p>
        </p:txBody>
      </p:sp>
    </p:spTree>
    <p:extLst>
      <p:ext uri="{BB962C8B-B14F-4D97-AF65-F5344CB8AC3E}">
        <p14:creationId xmlns:p14="http://schemas.microsoft.com/office/powerpoint/2010/main" val="2414389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4D8E3C2-04AB-4BC1-A65F-A42C708ECCCD}" type="datetimeFigureOut">
              <a:rPr lang="en-US" smtClean="0"/>
              <a:pPr/>
              <a:t>5/15/2025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EC25A7-B095-4E52-B5CA-AE286049EC10}" type="slidenum">
              <a:rPr lang="en-US" smtClean="0"/>
              <a:pPr/>
              <a:t>‹#›</a:t>
            </a:fld>
            <a:endParaRPr lang="en-US"/>
          </a:p>
        </p:txBody>
      </p:sp>
    </p:spTree>
    <p:extLst>
      <p:ext uri="{BB962C8B-B14F-4D97-AF65-F5344CB8AC3E}">
        <p14:creationId xmlns:p14="http://schemas.microsoft.com/office/powerpoint/2010/main" val="1956473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4D8E3C2-04AB-4BC1-A65F-A42C708ECCCD}" type="datetimeFigureOut">
              <a:rPr lang="en-US" smtClean="0"/>
              <a:pPr/>
              <a:t>5/15/2025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EC25A7-B095-4E52-B5CA-AE286049EC10}" type="slidenum">
              <a:rPr lang="en-US" smtClean="0"/>
              <a:pPr/>
              <a:t>‹#›</a:t>
            </a:fld>
            <a:endParaRPr lang="en-US"/>
          </a:p>
        </p:txBody>
      </p:sp>
    </p:spTree>
    <p:extLst>
      <p:ext uri="{BB962C8B-B14F-4D97-AF65-F5344CB8AC3E}">
        <p14:creationId xmlns:p14="http://schemas.microsoft.com/office/powerpoint/2010/main" val="1147825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D8E3C2-04AB-4BC1-A65F-A42C708ECCCD}" type="datetimeFigureOut">
              <a:rPr lang="en-US" smtClean="0"/>
              <a:pPr/>
              <a:t>5/15/2025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EC25A7-B095-4E52-B5CA-AE286049EC10}" type="slidenum">
              <a:rPr lang="en-US" smtClean="0"/>
              <a:pPr/>
              <a:t>‹#›</a:t>
            </a:fld>
            <a:endParaRPr lang="en-US"/>
          </a:p>
        </p:txBody>
      </p:sp>
    </p:spTree>
    <p:extLst>
      <p:ext uri="{BB962C8B-B14F-4D97-AF65-F5344CB8AC3E}">
        <p14:creationId xmlns:p14="http://schemas.microsoft.com/office/powerpoint/2010/main" val="3763876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D8E3C2-04AB-4BC1-A65F-A42C708ECCCD}" type="datetimeFigureOut">
              <a:rPr lang="en-US" smtClean="0"/>
              <a:pPr/>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EC25A7-B095-4E52-B5CA-AE286049EC10}" type="slidenum">
              <a:rPr lang="en-US" smtClean="0"/>
              <a:pPr/>
              <a:t>‹#›</a:t>
            </a:fld>
            <a:endParaRPr lang="en-US"/>
          </a:p>
        </p:txBody>
      </p:sp>
    </p:spTree>
    <p:extLst>
      <p:ext uri="{BB962C8B-B14F-4D97-AF65-F5344CB8AC3E}">
        <p14:creationId xmlns:p14="http://schemas.microsoft.com/office/powerpoint/2010/main" val="25493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D8E3C2-04AB-4BC1-A65F-A42C708ECCCD}" type="datetimeFigureOut">
              <a:rPr lang="en-US" smtClean="0"/>
              <a:pPr/>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EC25A7-B095-4E52-B5CA-AE286049EC10}" type="slidenum">
              <a:rPr lang="en-US" smtClean="0"/>
              <a:pPr/>
              <a:t>‹#›</a:t>
            </a:fld>
            <a:endParaRPr lang="en-US"/>
          </a:p>
        </p:txBody>
      </p:sp>
    </p:spTree>
    <p:extLst>
      <p:ext uri="{BB962C8B-B14F-4D97-AF65-F5344CB8AC3E}">
        <p14:creationId xmlns:p14="http://schemas.microsoft.com/office/powerpoint/2010/main" val="2859507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D8E3C2-04AB-4BC1-A65F-A42C708ECCCD}"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EC25A7-B095-4E52-B5CA-AE286049EC10}" type="slidenum">
              <a:rPr lang="en-US" smtClean="0"/>
              <a:pPr/>
              <a:t>‹#›</a:t>
            </a:fld>
            <a:endParaRPr lang="en-US"/>
          </a:p>
        </p:txBody>
      </p:sp>
    </p:spTree>
    <p:extLst>
      <p:ext uri="{BB962C8B-B14F-4D97-AF65-F5344CB8AC3E}">
        <p14:creationId xmlns:p14="http://schemas.microsoft.com/office/powerpoint/2010/main" val="264913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D8E3C2-04AB-4BC1-A65F-A42C708ECCCD}" type="datetimeFigureOut">
              <a:rPr lang="en-US" smtClean="0"/>
              <a:pPr/>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EC25A7-B095-4E52-B5CA-AE286049EC10}" type="slidenum">
              <a:rPr lang="en-US" smtClean="0"/>
              <a:pPr/>
              <a:t>‹#›</a:t>
            </a:fld>
            <a:endParaRPr lang="en-US"/>
          </a:p>
        </p:txBody>
      </p:sp>
    </p:spTree>
    <p:extLst>
      <p:ext uri="{BB962C8B-B14F-4D97-AF65-F5344CB8AC3E}">
        <p14:creationId xmlns:p14="http://schemas.microsoft.com/office/powerpoint/2010/main" val="1529914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D8E3C2-04AB-4BC1-A65F-A42C708ECCCD}" type="datetimeFigureOut">
              <a:rPr lang="en-US" smtClean="0"/>
              <a:pPr/>
              <a:t>5/15/2025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EC25A7-B095-4E52-B5CA-AE286049EC10}" type="slidenum">
              <a:rPr lang="en-US" smtClean="0"/>
              <a:pPr/>
              <a:t>‹#›</a:t>
            </a:fld>
            <a:endParaRPr lang="en-US"/>
          </a:p>
        </p:txBody>
      </p:sp>
    </p:spTree>
    <p:extLst>
      <p:ext uri="{BB962C8B-B14F-4D97-AF65-F5344CB8AC3E}">
        <p14:creationId xmlns:p14="http://schemas.microsoft.com/office/powerpoint/2010/main" val="3451382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latin typeface="Times New Roman"/>
                <a:cs typeface="Times New Roman"/>
              </a:rPr>
              <a:t>Food and Nutritional Security, Nutrition Strategies and Policies</a:t>
            </a:r>
            <a:endParaRPr lang="en-US" dirty="0">
              <a:latin typeface="Times New Roman"/>
              <a:cs typeface="Times New Roman"/>
            </a:endParaRPr>
          </a:p>
        </p:txBody>
      </p:sp>
      <p:sp>
        <p:nvSpPr>
          <p:cNvPr id="3" name="Rectangle 2"/>
          <p:cNvSpPr/>
          <p:nvPr/>
        </p:nvSpPr>
        <p:spPr>
          <a:xfrm>
            <a:off x="2895600" y="4495800"/>
            <a:ext cx="3962400" cy="584775"/>
          </a:xfrm>
          <a:prstGeom prst="rect">
            <a:avLst/>
          </a:prstGeom>
        </p:spPr>
        <p:txBody>
          <a:bodyPr wrap="square">
            <a:spAutoFit/>
          </a:bodyPr>
          <a:lstStyle/>
          <a:p>
            <a:pPr algn="ctr"/>
            <a:r>
              <a:rPr lang="en-US" sz="3200" dirty="0" err="1"/>
              <a:t>Selamawit</a:t>
            </a:r>
            <a:r>
              <a:rPr lang="en-US" sz="3200" dirty="0"/>
              <a:t> M (PhD)</a:t>
            </a:r>
          </a:p>
        </p:txBody>
      </p:sp>
    </p:spTree>
    <p:extLst>
      <p:ext uri="{BB962C8B-B14F-4D97-AF65-F5344CB8AC3E}">
        <p14:creationId xmlns:p14="http://schemas.microsoft.com/office/powerpoint/2010/main" val="45794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Food security</a:t>
            </a:r>
          </a:p>
          <a:p>
            <a:r>
              <a:rPr lang="en-US" dirty="0"/>
              <a:t>Food self sufficient</a:t>
            </a:r>
          </a:p>
          <a:p>
            <a:r>
              <a:rPr lang="en-US" dirty="0"/>
              <a:t>Nutrition security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a:t>
            </a:r>
          </a:p>
        </p:txBody>
      </p:sp>
      <p:sp>
        <p:nvSpPr>
          <p:cNvPr id="3" name="Content Placeholder 2"/>
          <p:cNvSpPr>
            <a:spLocks noGrp="1"/>
          </p:cNvSpPr>
          <p:nvPr>
            <p:ph idx="1"/>
          </p:nvPr>
        </p:nvSpPr>
        <p:spPr/>
        <p:txBody>
          <a:bodyPr>
            <a:normAutofit/>
          </a:bodyPr>
          <a:lstStyle/>
          <a:p>
            <a:r>
              <a:rPr lang="en-US" sz="2800" dirty="0">
                <a:latin typeface="Times New Roman" pitchFamily="18" charset="0"/>
                <a:cs typeface="Times New Roman" pitchFamily="18" charset="0"/>
              </a:rPr>
              <a:t>Definition</a:t>
            </a:r>
          </a:p>
          <a:p>
            <a:pPr lvl="1"/>
            <a:r>
              <a:rPr lang="en-US" dirty="0">
                <a:latin typeface="Times New Roman" pitchFamily="18" charset="0"/>
                <a:cs typeface="Times New Roman" pitchFamily="18" charset="0"/>
              </a:rPr>
              <a:t>Food security was defined in the 1974 World Food Summit as:</a:t>
            </a:r>
          </a:p>
          <a:p>
            <a:pPr lvl="2"/>
            <a:r>
              <a:rPr lang="en-US" sz="2800" dirty="0">
                <a:latin typeface="Times New Roman" pitchFamily="18" charset="0"/>
                <a:cs typeface="Times New Roman" pitchFamily="18" charset="0"/>
              </a:rPr>
              <a:t>“Availability at all times of adequate world food supplies of basic foodstuffs to sustain a steady expansion of food consumption and to offset fluctuations in production and prices”</a:t>
            </a:r>
            <a:endParaRPr lang="en-US" sz="2800" baseline="30000" dirty="0">
              <a:latin typeface="Times New Roman" pitchFamily="18" charset="0"/>
              <a:cs typeface="Times New Roman" pitchFamily="18" charset="0"/>
            </a:endParaRPr>
          </a:p>
          <a:p>
            <a:pPr lvl="1"/>
            <a:endParaRPr lang="en-US" dirty="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676310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latin typeface="Times New Roman" pitchFamily="18" charset="0"/>
                <a:cs typeface="Times New Roman" pitchFamily="18" charset="0"/>
              </a:rPr>
              <a:t>In 1983, FAO expanded its concept to include securing access by vulnerable people to available supplies, implying that attention should be balanced between the demand and supply side of the food security equation:</a:t>
            </a:r>
          </a:p>
          <a:p>
            <a:pPr lvl="1"/>
            <a:r>
              <a:rPr lang="en-US" dirty="0">
                <a:latin typeface="Times New Roman" pitchFamily="18" charset="0"/>
                <a:cs typeface="Times New Roman" pitchFamily="18" charset="0"/>
              </a:rPr>
              <a:t>“Ensuring that all people at all times have both physical and economic </a:t>
            </a:r>
            <a:r>
              <a:rPr lang="en-US" u="sng" dirty="0">
                <a:latin typeface="Times New Roman" pitchFamily="18" charset="0"/>
                <a:cs typeface="Times New Roman" pitchFamily="18" charset="0"/>
              </a:rPr>
              <a:t>access</a:t>
            </a:r>
            <a:r>
              <a:rPr lang="en-US" dirty="0">
                <a:latin typeface="Times New Roman" pitchFamily="18" charset="0"/>
                <a:cs typeface="Times New Roman" pitchFamily="18" charset="0"/>
              </a:rPr>
              <a:t> to the basic food that they need”</a:t>
            </a: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893834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85800"/>
            <a:ext cx="8610600" cy="5791200"/>
          </a:xfrm>
        </p:spPr>
        <p:txBody>
          <a:bodyPr>
            <a:noAutofit/>
          </a:bodyPr>
          <a:lstStyle/>
          <a:p>
            <a:r>
              <a:rPr lang="en-US" sz="2800" dirty="0">
                <a:latin typeface="Times New Roman" pitchFamily="18" charset="0"/>
                <a:cs typeface="Times New Roman" pitchFamily="18" charset="0"/>
              </a:rPr>
              <a:t>In 1986, the highly influential World Bank report “Poverty and Hunger” focused on the temporal dynamics of food insecurity. </a:t>
            </a:r>
          </a:p>
          <a:p>
            <a:r>
              <a:rPr lang="en-US" sz="2800" dirty="0">
                <a:latin typeface="Times New Roman" pitchFamily="18" charset="0"/>
                <a:cs typeface="Times New Roman" pitchFamily="18" charset="0"/>
              </a:rPr>
              <a:t>It introduced the widely accepted distinction between </a:t>
            </a:r>
            <a:r>
              <a:rPr lang="en-US" sz="2800" b="1" dirty="0">
                <a:latin typeface="Times New Roman" pitchFamily="18" charset="0"/>
                <a:cs typeface="Times New Roman" pitchFamily="18" charset="0"/>
              </a:rPr>
              <a:t>chronic food insecurity</a:t>
            </a:r>
            <a:r>
              <a:rPr lang="en-US" sz="2800" dirty="0">
                <a:latin typeface="Times New Roman" pitchFamily="18" charset="0"/>
                <a:cs typeface="Times New Roman" pitchFamily="18" charset="0"/>
              </a:rPr>
              <a:t>, associated with problems of continuing or structural poverty and low incomes, and </a:t>
            </a:r>
            <a:r>
              <a:rPr lang="en-US" sz="2800" b="1" dirty="0">
                <a:latin typeface="Times New Roman" pitchFamily="18" charset="0"/>
                <a:cs typeface="Times New Roman" pitchFamily="18" charset="0"/>
              </a:rPr>
              <a:t>transitory food insecurity</a:t>
            </a:r>
            <a:r>
              <a:rPr lang="en-US" sz="2800" dirty="0">
                <a:latin typeface="Times New Roman" pitchFamily="18" charset="0"/>
                <a:cs typeface="Times New Roman" pitchFamily="18" charset="0"/>
              </a:rPr>
              <a:t>, which involved periods of intensified pressure caused by natural disasters, economic collapse or conflict. </a:t>
            </a:r>
          </a:p>
          <a:p>
            <a:r>
              <a:rPr lang="en-US" sz="2800" dirty="0">
                <a:latin typeface="Times New Roman" pitchFamily="18" charset="0"/>
                <a:cs typeface="Times New Roman" pitchFamily="18" charset="0"/>
              </a:rPr>
              <a:t>This concept of food security is further elaborated in terms of:</a:t>
            </a:r>
          </a:p>
          <a:p>
            <a:r>
              <a:rPr lang="en-US" sz="2800" dirty="0">
                <a:latin typeface="Times New Roman" pitchFamily="18" charset="0"/>
                <a:cs typeface="Times New Roman" pitchFamily="18" charset="0"/>
              </a:rPr>
              <a:t>“Access of all people at all times to </a:t>
            </a:r>
            <a:r>
              <a:rPr lang="en-US" sz="2800" u="sng" dirty="0">
                <a:latin typeface="Times New Roman" pitchFamily="18" charset="0"/>
                <a:cs typeface="Times New Roman" pitchFamily="18" charset="0"/>
              </a:rPr>
              <a:t>enough food</a:t>
            </a:r>
            <a:r>
              <a:rPr lang="en-US" sz="2800" dirty="0">
                <a:latin typeface="Times New Roman" pitchFamily="18" charset="0"/>
                <a:cs typeface="Times New Roman" pitchFamily="18" charset="0"/>
              </a:rPr>
              <a:t> for an </a:t>
            </a:r>
            <a:r>
              <a:rPr lang="en-US" sz="2800" u="sng" dirty="0">
                <a:latin typeface="Times New Roman" pitchFamily="18" charset="0"/>
                <a:cs typeface="Times New Roman" pitchFamily="18" charset="0"/>
              </a:rPr>
              <a:t>active, healthy life”</a:t>
            </a:r>
            <a:r>
              <a:rPr lang="en-US" sz="2800" dirty="0">
                <a:latin typeface="Times New Roman" pitchFamily="18" charset="0"/>
                <a:cs typeface="Times New Roman" pitchFamily="18" charset="0"/>
              </a:rPr>
              <a:t>.</a:t>
            </a: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608387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latin typeface="Times New Roman" pitchFamily="18" charset="0"/>
                <a:cs typeface="Times New Roman" pitchFamily="18" charset="0"/>
              </a:rPr>
              <a:t>By the mid-1990s</a:t>
            </a:r>
          </a:p>
          <a:p>
            <a:pPr lvl="1"/>
            <a:r>
              <a:rPr lang="en-US" dirty="0">
                <a:latin typeface="Times New Roman" pitchFamily="18" charset="0"/>
                <a:cs typeface="Times New Roman" pitchFamily="18" charset="0"/>
              </a:rPr>
              <a:t>Definition was broadened to incorporate </a:t>
            </a:r>
            <a:r>
              <a:rPr lang="en-US" b="1" dirty="0">
                <a:latin typeface="Times New Roman" pitchFamily="18" charset="0"/>
                <a:cs typeface="Times New Roman" pitchFamily="18" charset="0"/>
              </a:rPr>
              <a:t>food safety</a:t>
            </a:r>
            <a:r>
              <a:rPr lang="en-US" dirty="0">
                <a:latin typeface="Times New Roman" pitchFamily="18" charset="0"/>
                <a:cs typeface="Times New Roman" pitchFamily="18" charset="0"/>
              </a:rPr>
              <a:t> and also </a:t>
            </a:r>
            <a:r>
              <a:rPr lang="en-US" b="1" dirty="0">
                <a:latin typeface="Times New Roman" pitchFamily="18" charset="0"/>
                <a:cs typeface="Times New Roman" pitchFamily="18" charset="0"/>
              </a:rPr>
              <a:t>nutritional balance</a:t>
            </a:r>
            <a:r>
              <a:rPr lang="en-US" dirty="0">
                <a:latin typeface="Times New Roman" pitchFamily="18" charset="0"/>
                <a:cs typeface="Times New Roman" pitchFamily="18" charset="0"/>
              </a:rPr>
              <a:t>, reflecting concerns about food composition and minor nutrient requirements for an active and healthy life</a:t>
            </a:r>
          </a:p>
          <a:p>
            <a:pPr lvl="1"/>
            <a:r>
              <a:rPr lang="en-US" dirty="0">
                <a:latin typeface="Times New Roman" pitchFamily="18" charset="0"/>
                <a:cs typeface="Times New Roman" pitchFamily="18" charset="0"/>
              </a:rPr>
              <a:t>The potentially high degree of context specificity implies that the concept had both lost its simplicity and was not itself a goal, but an intermediating set of actions that contribute to an active and healthy life</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233673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normAutofit/>
          </a:bodyPr>
          <a:lstStyle/>
          <a:p>
            <a:r>
              <a:rPr lang="en-US" dirty="0">
                <a:latin typeface="Times New Roman" pitchFamily="18" charset="0"/>
                <a:cs typeface="Times New Roman" pitchFamily="18" charset="0"/>
              </a:rPr>
              <a:t>The 1994 UNDP Human Development Report </a:t>
            </a:r>
          </a:p>
          <a:p>
            <a:pPr lvl="1"/>
            <a:r>
              <a:rPr lang="en-US" dirty="0">
                <a:latin typeface="Times New Roman" pitchFamily="18" charset="0"/>
                <a:cs typeface="Times New Roman" pitchFamily="18" charset="0"/>
              </a:rPr>
              <a:t>Promoted food security as a concept  closely related to the </a:t>
            </a:r>
            <a:r>
              <a:rPr lang="en-US" b="1" dirty="0">
                <a:latin typeface="Times New Roman" pitchFamily="18" charset="0"/>
                <a:cs typeface="Times New Roman" pitchFamily="18" charset="0"/>
              </a:rPr>
              <a:t>human rights </a:t>
            </a:r>
            <a:r>
              <a:rPr lang="en-US" dirty="0">
                <a:latin typeface="Times New Roman" pitchFamily="18" charset="0"/>
                <a:cs typeface="Times New Roman" pitchFamily="18" charset="0"/>
              </a:rPr>
              <a:t>perspective on development.</a:t>
            </a:r>
          </a:p>
          <a:p>
            <a:pPr lvl="1"/>
            <a:r>
              <a:rPr lang="en-US" dirty="0">
                <a:latin typeface="Times New Roman" pitchFamily="18" charset="0"/>
                <a:cs typeface="Times New Roman" pitchFamily="18" charset="0"/>
              </a:rPr>
              <a:t>Focused on a wider construct of social security which has many distinct components including, of course, health and nutrition.</a:t>
            </a:r>
          </a:p>
        </p:txBody>
      </p:sp>
    </p:spTree>
    <p:extLst>
      <p:ext uri="{BB962C8B-B14F-4D97-AF65-F5344CB8AC3E}">
        <p14:creationId xmlns:p14="http://schemas.microsoft.com/office/powerpoint/2010/main" val="2438294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791200"/>
          </a:xfrm>
        </p:spPr>
        <p:txBody>
          <a:bodyPr>
            <a:normAutofit/>
          </a:bodyPr>
          <a:lstStyle/>
          <a:p>
            <a:r>
              <a:rPr lang="en-US" sz="3000" dirty="0">
                <a:latin typeface="Times New Roman" pitchFamily="18" charset="0"/>
                <a:cs typeface="Times New Roman" pitchFamily="18" charset="0"/>
              </a:rPr>
              <a:t>The 1996 World Food Summit adopted a still more complex definition:</a:t>
            </a:r>
          </a:p>
          <a:p>
            <a:pPr lvl="1"/>
            <a:r>
              <a:rPr lang="en-US" dirty="0">
                <a:latin typeface="Times New Roman" pitchFamily="18" charset="0"/>
                <a:cs typeface="Times New Roman" pitchFamily="18" charset="0"/>
              </a:rPr>
              <a:t>“Food security, at the individual, household, national, regional and global levels is achieved when all people, at all times, have physical and economic access to sufficient, </a:t>
            </a:r>
            <a:r>
              <a:rPr lang="en-US" b="1" u="sng" dirty="0">
                <a:latin typeface="Times New Roman" pitchFamily="18" charset="0"/>
                <a:cs typeface="Times New Roman" pitchFamily="18" charset="0"/>
              </a:rPr>
              <a:t>safe and nutritious</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food to meet their dietary needs and </a:t>
            </a:r>
            <a:r>
              <a:rPr lang="en-US" b="1" u="sng" dirty="0">
                <a:latin typeface="Times New Roman" pitchFamily="18" charset="0"/>
                <a:cs typeface="Times New Roman" pitchFamily="18" charset="0"/>
              </a:rPr>
              <a:t>food preferences</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for an active and healthy life”</a:t>
            </a:r>
          </a:p>
        </p:txBody>
      </p:sp>
    </p:spTree>
    <p:extLst>
      <p:ext uri="{BB962C8B-B14F-4D97-AF65-F5344CB8AC3E}">
        <p14:creationId xmlns:p14="http://schemas.microsoft.com/office/powerpoint/2010/main" val="3866992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l"/>
            <a:r>
              <a:rPr lang="en-US" b="1" dirty="0"/>
              <a:t>Definition</a:t>
            </a:r>
          </a:p>
        </p:txBody>
      </p:sp>
      <p:sp>
        <p:nvSpPr>
          <p:cNvPr id="3" name="Content Placeholder 2"/>
          <p:cNvSpPr>
            <a:spLocks noGrp="1"/>
          </p:cNvSpPr>
          <p:nvPr>
            <p:ph idx="1"/>
          </p:nvPr>
        </p:nvSpPr>
        <p:spPr/>
        <p:txBody>
          <a:bodyPr/>
          <a:lstStyle/>
          <a:p>
            <a:pPr>
              <a:buNone/>
            </a:pPr>
            <a:r>
              <a:rPr lang="en-US" sz="3000" dirty="0">
                <a:latin typeface="Times New Roman" pitchFamily="18" charset="0"/>
                <a:cs typeface="Times New Roman" pitchFamily="18" charset="0"/>
              </a:rPr>
              <a:t>This definition is again refined in The State of Food Insecurity 2001</a:t>
            </a:r>
            <a:r>
              <a:rPr lang="en-US" dirty="0">
                <a:latin typeface="Times New Roman" pitchFamily="18" charset="0"/>
                <a:cs typeface="Times New Roman" pitchFamily="18" charset="0"/>
              </a:rPr>
              <a:t>:</a:t>
            </a:r>
          </a:p>
          <a:p>
            <a:pPr lvl="1">
              <a:buNone/>
            </a:pPr>
            <a:endParaRPr lang="en-US" dirty="0">
              <a:latin typeface="Times New Roman" pitchFamily="18" charset="0"/>
              <a:cs typeface="Times New Roman" pitchFamily="18" charset="0"/>
            </a:endParaRPr>
          </a:p>
          <a:p>
            <a:pPr lvl="1">
              <a:buNone/>
            </a:pPr>
            <a:r>
              <a:rPr lang="en-US" dirty="0">
                <a:latin typeface="Times New Roman" pitchFamily="18" charset="0"/>
                <a:cs typeface="Times New Roman" pitchFamily="18" charset="0"/>
              </a:rPr>
              <a:t>“Food security is a situation that exists when all people, at all times, have </a:t>
            </a:r>
            <a:r>
              <a:rPr lang="en-US" b="1" dirty="0">
                <a:latin typeface="Times New Roman" pitchFamily="18" charset="0"/>
                <a:cs typeface="Times New Roman" pitchFamily="18" charset="0"/>
              </a:rPr>
              <a:t>physical</a:t>
            </a:r>
            <a:r>
              <a:rPr lang="en-US" dirty="0">
                <a:latin typeface="Times New Roman" pitchFamily="18" charset="0"/>
                <a:cs typeface="Times New Roman" pitchFamily="18" charset="0"/>
              </a:rPr>
              <a:t>, </a:t>
            </a:r>
            <a:r>
              <a:rPr lang="en-US" b="1" u="sng" dirty="0">
                <a:latin typeface="Times New Roman" pitchFamily="18" charset="0"/>
                <a:cs typeface="Times New Roman" pitchFamily="18" charset="0"/>
              </a:rPr>
              <a:t>social</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and </a:t>
            </a:r>
            <a:r>
              <a:rPr lang="en-US" b="1" dirty="0">
                <a:latin typeface="Times New Roman" pitchFamily="18" charset="0"/>
                <a:cs typeface="Times New Roman" pitchFamily="18" charset="0"/>
              </a:rPr>
              <a:t>economic </a:t>
            </a:r>
            <a:r>
              <a:rPr lang="en-US" dirty="0">
                <a:latin typeface="Times New Roman" pitchFamily="18" charset="0"/>
                <a:cs typeface="Times New Roman" pitchFamily="18" charset="0"/>
              </a:rPr>
              <a:t>access to </a:t>
            </a:r>
            <a:r>
              <a:rPr lang="en-US" b="1" dirty="0">
                <a:latin typeface="Times New Roman" pitchFamily="18" charset="0"/>
                <a:cs typeface="Times New Roman" pitchFamily="18" charset="0"/>
              </a:rPr>
              <a:t>sufficient</a:t>
            </a: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safe</a:t>
            </a:r>
            <a:r>
              <a:rPr lang="en-US" dirty="0">
                <a:latin typeface="Times New Roman" pitchFamily="18" charset="0"/>
                <a:cs typeface="Times New Roman" pitchFamily="18" charset="0"/>
              </a:rPr>
              <a:t> and </a:t>
            </a:r>
            <a:r>
              <a:rPr lang="en-US" b="1" dirty="0">
                <a:latin typeface="Times New Roman" pitchFamily="18" charset="0"/>
                <a:cs typeface="Times New Roman" pitchFamily="18" charset="0"/>
              </a:rPr>
              <a:t>nutritious</a:t>
            </a:r>
            <a:r>
              <a:rPr lang="en-US" dirty="0">
                <a:latin typeface="Times New Roman" pitchFamily="18" charset="0"/>
                <a:cs typeface="Times New Roman" pitchFamily="18" charset="0"/>
              </a:rPr>
              <a:t> food that meets their </a:t>
            </a:r>
            <a:r>
              <a:rPr lang="en-US" b="1" dirty="0">
                <a:latin typeface="Times New Roman" pitchFamily="18" charset="0"/>
                <a:cs typeface="Times New Roman" pitchFamily="18" charset="0"/>
              </a:rPr>
              <a:t>dietary needs </a:t>
            </a:r>
            <a:r>
              <a:rPr lang="en-US" dirty="0">
                <a:latin typeface="Times New Roman" pitchFamily="18" charset="0"/>
                <a:cs typeface="Times New Roman" pitchFamily="18" charset="0"/>
              </a:rPr>
              <a:t>and </a:t>
            </a:r>
            <a:r>
              <a:rPr lang="en-US" b="1" dirty="0">
                <a:latin typeface="Times New Roman" pitchFamily="18" charset="0"/>
                <a:cs typeface="Times New Roman" pitchFamily="18" charset="0"/>
              </a:rPr>
              <a:t>food preferences</a:t>
            </a:r>
            <a:r>
              <a:rPr lang="en-US" dirty="0">
                <a:latin typeface="Times New Roman" pitchFamily="18" charset="0"/>
                <a:cs typeface="Times New Roman" pitchFamily="18" charset="0"/>
              </a:rPr>
              <a:t> for an active and healthy life”</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normAutofit/>
          </a:bodyPr>
          <a:lstStyle/>
          <a:p>
            <a:pPr>
              <a:buFont typeface="Wingdings" pitchFamily="2" charset="2"/>
              <a:buChar char="§"/>
            </a:pPr>
            <a:r>
              <a:rPr lang="en-US" b="1" dirty="0">
                <a:latin typeface="Times New Roman" pitchFamily="18" charset="0"/>
                <a:cs typeface="Times New Roman" pitchFamily="18" charset="0"/>
              </a:rPr>
              <a:t>Food security</a:t>
            </a:r>
            <a:r>
              <a:rPr lang="en-US" dirty="0">
                <a:latin typeface="Times New Roman" pitchFamily="18" charset="0"/>
                <a:cs typeface="Times New Roman" pitchFamily="18" charset="0"/>
              </a:rPr>
              <a:t> exists </a:t>
            </a:r>
          </a:p>
          <a:p>
            <a:pPr lvl="1">
              <a:buFont typeface="Arial" pitchFamily="34" charset="0"/>
              <a:buChar char="•"/>
            </a:pPr>
            <a:r>
              <a:rPr lang="en-US" dirty="0">
                <a:latin typeface="Times New Roman" pitchFamily="18" charset="0"/>
                <a:cs typeface="Times New Roman" pitchFamily="18" charset="0"/>
              </a:rPr>
              <a:t>When all people, at all times, have physical, social and economic access to sufficient, safe and nutritious food which meets their dietary needs and food preferences for an active and healthy life.</a:t>
            </a:r>
          </a:p>
          <a:p>
            <a:pPr>
              <a:buFont typeface="Wingdings" pitchFamily="2" charset="2"/>
              <a:buChar char="§"/>
            </a:pPr>
            <a:r>
              <a:rPr lang="en-US" b="1" dirty="0">
                <a:latin typeface="Times New Roman" pitchFamily="18" charset="0"/>
                <a:cs typeface="Times New Roman" pitchFamily="18" charset="0"/>
              </a:rPr>
              <a:t>Food insecurity </a:t>
            </a:r>
            <a:r>
              <a:rPr lang="en-US" dirty="0">
                <a:latin typeface="Times New Roman" pitchFamily="18" charset="0"/>
                <a:cs typeface="Times New Roman" pitchFamily="18" charset="0"/>
              </a:rPr>
              <a:t>exists </a:t>
            </a:r>
          </a:p>
          <a:p>
            <a:pPr lvl="1">
              <a:buFont typeface="Arial" pitchFamily="34" charset="0"/>
              <a:buChar char="•"/>
            </a:pPr>
            <a:r>
              <a:rPr lang="en-US" dirty="0">
                <a:latin typeface="Times New Roman" pitchFamily="18" charset="0"/>
                <a:cs typeface="Times New Roman" pitchFamily="18" charset="0"/>
              </a:rPr>
              <a:t>When people do not have adequate physical, social or economic access to food as defined above</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55913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b="1" dirty="0">
                <a:latin typeface="Times New Roman" pitchFamily="18" charset="0"/>
                <a:cs typeface="Times New Roman" pitchFamily="18" charset="0"/>
              </a:rPr>
              <a:t>Food security vs. Food Self Sufficiency</a:t>
            </a:r>
          </a:p>
        </p:txBody>
      </p:sp>
      <p:sp>
        <p:nvSpPr>
          <p:cNvPr id="3" name="Content Placeholder 2"/>
          <p:cNvSpPr>
            <a:spLocks noGrp="1"/>
          </p:cNvSpPr>
          <p:nvPr>
            <p:ph idx="1"/>
          </p:nvPr>
        </p:nvSpPr>
        <p:spPr>
          <a:xfrm>
            <a:off x="457200" y="914400"/>
            <a:ext cx="8458200" cy="5638800"/>
          </a:xfrm>
        </p:spPr>
        <p:txBody>
          <a:bodyPr>
            <a:noAutofit/>
          </a:bodyPr>
          <a:lstStyle/>
          <a:p>
            <a:pPr>
              <a:buFont typeface="Wingdings" pitchFamily="2" charset="2"/>
              <a:buChar char="§"/>
            </a:pPr>
            <a:r>
              <a:rPr lang="en-US" sz="2600" b="1" dirty="0">
                <a:latin typeface="Times New Roman" pitchFamily="18" charset="0"/>
                <a:cs typeface="Times New Roman" pitchFamily="18" charset="0"/>
              </a:rPr>
              <a:t>Food security</a:t>
            </a:r>
          </a:p>
          <a:p>
            <a:pPr lvl="1">
              <a:buFont typeface="Arial" pitchFamily="34" charset="0"/>
              <a:buChar char="•"/>
            </a:pPr>
            <a:r>
              <a:rPr lang="en-US" sz="2600" dirty="0">
                <a:latin typeface="Times New Roman" pitchFamily="18" charset="0"/>
                <a:cs typeface="Times New Roman" pitchFamily="18" charset="0"/>
              </a:rPr>
              <a:t>Being able to get adequate and sufficient food, </a:t>
            </a:r>
            <a:r>
              <a:rPr lang="en-US" sz="2600" b="1" dirty="0">
                <a:latin typeface="Times New Roman" pitchFamily="18" charset="0"/>
                <a:cs typeface="Times New Roman" pitchFamily="18" charset="0"/>
              </a:rPr>
              <a:t>regardless of where it comes from</a:t>
            </a:r>
          </a:p>
          <a:p>
            <a:pPr lvl="1">
              <a:buFont typeface="Arial" pitchFamily="34" charset="0"/>
              <a:buChar char="•"/>
            </a:pPr>
            <a:r>
              <a:rPr lang="en-US" sz="2600" dirty="0">
                <a:latin typeface="Times New Roman" pitchFamily="18" charset="0"/>
                <a:cs typeface="Times New Roman" pitchFamily="18" charset="0"/>
              </a:rPr>
              <a:t>These days, it comes from all over the world. We are able to buy food from all over the world because we have the money to purchase the food</a:t>
            </a:r>
          </a:p>
          <a:p>
            <a:pPr>
              <a:buFont typeface="Wingdings" pitchFamily="2" charset="2"/>
              <a:buChar char="§"/>
            </a:pPr>
            <a:r>
              <a:rPr lang="en-US" sz="2600" b="1" dirty="0">
                <a:latin typeface="Times New Roman" pitchFamily="18" charset="0"/>
                <a:cs typeface="Times New Roman" pitchFamily="18" charset="0"/>
              </a:rPr>
              <a:t>Food self-sufficiency</a:t>
            </a:r>
          </a:p>
          <a:p>
            <a:pPr lvl="1">
              <a:buFont typeface="Arial" pitchFamily="34" charset="0"/>
              <a:buChar char="•"/>
            </a:pPr>
            <a:r>
              <a:rPr lang="en-US" sz="2600" dirty="0">
                <a:latin typeface="Times New Roman" pitchFamily="18" charset="0"/>
                <a:cs typeface="Times New Roman" pitchFamily="18" charset="0"/>
              </a:rPr>
              <a:t>In contrast , food self-sufficiency is defined as being able to meet consumption needs (particularly for staple food crops) from </a:t>
            </a:r>
            <a:r>
              <a:rPr lang="en-US" sz="2600" b="1" dirty="0">
                <a:latin typeface="Times New Roman" pitchFamily="18" charset="0"/>
                <a:cs typeface="Times New Roman" pitchFamily="18" charset="0"/>
              </a:rPr>
              <a:t>own production </a:t>
            </a:r>
            <a:r>
              <a:rPr lang="en-US" sz="2600" dirty="0">
                <a:latin typeface="Times New Roman" pitchFamily="18" charset="0"/>
                <a:cs typeface="Times New Roman" pitchFamily="18" charset="0"/>
              </a:rPr>
              <a:t>rather than by buying or importing.</a:t>
            </a:r>
          </a:p>
          <a:p>
            <a:pPr marL="0" indent="0">
              <a:buNone/>
            </a:pPr>
            <a:endParaRPr lang="en-US" sz="2600" dirty="0">
              <a:latin typeface="Times New Roman" pitchFamily="18" charset="0"/>
              <a:cs typeface="Times New Roman" pitchFamily="18" charset="0"/>
            </a:endParaRPr>
          </a:p>
        </p:txBody>
      </p:sp>
    </p:spTree>
    <p:extLst>
      <p:ext uri="{BB962C8B-B14F-4D97-AF65-F5344CB8AC3E}">
        <p14:creationId xmlns:p14="http://schemas.microsoft.com/office/powerpoint/2010/main" val="1172680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610600" cy="5486400"/>
          </a:xfrm>
        </p:spPr>
        <p:txBody>
          <a:bodyPr>
            <a:normAutofit/>
          </a:bodyPr>
          <a:lstStyle/>
          <a:p>
            <a:r>
              <a:rPr lang="en-US" b="1" dirty="0">
                <a:solidFill>
                  <a:schemeClr val="accent1">
                    <a:lumMod val="75000"/>
                  </a:schemeClr>
                </a:solidFill>
                <a:latin typeface="Times New Roman" pitchFamily="18" charset="0"/>
                <a:cs typeface="Times New Roman" pitchFamily="18" charset="0"/>
              </a:rPr>
              <a:t>Nutrition security</a:t>
            </a:r>
          </a:p>
          <a:p>
            <a:pPr lvl="1">
              <a:buNone/>
            </a:pPr>
            <a:r>
              <a:rPr lang="en-US" dirty="0">
                <a:latin typeface="Times New Roman" pitchFamily="18" charset="0"/>
                <a:cs typeface="Times New Roman" pitchFamily="18" charset="0"/>
              </a:rPr>
              <a:t>Access of all people at all times to sufficient food, including </a:t>
            </a:r>
            <a:r>
              <a:rPr lang="en-US" b="1" dirty="0">
                <a:solidFill>
                  <a:schemeClr val="accent1">
                    <a:lumMod val="75000"/>
                  </a:schemeClr>
                </a:solidFill>
                <a:latin typeface="Times New Roman" pitchFamily="18" charset="0"/>
                <a:cs typeface="Times New Roman" pitchFamily="18" charset="0"/>
              </a:rPr>
              <a:t>adequate utilization and absorption</a:t>
            </a:r>
            <a:r>
              <a:rPr lang="en-US" dirty="0">
                <a:latin typeface="Times New Roman" pitchFamily="18" charset="0"/>
                <a:cs typeface="Times New Roman" pitchFamily="18" charset="0"/>
              </a:rPr>
              <a:t>, in order to be able to live a healthy and active life.</a:t>
            </a:r>
          </a:p>
          <a:p>
            <a:pPr lvl="1">
              <a:buFont typeface="Arial" pitchFamily="34" charset="0"/>
              <a:buChar char="•"/>
            </a:pPr>
            <a:r>
              <a:rPr lang="en-US" b="1" dirty="0">
                <a:latin typeface="Times New Roman" pitchFamily="18" charset="0"/>
                <a:cs typeface="Times New Roman" pitchFamily="18" charset="0"/>
              </a:rPr>
              <a:t>Adequate Utilization </a:t>
            </a:r>
            <a:r>
              <a:rPr lang="en-US" dirty="0">
                <a:latin typeface="Times New Roman" pitchFamily="18" charset="0"/>
                <a:cs typeface="Times New Roman" pitchFamily="18" charset="0"/>
              </a:rPr>
              <a:t>refers to the ability of the human body </a:t>
            </a:r>
            <a:r>
              <a:rPr lang="en-US" b="1" dirty="0">
                <a:latin typeface="Times New Roman" pitchFamily="18" charset="0"/>
                <a:cs typeface="Times New Roman" pitchFamily="18" charset="0"/>
              </a:rPr>
              <a:t>to ingest </a:t>
            </a:r>
            <a:r>
              <a:rPr lang="en-US" dirty="0">
                <a:latin typeface="Times New Roman" pitchFamily="18" charset="0"/>
                <a:cs typeface="Times New Roman" pitchFamily="18" charset="0"/>
              </a:rPr>
              <a:t>and </a:t>
            </a:r>
            <a:r>
              <a:rPr lang="en-US" b="1" dirty="0">
                <a:latin typeface="Times New Roman" pitchFamily="18" charset="0"/>
                <a:cs typeface="Times New Roman" pitchFamily="18" charset="0"/>
              </a:rPr>
              <a:t>metabolize food</a:t>
            </a:r>
            <a:r>
              <a:rPr lang="en-US" dirty="0">
                <a:latin typeface="Times New Roman" pitchFamily="18" charset="0"/>
                <a:cs typeface="Times New Roman" pitchFamily="18" charset="0"/>
              </a:rPr>
              <a:t>.</a:t>
            </a:r>
          </a:p>
          <a:p>
            <a:pPr lvl="2"/>
            <a:r>
              <a:rPr lang="en-US" b="1" dirty="0">
                <a:latin typeface="Times New Roman" pitchFamily="18" charset="0"/>
                <a:cs typeface="Times New Roman" pitchFamily="18" charset="0"/>
              </a:rPr>
              <a:t>Nutritious</a:t>
            </a:r>
            <a:r>
              <a:rPr lang="en-US" dirty="0">
                <a:latin typeface="Times New Roman" pitchFamily="18" charset="0"/>
                <a:cs typeface="Times New Roman" pitchFamily="18" charset="0"/>
              </a:rPr>
              <a:t> and </a:t>
            </a:r>
            <a:r>
              <a:rPr lang="en-US" b="1" dirty="0">
                <a:latin typeface="Times New Roman" pitchFamily="18" charset="0"/>
                <a:cs typeface="Times New Roman" pitchFamily="18" charset="0"/>
              </a:rPr>
              <a:t>safe diets</a:t>
            </a:r>
            <a:r>
              <a:rPr lang="en-US" dirty="0">
                <a:latin typeface="Times New Roman" pitchFamily="18" charset="0"/>
                <a:cs typeface="Times New Roman" pitchFamily="18" charset="0"/>
              </a:rPr>
              <a:t>, an adequate </a:t>
            </a:r>
            <a:r>
              <a:rPr lang="en-US" b="1" dirty="0">
                <a:latin typeface="Times New Roman" pitchFamily="18" charset="0"/>
                <a:cs typeface="Times New Roman" pitchFamily="18" charset="0"/>
              </a:rPr>
              <a:t>biological</a:t>
            </a:r>
            <a:r>
              <a:rPr lang="en-US" dirty="0">
                <a:latin typeface="Times New Roman" pitchFamily="18" charset="0"/>
                <a:cs typeface="Times New Roman" pitchFamily="18" charset="0"/>
              </a:rPr>
              <a:t> and </a:t>
            </a:r>
            <a:r>
              <a:rPr lang="en-US" b="1" dirty="0">
                <a:latin typeface="Times New Roman" pitchFamily="18" charset="0"/>
                <a:cs typeface="Times New Roman" pitchFamily="18" charset="0"/>
              </a:rPr>
              <a:t>social environment</a:t>
            </a:r>
            <a:r>
              <a:rPr lang="en-US" dirty="0">
                <a:latin typeface="Times New Roman" pitchFamily="18" charset="0"/>
                <a:cs typeface="Times New Roman" pitchFamily="18" charset="0"/>
              </a:rPr>
              <a:t>, a </a:t>
            </a:r>
            <a:r>
              <a:rPr lang="en-US" b="1" dirty="0">
                <a:latin typeface="Times New Roman" pitchFamily="18" charset="0"/>
                <a:cs typeface="Times New Roman" pitchFamily="18" charset="0"/>
              </a:rPr>
              <a:t>proper health care </a:t>
            </a:r>
            <a:r>
              <a:rPr lang="en-US" dirty="0">
                <a:latin typeface="Times New Roman" pitchFamily="18" charset="0"/>
                <a:cs typeface="Times New Roman" pitchFamily="18" charset="0"/>
              </a:rPr>
              <a:t>to avoid diseases ensure adequate utilization of food.</a:t>
            </a:r>
          </a:p>
          <a:p>
            <a:pPr lvl="1">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54682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42900" lvl="1" indent="-342900">
              <a:buNone/>
            </a:pPr>
            <a:r>
              <a:rPr lang="en-US" dirty="0">
                <a:latin typeface="Times New Roman" pitchFamily="18" charset="0"/>
                <a:cs typeface="Times New Roman" pitchFamily="18" charset="0"/>
              </a:rPr>
              <a:t>A household </a:t>
            </a:r>
            <a:r>
              <a:rPr lang="en-US" b="1" dirty="0">
                <a:latin typeface="Times New Roman" pitchFamily="18" charset="0"/>
                <a:cs typeface="Times New Roman" pitchFamily="18" charset="0"/>
              </a:rPr>
              <a:t>achieves nutrition security </a:t>
            </a:r>
            <a:r>
              <a:rPr lang="en-US" dirty="0">
                <a:latin typeface="Times New Roman" pitchFamily="18" charset="0"/>
                <a:cs typeface="Times New Roman" pitchFamily="18" charset="0"/>
              </a:rPr>
              <a:t>when it has </a:t>
            </a:r>
            <a:r>
              <a:rPr lang="en-US" b="1" dirty="0">
                <a:latin typeface="Times New Roman" pitchFamily="18" charset="0"/>
                <a:cs typeface="Times New Roman" pitchFamily="18" charset="0"/>
              </a:rPr>
              <a:t>secure access to food </a:t>
            </a:r>
            <a:r>
              <a:rPr lang="en-US" dirty="0">
                <a:latin typeface="Times New Roman" pitchFamily="18" charset="0"/>
                <a:cs typeface="Times New Roman" pitchFamily="18" charset="0"/>
              </a:rPr>
              <a:t>coupled with a </a:t>
            </a:r>
            <a:r>
              <a:rPr lang="en-US" b="1" dirty="0">
                <a:latin typeface="Times New Roman" pitchFamily="18" charset="0"/>
                <a:cs typeface="Times New Roman" pitchFamily="18" charset="0"/>
              </a:rPr>
              <a:t>sanitary environment</a:t>
            </a: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adequate health services </a:t>
            </a:r>
            <a:r>
              <a:rPr lang="en-US" dirty="0">
                <a:latin typeface="Times New Roman" pitchFamily="18" charset="0"/>
                <a:cs typeface="Times New Roman" pitchFamily="18" charset="0"/>
              </a:rPr>
              <a:t>and </a:t>
            </a:r>
            <a:r>
              <a:rPr lang="en-US" b="1" dirty="0">
                <a:latin typeface="Times New Roman" pitchFamily="18" charset="0"/>
                <a:cs typeface="Times New Roman" pitchFamily="18" charset="0"/>
              </a:rPr>
              <a:t>knowledgeable care to ensure a healthy life </a:t>
            </a:r>
            <a:r>
              <a:rPr lang="en-US" dirty="0">
                <a:latin typeface="Times New Roman" pitchFamily="18" charset="0"/>
                <a:cs typeface="Times New Roman" pitchFamily="18" charset="0"/>
              </a:rPr>
              <a:t>for all household members</a:t>
            </a:r>
          </a:p>
          <a:p>
            <a:pPr>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Conceptual Framework of Food and Nutrition Security</a:t>
            </a:r>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1673525" y="1662113"/>
            <a:ext cx="5489994" cy="5195887"/>
          </a:xfrm>
          <a:prstGeom prst="rect">
            <a:avLst/>
          </a:prstGeom>
          <a:noFill/>
          <a:ln w="9525">
            <a:noFill/>
            <a:miter lim="800000"/>
            <a:headEnd/>
            <a:tailEnd/>
          </a:ln>
        </p:spPr>
      </p:pic>
    </p:spTree>
    <p:extLst>
      <p:ext uri="{BB962C8B-B14F-4D97-AF65-F5344CB8AC3E}">
        <p14:creationId xmlns:p14="http://schemas.microsoft.com/office/powerpoint/2010/main" val="3185674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458200" cy="6096000"/>
          </a:xfrm>
        </p:spPr>
        <p:txBody>
          <a:bodyPr>
            <a:normAutofit/>
          </a:bodyPr>
          <a:lstStyle/>
          <a:p>
            <a:pPr>
              <a:buNone/>
            </a:pPr>
            <a:endParaRPr lang="en-US" dirty="0">
              <a:latin typeface="Times New Roman" pitchFamily="18" charset="0"/>
              <a:cs typeface="Times New Roman" pitchFamily="18" charset="0"/>
            </a:endParaRPr>
          </a:p>
          <a:p>
            <a:pPr>
              <a:buNone/>
            </a:pPr>
            <a:r>
              <a:rPr lang="en-US" dirty="0">
                <a:latin typeface="Times New Roman" pitchFamily="18" charset="0"/>
                <a:cs typeface="Times New Roman" pitchFamily="18" charset="0"/>
              </a:rPr>
              <a:t>Two determinants influence the framework: </a:t>
            </a:r>
          </a:p>
          <a:p>
            <a:pPr marL="971550" lvl="1" indent="-514350">
              <a:buFont typeface="+mj-lt"/>
              <a:buAutoNum type="arabicPeriod"/>
            </a:pPr>
            <a:r>
              <a:rPr lang="en-US" dirty="0">
                <a:latin typeface="Times New Roman" pitchFamily="18" charset="0"/>
                <a:cs typeface="Times New Roman" pitchFamily="18" charset="0"/>
              </a:rPr>
              <a:t>Physical determinant</a:t>
            </a:r>
          </a:p>
          <a:p>
            <a:pPr marL="971550" lvl="1" indent="-514350">
              <a:buFont typeface="+mj-lt"/>
              <a:buAutoNum type="arabicPeriod"/>
            </a:pPr>
            <a:r>
              <a:rPr lang="en-US" dirty="0">
                <a:latin typeface="Times New Roman" pitchFamily="18" charset="0"/>
                <a:cs typeface="Times New Roman" pitchFamily="18" charset="0"/>
              </a:rPr>
              <a:t>Temporal determinant</a:t>
            </a:r>
          </a:p>
        </p:txBody>
      </p:sp>
    </p:spTree>
    <p:extLst>
      <p:ext uri="{BB962C8B-B14F-4D97-AF65-F5344CB8AC3E}">
        <p14:creationId xmlns:p14="http://schemas.microsoft.com/office/powerpoint/2010/main" val="2868844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92500" lnSpcReduction="20000"/>
          </a:bodyPr>
          <a:lstStyle/>
          <a:p>
            <a:pPr>
              <a:buNone/>
            </a:pPr>
            <a:r>
              <a:rPr lang="en-US" b="1" dirty="0">
                <a:solidFill>
                  <a:schemeClr val="accent1">
                    <a:lumMod val="75000"/>
                  </a:schemeClr>
                </a:solidFill>
                <a:latin typeface="Times New Roman" pitchFamily="18" charset="0"/>
                <a:cs typeface="Times New Roman" pitchFamily="18" charset="0"/>
              </a:rPr>
              <a:t>Physical determinant </a:t>
            </a:r>
            <a:r>
              <a:rPr lang="en-US" dirty="0">
                <a:solidFill>
                  <a:schemeClr val="tx1">
                    <a:lumMod val="95000"/>
                    <a:lumOff val="5000"/>
                  </a:schemeClr>
                </a:solidFill>
                <a:latin typeface="Times New Roman" pitchFamily="18" charset="0"/>
                <a:cs typeface="Times New Roman" pitchFamily="18" charset="0"/>
              </a:rPr>
              <a:t>is the </a:t>
            </a:r>
            <a:r>
              <a:rPr lang="en-US" b="1" dirty="0">
                <a:solidFill>
                  <a:schemeClr val="tx1">
                    <a:lumMod val="95000"/>
                    <a:lumOff val="5000"/>
                  </a:schemeClr>
                </a:solidFill>
                <a:latin typeface="Times New Roman" pitchFamily="18" charset="0"/>
                <a:cs typeface="Times New Roman" pitchFamily="18" charset="0"/>
              </a:rPr>
              <a:t>food flow</a:t>
            </a:r>
          </a:p>
          <a:p>
            <a:pPr>
              <a:buNone/>
            </a:pPr>
            <a:endParaRPr lang="en-US" b="1" dirty="0">
              <a:solidFill>
                <a:schemeClr val="tx1">
                  <a:lumMod val="95000"/>
                  <a:lumOff val="5000"/>
                </a:schemeClr>
              </a:solidFill>
              <a:latin typeface="Times New Roman" pitchFamily="18" charset="0"/>
              <a:cs typeface="Times New Roman" pitchFamily="18" charset="0"/>
            </a:endParaRPr>
          </a:p>
          <a:p>
            <a:pPr lvl="1" algn="ctr">
              <a:buNone/>
            </a:pPr>
            <a:r>
              <a:rPr lang="en-US" dirty="0">
                <a:latin typeface="Times New Roman" pitchFamily="18" charset="0"/>
                <a:cs typeface="Times New Roman" pitchFamily="18" charset="0"/>
              </a:rPr>
              <a:t>Availability → Accessibility → Utilization</a:t>
            </a:r>
          </a:p>
          <a:p>
            <a:pPr lvl="1" algn="ctr">
              <a:buNone/>
            </a:pPr>
            <a:endParaRPr lang="en-US" dirty="0">
              <a:latin typeface="Times New Roman" pitchFamily="18" charset="0"/>
              <a:cs typeface="Times New Roman" pitchFamily="18" charset="0"/>
            </a:endParaRPr>
          </a:p>
          <a:p>
            <a:pPr lvl="1">
              <a:buFont typeface="Arial" pitchFamily="34" charset="0"/>
              <a:buChar char="•"/>
            </a:pPr>
            <a:r>
              <a:rPr lang="en-US" b="1" dirty="0">
                <a:latin typeface="Times New Roman" pitchFamily="18" charset="0"/>
                <a:cs typeface="Times New Roman" pitchFamily="18" charset="0"/>
              </a:rPr>
              <a:t>Availabilit</a:t>
            </a:r>
            <a:r>
              <a:rPr lang="en-US" dirty="0">
                <a:latin typeface="Times New Roman" pitchFamily="18" charset="0"/>
                <a:cs typeface="Times New Roman" pitchFamily="18" charset="0"/>
              </a:rPr>
              <a:t>y is achieved if adequate food is </a:t>
            </a:r>
            <a:r>
              <a:rPr lang="en-US" b="1" dirty="0">
                <a:latin typeface="Times New Roman" pitchFamily="18" charset="0"/>
                <a:cs typeface="Times New Roman" pitchFamily="18" charset="0"/>
              </a:rPr>
              <a:t>ready </a:t>
            </a:r>
            <a:r>
              <a:rPr lang="en-US" dirty="0">
                <a:latin typeface="Times New Roman" pitchFamily="18" charset="0"/>
                <a:cs typeface="Times New Roman" pitchFamily="18" charset="0"/>
              </a:rPr>
              <a:t>to have at people’s disposal</a:t>
            </a:r>
          </a:p>
          <a:p>
            <a:pPr lvl="1">
              <a:buFont typeface="Arial" pitchFamily="34" charset="0"/>
              <a:buChar char="•"/>
            </a:pPr>
            <a:r>
              <a:rPr lang="en-US" b="1" dirty="0">
                <a:latin typeface="Times New Roman" pitchFamily="18" charset="0"/>
                <a:cs typeface="Times New Roman" pitchFamily="18" charset="0"/>
              </a:rPr>
              <a:t>Access</a:t>
            </a:r>
            <a:r>
              <a:rPr lang="en-US" dirty="0">
                <a:latin typeface="Times New Roman" pitchFamily="18" charset="0"/>
                <a:cs typeface="Times New Roman" pitchFamily="18" charset="0"/>
              </a:rPr>
              <a:t> is ensured when all households and all individuals within those households have </a:t>
            </a:r>
            <a:r>
              <a:rPr lang="en-US" b="1" dirty="0">
                <a:latin typeface="Times New Roman" pitchFamily="18" charset="0"/>
                <a:cs typeface="Times New Roman" pitchFamily="18" charset="0"/>
              </a:rPr>
              <a:t>sufficient resources</a:t>
            </a:r>
            <a:r>
              <a:rPr lang="en-US" dirty="0">
                <a:latin typeface="Times New Roman" pitchFamily="18" charset="0"/>
                <a:cs typeface="Times New Roman" pitchFamily="18" charset="0"/>
              </a:rPr>
              <a:t> to obtain appropriate foods (through production, purchase or donation) for a nutritious diet</a:t>
            </a:r>
          </a:p>
          <a:p>
            <a:pPr lvl="1">
              <a:buFont typeface="Arial" pitchFamily="34" charset="0"/>
              <a:buChar char="•"/>
            </a:pPr>
            <a:r>
              <a:rPr lang="en-US" b="1" dirty="0">
                <a:latin typeface="Times New Roman" pitchFamily="18" charset="0"/>
                <a:cs typeface="Times New Roman" pitchFamily="18" charset="0"/>
              </a:rPr>
              <a:t>Adequate Utilization </a:t>
            </a:r>
            <a:r>
              <a:rPr lang="en-US" dirty="0">
                <a:latin typeface="Times New Roman" pitchFamily="18" charset="0"/>
                <a:cs typeface="Times New Roman" pitchFamily="18" charset="0"/>
              </a:rPr>
              <a:t>refers to the ability of the human body to ingest and metabolize food.</a:t>
            </a:r>
          </a:p>
          <a:p>
            <a:pPr lvl="2"/>
            <a:r>
              <a:rPr lang="en-US" dirty="0">
                <a:latin typeface="Times New Roman" pitchFamily="18" charset="0"/>
                <a:cs typeface="Times New Roman" pitchFamily="18" charset="0"/>
              </a:rPr>
              <a:t>Nutritious and safe diets, an adequate biological and social environment, a proper health care to avoid diseases ensure adequate utilization of food.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a:bodyPr>
          <a:lstStyle/>
          <a:p>
            <a:pPr>
              <a:buNone/>
            </a:pPr>
            <a:r>
              <a:rPr lang="en-US" sz="2800" b="1" dirty="0">
                <a:solidFill>
                  <a:schemeClr val="tx2">
                    <a:lumMod val="75000"/>
                  </a:schemeClr>
                </a:solidFill>
                <a:latin typeface="Times New Roman" pitchFamily="18" charset="0"/>
                <a:cs typeface="Times New Roman" pitchFamily="18" charset="0"/>
              </a:rPr>
              <a:t>The temporal determinant</a:t>
            </a:r>
          </a:p>
          <a:p>
            <a:pPr lvl="1">
              <a:buNone/>
            </a:pPr>
            <a:r>
              <a:rPr lang="en-US" b="1" i="1" dirty="0">
                <a:latin typeface="Times New Roman" pitchFamily="18" charset="0"/>
                <a:cs typeface="Times New Roman" pitchFamily="18" charset="0"/>
              </a:rPr>
              <a:t>Stability</a:t>
            </a:r>
            <a:r>
              <a:rPr lang="en-US" i="1" dirty="0">
                <a:latin typeface="Times New Roman" pitchFamily="18" charset="0"/>
                <a:cs typeface="Times New Roman" pitchFamily="18" charset="0"/>
              </a:rPr>
              <a:t> refers to the </a:t>
            </a:r>
            <a:r>
              <a:rPr lang="en-US" b="1" i="1" dirty="0">
                <a:latin typeface="Times New Roman" pitchFamily="18" charset="0"/>
                <a:cs typeface="Times New Roman" pitchFamily="18" charset="0"/>
              </a:rPr>
              <a:t>temporal determinant of FNS and affects all three physical elements</a:t>
            </a:r>
          </a:p>
          <a:p>
            <a:pPr lvl="2">
              <a:buFont typeface="Wingdings" pitchFamily="2" charset="2"/>
              <a:buChar char="§"/>
            </a:pPr>
            <a:r>
              <a:rPr lang="en-US" sz="2800" dirty="0">
                <a:latin typeface="Times New Roman" pitchFamily="18" charset="0"/>
                <a:cs typeface="Times New Roman" pitchFamily="18" charset="0"/>
              </a:rPr>
              <a:t>Chronic food and nutrition insecurity due to</a:t>
            </a:r>
          </a:p>
          <a:p>
            <a:pPr lvl="3">
              <a:buFont typeface="Arial" pitchFamily="34" charset="0"/>
              <a:buChar char="•"/>
            </a:pPr>
            <a:r>
              <a:rPr lang="en-US" sz="2800" dirty="0">
                <a:latin typeface="Times New Roman" pitchFamily="18" charset="0"/>
                <a:cs typeface="Times New Roman" pitchFamily="18" charset="0"/>
              </a:rPr>
              <a:t>Repeated food shortages before harvest “</a:t>
            </a:r>
            <a:r>
              <a:rPr lang="en-US" sz="2800" b="1" i="1" dirty="0">
                <a:latin typeface="Times New Roman" pitchFamily="18" charset="0"/>
                <a:cs typeface="Times New Roman" pitchFamily="18" charset="0"/>
              </a:rPr>
              <a:t>seasonality</a:t>
            </a:r>
            <a:r>
              <a:rPr lang="en-US" sz="2800" i="1" dirty="0">
                <a:latin typeface="Times New Roman" pitchFamily="18" charset="0"/>
                <a:cs typeface="Times New Roman" pitchFamily="18" charset="0"/>
              </a:rPr>
              <a:t>” </a:t>
            </a:r>
          </a:p>
          <a:p>
            <a:pPr lvl="3">
              <a:buFont typeface="Arial" pitchFamily="34" charset="0"/>
              <a:buChar char="•"/>
            </a:pPr>
            <a:r>
              <a:rPr lang="en-US" sz="2800" b="1" i="1" dirty="0">
                <a:latin typeface="Times New Roman" pitchFamily="18" charset="0"/>
                <a:cs typeface="Times New Roman" pitchFamily="18" charset="0"/>
              </a:rPr>
              <a:t>Lack of caring </a:t>
            </a:r>
            <a:r>
              <a:rPr lang="en-US" sz="2800" i="1" dirty="0">
                <a:latin typeface="Times New Roman" pitchFamily="18" charset="0"/>
                <a:cs typeface="Times New Roman" pitchFamily="18" charset="0"/>
              </a:rPr>
              <a:t>during harvest</a:t>
            </a:r>
          </a:p>
          <a:p>
            <a:pPr lvl="2">
              <a:buFont typeface="Wingdings" pitchFamily="2" charset="2"/>
              <a:buChar char="§"/>
            </a:pPr>
            <a:r>
              <a:rPr lang="en-US" sz="2800" i="1" dirty="0">
                <a:latin typeface="Times New Roman" pitchFamily="18" charset="0"/>
                <a:cs typeface="Times New Roman" pitchFamily="18" charset="0"/>
              </a:rPr>
              <a:t>Transitory food </a:t>
            </a:r>
            <a:r>
              <a:rPr lang="en-US" sz="2800" dirty="0">
                <a:latin typeface="Times New Roman" pitchFamily="18" charset="0"/>
                <a:cs typeface="Times New Roman" pitchFamily="18" charset="0"/>
              </a:rPr>
              <a:t>and nutrition insecurity due to</a:t>
            </a:r>
          </a:p>
          <a:p>
            <a:pPr lvl="3">
              <a:buFont typeface="Arial" pitchFamily="34" charset="0"/>
              <a:buChar char="•"/>
            </a:pPr>
            <a:r>
              <a:rPr lang="en-US" sz="2800" b="1" dirty="0">
                <a:latin typeface="Times New Roman" pitchFamily="18" charset="0"/>
                <a:cs typeface="Times New Roman" pitchFamily="18" charset="0"/>
              </a:rPr>
              <a:t>Natural disasters</a:t>
            </a:r>
          </a:p>
          <a:p>
            <a:pPr lvl="3">
              <a:buFont typeface="Arial" pitchFamily="34" charset="0"/>
              <a:buChar char="•"/>
            </a:pPr>
            <a:r>
              <a:rPr lang="en-US" sz="2800" b="1" dirty="0">
                <a:latin typeface="Times New Roman" pitchFamily="18" charset="0"/>
                <a:cs typeface="Times New Roman" pitchFamily="18" charset="0"/>
              </a:rPr>
              <a:t>Man made disasters</a:t>
            </a:r>
          </a:p>
        </p:txBody>
      </p:sp>
    </p:spTree>
    <p:extLst>
      <p:ext uri="{BB962C8B-B14F-4D97-AF65-F5344CB8AC3E}">
        <p14:creationId xmlns:p14="http://schemas.microsoft.com/office/powerpoint/2010/main" val="3997484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2" cstate="print"/>
          <a:srcRect/>
          <a:stretch>
            <a:fillRect/>
          </a:stretch>
        </p:blipFill>
        <p:spPr bwMode="auto">
          <a:xfrm>
            <a:off x="233363" y="1371600"/>
            <a:ext cx="8677275" cy="5486400"/>
          </a:xfrm>
          <a:prstGeom prst="rect">
            <a:avLst/>
          </a:prstGeom>
          <a:noFill/>
          <a:ln w="9525">
            <a:noFill/>
            <a:miter lim="800000"/>
            <a:headEnd/>
            <a:tailEnd/>
          </a:ln>
        </p:spPr>
      </p:pic>
      <p:sp>
        <p:nvSpPr>
          <p:cNvPr id="6" name="Title 1"/>
          <p:cNvSpPr>
            <a:spLocks noGrp="1"/>
          </p:cNvSpPr>
          <p:nvPr>
            <p:ph type="title"/>
          </p:nvPr>
        </p:nvSpPr>
        <p:spPr>
          <a:xfrm>
            <a:off x="457200" y="274638"/>
            <a:ext cx="8229600" cy="1143000"/>
          </a:xfrm>
        </p:spPr>
        <p:txBody>
          <a:bodyPr>
            <a:noAutofit/>
          </a:bodyPr>
          <a:lstStyle/>
          <a:p>
            <a:r>
              <a:rPr lang="en-US" sz="3600" b="1" dirty="0">
                <a:latin typeface="Times New Roman" pitchFamily="18" charset="0"/>
                <a:cs typeface="Times New Roman" pitchFamily="18" charset="0"/>
              </a:rPr>
              <a:t>Conceptual frame work</a:t>
            </a:r>
          </a:p>
        </p:txBody>
      </p:sp>
    </p:spTree>
    <p:extLst>
      <p:ext uri="{BB962C8B-B14F-4D97-AF65-F5344CB8AC3E}">
        <p14:creationId xmlns:p14="http://schemas.microsoft.com/office/powerpoint/2010/main" val="747485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latin typeface="Times New Roman" pitchFamily="18" charset="0"/>
                <a:cs typeface="Times New Roman" pitchFamily="18" charset="0"/>
              </a:rPr>
              <a:t>Conceptual frame work cont…</a:t>
            </a:r>
          </a:p>
        </p:txBody>
      </p:sp>
      <p:sp>
        <p:nvSpPr>
          <p:cNvPr id="3" name="Content Placeholder 2"/>
          <p:cNvSpPr>
            <a:spLocks noGrp="1"/>
          </p:cNvSpPr>
          <p:nvPr>
            <p:ph idx="1"/>
          </p:nvPr>
        </p:nvSpPr>
        <p:spPr/>
        <p:txBody>
          <a:bodyPr>
            <a:normAutofit/>
          </a:bodyPr>
          <a:lstStyle/>
          <a:p>
            <a:pPr>
              <a:buFont typeface="Wingdings" pitchFamily="2" charset="2"/>
              <a:buChar char="§"/>
            </a:pPr>
            <a:r>
              <a:rPr lang="en-US" sz="2800" dirty="0">
                <a:latin typeface="Times New Roman" pitchFamily="18" charset="0"/>
                <a:cs typeface="Times New Roman" pitchFamily="18" charset="0"/>
              </a:rPr>
              <a:t>This conceptual framework for nutritional status emphasizes the difference between </a:t>
            </a:r>
            <a:r>
              <a:rPr lang="en-US" sz="2800" b="1" dirty="0">
                <a:latin typeface="Times New Roman" pitchFamily="18" charset="0"/>
                <a:cs typeface="Times New Roman" pitchFamily="18" charset="0"/>
              </a:rPr>
              <a:t>‘</a:t>
            </a:r>
            <a:r>
              <a:rPr lang="en-US" sz="2800" b="1" i="1" dirty="0">
                <a:latin typeface="Times New Roman" pitchFamily="18" charset="0"/>
                <a:cs typeface="Times New Roman" pitchFamily="18" charset="0"/>
              </a:rPr>
              <a:t>Food Security‘ </a:t>
            </a:r>
            <a:r>
              <a:rPr lang="en-US" sz="2800" dirty="0">
                <a:latin typeface="Times New Roman" pitchFamily="18" charset="0"/>
                <a:cs typeface="Times New Roman" pitchFamily="18" charset="0"/>
              </a:rPr>
              <a:t>and </a:t>
            </a:r>
            <a:r>
              <a:rPr lang="en-US" sz="2800" b="1" dirty="0">
                <a:latin typeface="Times New Roman" pitchFamily="18" charset="0"/>
                <a:cs typeface="Times New Roman" pitchFamily="18" charset="0"/>
              </a:rPr>
              <a:t>‘</a:t>
            </a:r>
            <a:r>
              <a:rPr lang="en-US" sz="2800" b="1" i="1" dirty="0">
                <a:latin typeface="Times New Roman" pitchFamily="18" charset="0"/>
                <a:cs typeface="Times New Roman" pitchFamily="18" charset="0"/>
              </a:rPr>
              <a:t>Nutrition Security.’ </a:t>
            </a:r>
          </a:p>
          <a:p>
            <a:pPr lvl="1">
              <a:buFont typeface="Arial" pitchFamily="34" charset="0"/>
              <a:buChar char="•"/>
            </a:pPr>
            <a:r>
              <a:rPr lang="en-US" b="1" i="1" dirty="0">
                <a:latin typeface="Times New Roman" pitchFamily="18" charset="0"/>
                <a:cs typeface="Times New Roman" pitchFamily="18" charset="0"/>
              </a:rPr>
              <a:t>The first refers to the area of causes and effects of food availability</a:t>
            </a:r>
          </a:p>
          <a:p>
            <a:pPr lvl="2">
              <a:buFont typeface="Wingdings" pitchFamily="2" charset="2"/>
              <a:buChar char="ü"/>
            </a:pPr>
            <a:r>
              <a:rPr lang="en-US" sz="2800" b="1" i="1" dirty="0">
                <a:latin typeface="Times New Roman" pitchFamily="18" charset="0"/>
                <a:cs typeface="Times New Roman" pitchFamily="18" charset="0"/>
              </a:rPr>
              <a:t>I</a:t>
            </a:r>
            <a:r>
              <a:rPr lang="en-US" sz="2800" dirty="0">
                <a:latin typeface="Times New Roman" pitchFamily="18" charset="0"/>
                <a:cs typeface="Times New Roman" pitchFamily="18" charset="0"/>
              </a:rPr>
              <a:t>llustrated as the small, dotted triangle</a:t>
            </a:r>
          </a:p>
          <a:p>
            <a:pPr lvl="1">
              <a:buFont typeface="Arial" pitchFamily="34" charset="0"/>
              <a:buChar char="•"/>
            </a:pPr>
            <a:r>
              <a:rPr lang="en-US" dirty="0">
                <a:latin typeface="Times New Roman" pitchFamily="18" charset="0"/>
                <a:cs typeface="Times New Roman" pitchFamily="18" charset="0"/>
              </a:rPr>
              <a:t>The latter refers to the entire relationships</a:t>
            </a:r>
          </a:p>
          <a:p>
            <a:pPr lvl="2">
              <a:buFont typeface="Wingdings" pitchFamily="2" charset="2"/>
              <a:buChar char="ü"/>
            </a:pPr>
            <a:r>
              <a:rPr lang="en-US" sz="2800" dirty="0">
                <a:latin typeface="Times New Roman" pitchFamily="18" charset="0"/>
                <a:cs typeface="Times New Roman" pitchFamily="18" charset="0"/>
              </a:rPr>
              <a:t>Depicted in the large, lined triangle.</a:t>
            </a:r>
          </a:p>
        </p:txBody>
      </p:sp>
    </p:spTree>
    <p:extLst>
      <p:ext uri="{BB962C8B-B14F-4D97-AF65-F5344CB8AC3E}">
        <p14:creationId xmlns:p14="http://schemas.microsoft.com/office/powerpoint/2010/main" val="1569526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
            </a:pPr>
            <a:r>
              <a:rPr lang="en-US" dirty="0">
                <a:latin typeface="Times New Roman" pitchFamily="18" charset="0"/>
                <a:cs typeface="Times New Roman" pitchFamily="18" charset="0"/>
              </a:rPr>
              <a:t>The two most commonly used conceptual frameworks show significant differences</a:t>
            </a:r>
          </a:p>
          <a:p>
            <a:pPr lvl="1">
              <a:buFont typeface="Arial" pitchFamily="34" charset="0"/>
              <a:buChar char="•"/>
            </a:pPr>
            <a:r>
              <a:rPr lang="en-US" dirty="0">
                <a:latin typeface="Times New Roman" pitchFamily="18" charset="0"/>
                <a:cs typeface="Times New Roman" pitchFamily="18" charset="0"/>
              </a:rPr>
              <a:t>The </a:t>
            </a:r>
            <a:r>
              <a:rPr lang="en-US" b="1" dirty="0">
                <a:latin typeface="Times New Roman" pitchFamily="18" charset="0"/>
                <a:cs typeface="Times New Roman" pitchFamily="18" charset="0"/>
              </a:rPr>
              <a:t>food security </a:t>
            </a:r>
            <a:r>
              <a:rPr lang="en-US" dirty="0">
                <a:latin typeface="Times New Roman" pitchFamily="18" charset="0"/>
                <a:cs typeface="Times New Roman" pitchFamily="18" charset="0"/>
              </a:rPr>
              <a:t>framework emphasizes an </a:t>
            </a:r>
            <a:r>
              <a:rPr lang="en-US" b="1" dirty="0">
                <a:latin typeface="Times New Roman" pitchFamily="18" charset="0"/>
                <a:cs typeface="Times New Roman" pitchFamily="18" charset="0"/>
              </a:rPr>
              <a:t>economic approach </a:t>
            </a:r>
            <a:r>
              <a:rPr lang="en-US" dirty="0">
                <a:latin typeface="Times New Roman" pitchFamily="18" charset="0"/>
                <a:cs typeface="Times New Roman" pitchFamily="18" charset="0"/>
              </a:rPr>
              <a:t>in which </a:t>
            </a:r>
            <a:r>
              <a:rPr lang="en-US" b="1" dirty="0">
                <a:latin typeface="Times New Roman" pitchFamily="18" charset="0"/>
                <a:cs typeface="Times New Roman" pitchFamily="18" charset="0"/>
              </a:rPr>
              <a:t>food as a commodity is a central focus</a:t>
            </a:r>
          </a:p>
          <a:p>
            <a:pPr lvl="1">
              <a:buFont typeface="Arial" pitchFamily="34" charset="0"/>
              <a:buChar char="•"/>
            </a:pPr>
            <a:r>
              <a:rPr lang="en-US" dirty="0">
                <a:latin typeface="Times New Roman" pitchFamily="18" charset="0"/>
                <a:cs typeface="Times New Roman" pitchFamily="18" charset="0"/>
              </a:rPr>
              <a:t>The </a:t>
            </a:r>
            <a:r>
              <a:rPr lang="en-US" b="1" dirty="0">
                <a:latin typeface="Times New Roman" pitchFamily="18" charset="0"/>
                <a:cs typeface="Times New Roman" pitchFamily="18" charset="0"/>
              </a:rPr>
              <a:t>nutrition security </a:t>
            </a:r>
            <a:r>
              <a:rPr lang="en-US" dirty="0">
                <a:latin typeface="Times New Roman" pitchFamily="18" charset="0"/>
                <a:cs typeface="Times New Roman" pitchFamily="18" charset="0"/>
              </a:rPr>
              <a:t>framework adopts a </a:t>
            </a:r>
            <a:r>
              <a:rPr lang="en-US" b="1" dirty="0">
                <a:latin typeface="Times New Roman" pitchFamily="18" charset="0"/>
                <a:cs typeface="Times New Roman" pitchFamily="18" charset="0"/>
              </a:rPr>
              <a:t>biological approach in which the human being </a:t>
            </a:r>
            <a:r>
              <a:rPr lang="en-US" dirty="0">
                <a:latin typeface="Times New Roman" pitchFamily="18" charset="0"/>
                <a:cs typeface="Times New Roman" pitchFamily="18" charset="0"/>
              </a:rPr>
              <a:t>is the starting point</a:t>
            </a:r>
          </a:p>
        </p:txBody>
      </p:sp>
      <p:sp>
        <p:nvSpPr>
          <p:cNvPr id="4" name="Title 1"/>
          <p:cNvSpPr>
            <a:spLocks noGrp="1"/>
          </p:cNvSpPr>
          <p:nvPr>
            <p:ph type="title"/>
          </p:nvPr>
        </p:nvSpPr>
        <p:spPr>
          <a:xfrm>
            <a:off x="457200" y="274638"/>
            <a:ext cx="8229600" cy="1143000"/>
          </a:xfrm>
        </p:spPr>
        <p:txBody>
          <a:bodyPr>
            <a:noAutofit/>
          </a:bodyPr>
          <a:lstStyle/>
          <a:p>
            <a:r>
              <a:rPr lang="en-US" sz="3600" b="1" dirty="0">
                <a:latin typeface="Times New Roman" pitchFamily="18" charset="0"/>
                <a:cs typeface="Times New Roman" pitchFamily="18" charset="0"/>
              </a:rPr>
              <a:t>Conceptual frame work cont…</a:t>
            </a:r>
          </a:p>
        </p:txBody>
      </p:sp>
    </p:spTree>
    <p:extLst>
      <p:ext uri="{BB962C8B-B14F-4D97-AF65-F5344CB8AC3E}">
        <p14:creationId xmlns:p14="http://schemas.microsoft.com/office/powerpoint/2010/main" val="4074917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6400800" cy="5867400"/>
          </a:xfrm>
        </p:spPr>
        <p:txBody>
          <a:bodyPr>
            <a:noAutofit/>
          </a:bodyPr>
          <a:lstStyle/>
          <a:p>
            <a:pPr>
              <a:buFont typeface="Wingdings" pitchFamily="2" charset="2"/>
              <a:buChar char="§"/>
            </a:pPr>
            <a:r>
              <a:rPr lang="en-US" sz="2800" dirty="0">
                <a:latin typeface="Times New Roman" pitchFamily="18" charset="0"/>
                <a:cs typeface="Times New Roman" pitchFamily="18" charset="0"/>
              </a:rPr>
              <a:t>The conceptual framework of FNS integrates the food security and the malnutrition frameworks</a:t>
            </a:r>
          </a:p>
          <a:p>
            <a:pPr>
              <a:buFont typeface="Wingdings" pitchFamily="2" charset="2"/>
              <a:buChar char="§"/>
            </a:pPr>
            <a:r>
              <a:rPr lang="en-US" sz="2800" dirty="0">
                <a:latin typeface="Times New Roman" pitchFamily="18" charset="0"/>
                <a:cs typeface="Times New Roman" pitchFamily="18" charset="0"/>
              </a:rPr>
              <a:t>However</a:t>
            </a:r>
          </a:p>
          <a:p>
            <a:pPr lvl="1">
              <a:buFont typeface="Arial" pitchFamily="34" charset="0"/>
              <a:buChar char="•"/>
            </a:pPr>
            <a:r>
              <a:rPr lang="en-US" dirty="0">
                <a:latin typeface="Times New Roman" pitchFamily="18" charset="0"/>
                <a:cs typeface="Times New Roman" pitchFamily="18" charset="0"/>
              </a:rPr>
              <a:t>Both frameworks </a:t>
            </a:r>
            <a:r>
              <a:rPr lang="en-US" b="1" dirty="0">
                <a:latin typeface="Times New Roman" pitchFamily="18" charset="0"/>
                <a:cs typeface="Times New Roman" pitchFamily="18" charset="0"/>
              </a:rPr>
              <a:t>promote an interdisciplinary approach </a:t>
            </a:r>
            <a:r>
              <a:rPr lang="en-US" dirty="0">
                <a:latin typeface="Times New Roman" pitchFamily="18" charset="0"/>
                <a:cs typeface="Times New Roman" pitchFamily="18" charset="0"/>
              </a:rPr>
              <a:t>to ensuring FNS in common</a:t>
            </a:r>
          </a:p>
          <a:p>
            <a:pPr lvl="1">
              <a:buFont typeface="Arial" pitchFamily="34" charset="0"/>
              <a:buChar char="•"/>
            </a:pPr>
            <a:r>
              <a:rPr lang="en-US" dirty="0">
                <a:latin typeface="Times New Roman" pitchFamily="18" charset="0"/>
                <a:cs typeface="Times New Roman" pitchFamily="18" charset="0"/>
              </a:rPr>
              <a:t>Both acknowledge that </a:t>
            </a:r>
            <a:r>
              <a:rPr lang="en-US" b="1" dirty="0">
                <a:latin typeface="Times New Roman" pitchFamily="18" charset="0"/>
                <a:cs typeface="Times New Roman" pitchFamily="18" charset="0"/>
              </a:rPr>
              <a:t>food alone is not sufficient to secure a sustainable satisfactory nutritional status</a:t>
            </a:r>
            <a:r>
              <a:rPr lang="en-US" dirty="0">
                <a:latin typeface="Times New Roman" pitchFamily="18" charset="0"/>
                <a:cs typeface="Times New Roman" pitchFamily="18" charset="0"/>
              </a:rPr>
              <a:t> and, therefore, aspects of health must be considered</a:t>
            </a:r>
          </a:p>
        </p:txBody>
      </p:sp>
      <p:pic>
        <p:nvPicPr>
          <p:cNvPr id="4" name="Picture 2"/>
          <p:cNvPicPr>
            <a:picLocks noChangeAspect="1" noChangeArrowheads="1"/>
          </p:cNvPicPr>
          <p:nvPr/>
        </p:nvPicPr>
        <p:blipFill>
          <a:blip r:embed="rId2" cstate="print"/>
          <a:srcRect/>
          <a:stretch>
            <a:fillRect/>
          </a:stretch>
        </p:blipFill>
        <p:spPr bwMode="auto">
          <a:xfrm>
            <a:off x="6096000" y="0"/>
            <a:ext cx="3048000" cy="3124199"/>
          </a:xfrm>
          <a:prstGeom prst="rect">
            <a:avLst/>
          </a:prstGeom>
          <a:noFill/>
          <a:ln w="9525">
            <a:noFill/>
            <a:miter lim="800000"/>
            <a:headEnd/>
            <a:tailEnd/>
          </a:ln>
        </p:spPr>
      </p:pic>
      <p:sp>
        <p:nvSpPr>
          <p:cNvPr id="5" name="Title 1"/>
          <p:cNvSpPr>
            <a:spLocks noGrp="1"/>
          </p:cNvSpPr>
          <p:nvPr>
            <p:ph type="title"/>
          </p:nvPr>
        </p:nvSpPr>
        <p:spPr>
          <a:xfrm>
            <a:off x="457200" y="274638"/>
            <a:ext cx="6019800" cy="639762"/>
          </a:xfrm>
        </p:spPr>
        <p:txBody>
          <a:bodyPr>
            <a:noAutofit/>
          </a:bodyPr>
          <a:lstStyle/>
          <a:p>
            <a:pPr algn="l"/>
            <a:r>
              <a:rPr lang="en-US" sz="3200" b="1" dirty="0">
                <a:latin typeface="Times New Roman" pitchFamily="18" charset="0"/>
                <a:cs typeface="Times New Roman" pitchFamily="18" charset="0"/>
              </a:rPr>
              <a:t>Conceptual frame work cont…</a:t>
            </a:r>
          </a:p>
        </p:txBody>
      </p:sp>
    </p:spTree>
    <p:extLst>
      <p:ext uri="{BB962C8B-B14F-4D97-AF65-F5344CB8AC3E}">
        <p14:creationId xmlns:p14="http://schemas.microsoft.com/office/powerpoint/2010/main" val="1946528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19200"/>
            <a:ext cx="8229600" cy="1981200"/>
          </a:xfrm>
        </p:spPr>
        <p:txBody>
          <a:bodyPr>
            <a:normAutofit fontScale="90000"/>
          </a:bodyPr>
          <a:lstStyle/>
          <a:p>
            <a:br>
              <a:rPr lang="en-US" dirty="0"/>
            </a:br>
            <a:r>
              <a:rPr lang="en-US" dirty="0"/>
              <a:t>Therefore, What should be the FNS intervention programs?</a:t>
            </a:r>
            <a:br>
              <a:rPr lang="en-US" dirty="0"/>
            </a:br>
            <a:br>
              <a:rPr lang="en-US" dirty="0"/>
            </a:b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dirty="0">
                <a:latin typeface="Times New Roman" pitchFamily="18" charset="0"/>
                <a:cs typeface="Times New Roman" pitchFamily="18" charset="0"/>
              </a:rPr>
              <a:t>Interventions for FNS </a:t>
            </a:r>
          </a:p>
        </p:txBody>
      </p:sp>
      <p:sp>
        <p:nvSpPr>
          <p:cNvPr id="3" name="Content Placeholder 2"/>
          <p:cNvSpPr>
            <a:spLocks noGrp="1"/>
          </p:cNvSpPr>
          <p:nvPr>
            <p:ph idx="1"/>
          </p:nvPr>
        </p:nvSpPr>
        <p:spPr>
          <a:xfrm>
            <a:off x="228600" y="990600"/>
            <a:ext cx="8610600" cy="5486400"/>
          </a:xfrm>
        </p:spPr>
        <p:txBody>
          <a:bodyPr>
            <a:noAutofit/>
          </a:bodyPr>
          <a:lstStyle/>
          <a:p>
            <a:pPr>
              <a:buFont typeface="Wingdings" pitchFamily="2" charset="2"/>
              <a:buChar char="§"/>
            </a:pPr>
            <a:r>
              <a:rPr lang="en-US" sz="2400" dirty="0">
                <a:latin typeface="Times New Roman" pitchFamily="18" charset="0"/>
                <a:cs typeface="Times New Roman" pitchFamily="18" charset="0"/>
              </a:rPr>
              <a:t>Suggested interventions to increase food security include</a:t>
            </a:r>
          </a:p>
          <a:p>
            <a:pPr lvl="1">
              <a:buFont typeface="Arial" pitchFamily="34" charset="0"/>
              <a:buChar char="•"/>
            </a:pPr>
            <a:r>
              <a:rPr lang="en-US" sz="2400" dirty="0">
                <a:latin typeface="Times New Roman" pitchFamily="18" charset="0"/>
                <a:cs typeface="Times New Roman" pitchFamily="18" charset="0"/>
              </a:rPr>
              <a:t>Providing credit and inputs for farming such as agricultural starter packs;</a:t>
            </a:r>
          </a:p>
          <a:p>
            <a:pPr lvl="1">
              <a:buFont typeface="Arial" pitchFamily="34" charset="0"/>
              <a:buChar char="•"/>
            </a:pPr>
            <a:r>
              <a:rPr lang="en-US" sz="2400" dirty="0">
                <a:latin typeface="Times New Roman" pitchFamily="18" charset="0"/>
                <a:cs typeface="Times New Roman" pitchFamily="18" charset="0"/>
              </a:rPr>
              <a:t>Making available low-interest loans for farmer support program</a:t>
            </a:r>
          </a:p>
          <a:p>
            <a:pPr lvl="1">
              <a:buFont typeface="Arial" pitchFamily="34" charset="0"/>
              <a:buChar char="•"/>
            </a:pPr>
            <a:r>
              <a:rPr lang="en-US" sz="2400" dirty="0">
                <a:latin typeface="Times New Roman" pitchFamily="18" charset="0"/>
                <a:cs typeface="Times New Roman" pitchFamily="18" charset="0"/>
              </a:rPr>
              <a:t>Developing irrigation schemes</a:t>
            </a:r>
          </a:p>
          <a:p>
            <a:pPr lvl="1">
              <a:buFont typeface="Arial" pitchFamily="34" charset="0"/>
              <a:buChar char="•"/>
            </a:pPr>
            <a:r>
              <a:rPr lang="en-US" sz="2400" dirty="0">
                <a:latin typeface="Times New Roman" pitchFamily="18" charset="0"/>
                <a:cs typeface="Times New Roman" pitchFamily="18" charset="0"/>
              </a:rPr>
              <a:t>Improving management of natural resources and the environment</a:t>
            </a:r>
          </a:p>
          <a:p>
            <a:pPr lvl="1">
              <a:buFont typeface="Arial" pitchFamily="34" charset="0"/>
              <a:buChar char="•"/>
            </a:pPr>
            <a:r>
              <a:rPr lang="en-US" sz="2400" dirty="0">
                <a:latin typeface="Times New Roman" pitchFamily="18" charset="0"/>
                <a:cs typeface="Times New Roman" pitchFamily="18" charset="0"/>
              </a:rPr>
              <a:t>Providing community grain storage, processing facilities, and access to community agricultural transport services</a:t>
            </a:r>
          </a:p>
          <a:p>
            <a:pPr lvl="1">
              <a:buFont typeface="Arial" pitchFamily="34" charset="0"/>
              <a:buChar char="•"/>
            </a:pPr>
            <a:r>
              <a:rPr lang="en-US" sz="2400" dirty="0">
                <a:latin typeface="Times New Roman" pitchFamily="18" charset="0"/>
                <a:cs typeface="Times New Roman" pitchFamily="18" charset="0"/>
              </a:rPr>
              <a:t>Improve access to household water and sanitation</a:t>
            </a:r>
          </a:p>
          <a:p>
            <a:pPr lvl="1">
              <a:buFont typeface="Arial" pitchFamily="34" charset="0"/>
              <a:buChar char="•"/>
            </a:pPr>
            <a:r>
              <a:rPr lang="en-US" sz="2400" dirty="0">
                <a:latin typeface="Times New Roman" pitchFamily="18" charset="0"/>
                <a:cs typeface="Times New Roman" pitchFamily="18" charset="0"/>
              </a:rPr>
              <a:t>Increasing access to land and land tenure</a:t>
            </a:r>
          </a:p>
          <a:p>
            <a:pPr lvl="1">
              <a:buFont typeface="Arial" pitchFamily="34" charset="0"/>
              <a:buChar char="•"/>
            </a:pPr>
            <a:r>
              <a:rPr lang="en-US" sz="2400" dirty="0">
                <a:latin typeface="Times New Roman" pitchFamily="18" charset="0"/>
                <a:cs typeface="Times New Roman" pitchFamily="18" charset="0"/>
              </a:rPr>
              <a:t>Implementing price controls and subsidies for food.</a:t>
            </a:r>
          </a:p>
        </p:txBody>
      </p:sp>
    </p:spTree>
    <p:extLst>
      <p:ext uri="{BB962C8B-B14F-4D97-AF65-F5344CB8AC3E}">
        <p14:creationId xmlns:p14="http://schemas.microsoft.com/office/powerpoint/2010/main" val="82661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8610600" cy="5867400"/>
          </a:xfrm>
        </p:spPr>
        <p:txBody>
          <a:bodyPr>
            <a:noAutofit/>
          </a:bodyPr>
          <a:lstStyle/>
          <a:p>
            <a:pPr lvl="1">
              <a:buFont typeface="Wingdings" pitchFamily="2" charset="2"/>
              <a:buChar char="§"/>
            </a:pPr>
            <a:r>
              <a:rPr lang="en-US" dirty="0">
                <a:latin typeface="Times New Roman" pitchFamily="18" charset="0"/>
                <a:cs typeface="Times New Roman" pitchFamily="18" charset="0"/>
              </a:rPr>
              <a:t>Improve access to </a:t>
            </a:r>
          </a:p>
          <a:p>
            <a:pPr lvl="2"/>
            <a:r>
              <a:rPr lang="en-US" sz="2800" dirty="0">
                <a:latin typeface="Times New Roman" pitchFamily="18" charset="0"/>
                <a:cs typeface="Times New Roman" pitchFamily="18" charset="0"/>
              </a:rPr>
              <a:t>Antiretroviral vaccines, as well as treatment of other communicable diseases</a:t>
            </a:r>
          </a:p>
          <a:p>
            <a:pPr lvl="2"/>
            <a:r>
              <a:rPr lang="en-US" sz="2800" dirty="0">
                <a:latin typeface="Times New Roman" pitchFamily="18" charset="0"/>
                <a:cs typeface="Times New Roman" pitchFamily="18" charset="0"/>
              </a:rPr>
              <a:t>Health facilities</a:t>
            </a:r>
          </a:p>
          <a:p>
            <a:pPr lvl="2"/>
            <a:r>
              <a:rPr lang="en-US" sz="2800" dirty="0">
                <a:latin typeface="Times New Roman" pitchFamily="18" charset="0"/>
                <a:cs typeface="Times New Roman" pitchFamily="18" charset="0"/>
              </a:rPr>
              <a:t>Enriched feeding schemes for infants, pregnant women and the elderly</a:t>
            </a:r>
          </a:p>
          <a:p>
            <a:pPr lvl="2"/>
            <a:r>
              <a:rPr lang="en-US" sz="2800" dirty="0">
                <a:latin typeface="Times New Roman" pitchFamily="18" charset="0"/>
                <a:cs typeface="Times New Roman" pitchFamily="18" charset="0"/>
              </a:rPr>
              <a:t>Training in areas like food preparation, hygiene, child care, water and sanitation, and diet diversity</a:t>
            </a:r>
          </a:p>
          <a:p>
            <a:pPr lvl="1">
              <a:buFont typeface="Wingdings" pitchFamily="2" charset="2"/>
              <a:buChar char="§"/>
            </a:pPr>
            <a:r>
              <a:rPr lang="en-US" dirty="0">
                <a:latin typeface="Times New Roman" pitchFamily="18" charset="0"/>
                <a:cs typeface="Times New Roman" pitchFamily="18" charset="0"/>
              </a:rPr>
              <a:t>Consolidating access to social grants, especially for child support and old age</a:t>
            </a:r>
          </a:p>
          <a:p>
            <a:pPr lvl="1">
              <a:buFont typeface="Wingdings" pitchFamily="2" charset="2"/>
              <a:buChar char="§"/>
            </a:pPr>
            <a:r>
              <a:rPr lang="en-US" dirty="0">
                <a:latin typeface="Times New Roman" pitchFamily="18" charset="0"/>
                <a:cs typeface="Times New Roman" pitchFamily="18" charset="0"/>
              </a:rPr>
              <a:t>Providing food subsidies in chronic need situations</a:t>
            </a:r>
          </a:p>
        </p:txBody>
      </p:sp>
    </p:spTree>
    <p:extLst>
      <p:ext uri="{BB962C8B-B14F-4D97-AF65-F5344CB8AC3E}">
        <p14:creationId xmlns:p14="http://schemas.microsoft.com/office/powerpoint/2010/main" val="1817169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96000"/>
          </a:xfrm>
        </p:spPr>
        <p:txBody>
          <a:bodyPr>
            <a:normAutofit/>
          </a:bodyPr>
          <a:lstStyle/>
          <a:p>
            <a:pPr lvl="1"/>
            <a:endParaRPr lang="en-US" dirty="0">
              <a:latin typeface="Times New Roman" pitchFamily="18" charset="0"/>
              <a:cs typeface="Times New Roman" pitchFamily="18" charset="0"/>
            </a:endParaRPr>
          </a:p>
          <a:p>
            <a:pPr lvl="1">
              <a:buFont typeface="Arial" pitchFamily="34" charset="0"/>
              <a:buChar char="•"/>
            </a:pPr>
            <a:r>
              <a:rPr lang="en-US" dirty="0">
                <a:latin typeface="Times New Roman" pitchFamily="18" charset="0"/>
                <a:cs typeface="Times New Roman" pitchFamily="18" charset="0"/>
              </a:rPr>
              <a:t>Developing a low-interest loan scheme for high-risk periods and in disaster recovery program</a:t>
            </a:r>
          </a:p>
          <a:p>
            <a:pPr lvl="1">
              <a:buFont typeface="Arial" pitchFamily="34" charset="0"/>
              <a:buChar char="•"/>
            </a:pPr>
            <a:r>
              <a:rPr lang="en-US" dirty="0">
                <a:latin typeface="Times New Roman" pitchFamily="18" charset="0"/>
                <a:cs typeface="Times New Roman" pitchFamily="18" charset="0"/>
              </a:rPr>
              <a:t>Develop and improve local markets for selling and buying food (giving households not only better access to food but opportunities to sell their excess produce for income)</a:t>
            </a:r>
          </a:p>
          <a:p>
            <a:pPr lvl="1">
              <a:buFont typeface="Arial" pitchFamily="34" charset="0"/>
              <a:buChar char="•"/>
            </a:pPr>
            <a:r>
              <a:rPr lang="en-US" dirty="0">
                <a:latin typeface="Times New Roman" pitchFamily="18" charset="0"/>
                <a:cs typeface="Times New Roman" pitchFamily="18" charset="0"/>
              </a:rPr>
              <a:t>Improve road infrastructure, transport and access to electricity and free basic services</a:t>
            </a:r>
          </a:p>
          <a:p>
            <a:pPr lvl="1">
              <a:buFont typeface="Arial" pitchFamily="34" charset="0"/>
              <a:buChar char="•"/>
            </a:pPr>
            <a:r>
              <a:rPr lang="en-US" dirty="0">
                <a:latin typeface="Times New Roman" pitchFamily="18" charset="0"/>
                <a:cs typeface="Times New Roman" pitchFamily="18" charset="0"/>
              </a:rPr>
              <a:t>Launch development initiatives to help generate incomes</a:t>
            </a:r>
          </a:p>
        </p:txBody>
      </p:sp>
    </p:spTree>
    <p:extLst>
      <p:ext uri="{BB962C8B-B14F-4D97-AF65-F5344CB8AC3E}">
        <p14:creationId xmlns:p14="http://schemas.microsoft.com/office/powerpoint/2010/main" val="22691304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pPr lvl="1">
              <a:buFont typeface="Arial" pitchFamily="34" charset="0"/>
              <a:buChar char="•"/>
            </a:pPr>
            <a:r>
              <a:rPr lang="en-US" dirty="0">
                <a:latin typeface="Times New Roman" pitchFamily="18" charset="0"/>
                <a:cs typeface="Times New Roman" pitchFamily="18" charset="0"/>
              </a:rPr>
              <a:t>Offer incentives for developing local business and industry</a:t>
            </a:r>
          </a:p>
          <a:p>
            <a:pPr lvl="1">
              <a:buFont typeface="Arial" pitchFamily="34" charset="0"/>
              <a:buChar char="•"/>
            </a:pPr>
            <a:r>
              <a:rPr lang="en-US" dirty="0">
                <a:latin typeface="Times New Roman" pitchFamily="18" charset="0"/>
                <a:cs typeface="Times New Roman" pitchFamily="18" charset="0"/>
              </a:rPr>
              <a:t>Outline local job markets and fund skills  development initiatives, perhaps in partnership with local companies.</a:t>
            </a:r>
          </a:p>
          <a:p>
            <a:pPr lvl="1">
              <a:buFont typeface="Arial" pitchFamily="34" charset="0"/>
              <a:buChar char="•"/>
            </a:pPr>
            <a:r>
              <a:rPr lang="en-US" dirty="0">
                <a:latin typeface="Times New Roman" pitchFamily="18" charset="0"/>
                <a:cs typeface="Times New Roman" pitchFamily="18" charset="0"/>
              </a:rPr>
              <a:t>Consolidate school feeding program and develop a way to minimize the burden households face every September when they must pay for school fees, uniforms and other school needs.</a:t>
            </a:r>
          </a:p>
        </p:txBody>
      </p:sp>
    </p:spTree>
    <p:extLst>
      <p:ext uri="{BB962C8B-B14F-4D97-AF65-F5344CB8AC3E}">
        <p14:creationId xmlns:p14="http://schemas.microsoft.com/office/powerpoint/2010/main" val="2316130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latin typeface="Times New Roman" pitchFamily="18" charset="0"/>
                <a:cs typeface="Times New Roman" pitchFamily="18" charset="0"/>
              </a:rPr>
              <a:t>The three characteristics of a FNS Program</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228600" y="1371600"/>
            <a:ext cx="8534400" cy="5181600"/>
          </a:xfrm>
        </p:spPr>
        <p:txBody>
          <a:bodyPr/>
          <a:lstStyle/>
          <a:p>
            <a:pPr>
              <a:buFont typeface="Wingdings" pitchFamily="2" charset="2"/>
              <a:buChar char="q"/>
            </a:pPr>
            <a:r>
              <a:rPr lang="en-US" dirty="0">
                <a:latin typeface="Times New Roman" pitchFamily="18" charset="0"/>
                <a:cs typeface="Times New Roman" pitchFamily="18" charset="0"/>
              </a:rPr>
              <a:t>FNS program has to meet three requirements.</a:t>
            </a:r>
          </a:p>
          <a:p>
            <a:pPr lvl="1">
              <a:buFont typeface="Wingdings" pitchFamily="2" charset="2"/>
              <a:buChar char="§"/>
            </a:pPr>
            <a:r>
              <a:rPr lang="en-US" b="1" dirty="0">
                <a:latin typeface="Times New Roman" pitchFamily="18" charset="0"/>
                <a:cs typeface="Times New Roman" pitchFamily="18" charset="0"/>
              </a:rPr>
              <a:t>The most nutritional vulnerable people are addressed (adequate targeting)</a:t>
            </a:r>
          </a:p>
          <a:p>
            <a:pPr lvl="2"/>
            <a:r>
              <a:rPr lang="en-US" dirty="0">
                <a:latin typeface="Times New Roman" pitchFamily="18" charset="0"/>
                <a:cs typeface="Times New Roman" pitchFamily="18" charset="0"/>
              </a:rPr>
              <a:t>FNS program must be </a:t>
            </a:r>
            <a:r>
              <a:rPr lang="en-US" b="1" dirty="0">
                <a:latin typeface="Times New Roman" pitchFamily="18" charset="0"/>
                <a:cs typeface="Times New Roman" pitchFamily="18" charset="0"/>
              </a:rPr>
              <a:t>targeted to reach the most nutritional </a:t>
            </a:r>
            <a:r>
              <a:rPr lang="en-US" dirty="0">
                <a:latin typeface="Times New Roman" pitchFamily="18" charset="0"/>
                <a:cs typeface="Times New Roman" pitchFamily="18" charset="0"/>
              </a:rPr>
              <a:t>vulnerable population groups</a:t>
            </a:r>
          </a:p>
          <a:p>
            <a:pPr lvl="2"/>
            <a:r>
              <a:rPr lang="en-US" dirty="0">
                <a:latin typeface="Times New Roman" pitchFamily="18" charset="0"/>
                <a:cs typeface="Times New Roman" pitchFamily="18" charset="0"/>
              </a:rPr>
              <a:t>Malnutrition is most prevalent in the poorest segment of society</a:t>
            </a:r>
          </a:p>
          <a:p>
            <a:pPr lvl="2"/>
            <a:r>
              <a:rPr lang="en-US" dirty="0">
                <a:latin typeface="Times New Roman" pitchFamily="18" charset="0"/>
                <a:cs typeface="Times New Roman" pitchFamily="18" charset="0"/>
              </a:rPr>
              <a:t>However, FNS is not identical to poverty alleviation since poverty is far more comprehensive than malnutrition</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812123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lnSpcReduction="10000"/>
          </a:bodyPr>
          <a:lstStyle/>
          <a:p>
            <a:pPr lvl="1">
              <a:buFont typeface="Wingdings" pitchFamily="2" charset="2"/>
              <a:buChar char="§"/>
            </a:pPr>
            <a:r>
              <a:rPr lang="en-US" b="1" dirty="0">
                <a:latin typeface="Times New Roman" pitchFamily="18" charset="0"/>
                <a:cs typeface="Times New Roman" pitchFamily="18" charset="0"/>
              </a:rPr>
              <a:t>Proper design</a:t>
            </a:r>
          </a:p>
          <a:p>
            <a:pPr lvl="2"/>
            <a:r>
              <a:rPr lang="en-US" sz="2800" dirty="0">
                <a:latin typeface="Times New Roman" pitchFamily="18" charset="0"/>
                <a:cs typeface="Times New Roman" pitchFamily="18" charset="0"/>
              </a:rPr>
              <a:t>The </a:t>
            </a:r>
            <a:r>
              <a:rPr lang="en-US" sz="2800" b="1" dirty="0">
                <a:latin typeface="Times New Roman" pitchFamily="18" charset="0"/>
                <a:cs typeface="Times New Roman" pitchFamily="18" charset="0"/>
              </a:rPr>
              <a:t>selected interventions are based on the identified nutritional proble</a:t>
            </a:r>
            <a:r>
              <a:rPr lang="en-US" sz="2800" dirty="0">
                <a:latin typeface="Times New Roman" pitchFamily="18" charset="0"/>
                <a:cs typeface="Times New Roman" pitchFamily="18" charset="0"/>
              </a:rPr>
              <a:t>ms of the target group and the available resources</a:t>
            </a:r>
          </a:p>
          <a:p>
            <a:pPr lvl="2"/>
            <a:r>
              <a:rPr lang="en-US" sz="2800" dirty="0">
                <a:latin typeface="Times New Roman" pitchFamily="18" charset="0"/>
                <a:cs typeface="Times New Roman" pitchFamily="18" charset="0"/>
              </a:rPr>
              <a:t>The interventions selected should be based on the specific program strategy that addressed the identified nutritional problems of the malnourished target groups</a:t>
            </a:r>
          </a:p>
          <a:p>
            <a:pPr lvl="2"/>
            <a:r>
              <a:rPr lang="en-US" sz="2800" dirty="0">
                <a:latin typeface="Times New Roman" pitchFamily="18" charset="0"/>
                <a:cs typeface="Times New Roman" pitchFamily="18" charset="0"/>
              </a:rPr>
              <a:t>This </a:t>
            </a:r>
            <a:r>
              <a:rPr lang="en-US" sz="2800" b="1" dirty="0">
                <a:solidFill>
                  <a:schemeClr val="bg1">
                    <a:lumMod val="50000"/>
                  </a:schemeClr>
                </a:solidFill>
                <a:latin typeface="Times New Roman" pitchFamily="18" charset="0"/>
                <a:cs typeface="Times New Roman" pitchFamily="18" charset="0"/>
              </a:rPr>
              <a:t>requires a careful quantitative and qualitative diagnosis of the nature, magnitude, causes and effects of the problems</a:t>
            </a:r>
          </a:p>
        </p:txBody>
      </p:sp>
    </p:spTree>
    <p:extLst>
      <p:ext uri="{BB962C8B-B14F-4D97-AF65-F5344CB8AC3E}">
        <p14:creationId xmlns:p14="http://schemas.microsoft.com/office/powerpoint/2010/main" val="3095670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8686800" cy="5943600"/>
          </a:xfrm>
        </p:spPr>
        <p:txBody>
          <a:bodyPr>
            <a:noAutofit/>
          </a:bodyPr>
          <a:lstStyle/>
          <a:p>
            <a:pPr lvl="1">
              <a:buFont typeface="Wingdings" pitchFamily="2" charset="2"/>
              <a:buChar char="§"/>
            </a:pPr>
            <a:r>
              <a:rPr lang="en-US" b="1" dirty="0">
                <a:latin typeface="Times New Roman" pitchFamily="18" charset="0"/>
                <a:cs typeface="Times New Roman" pitchFamily="18" charset="0"/>
              </a:rPr>
              <a:t>High effectiveness and efficiency</a:t>
            </a:r>
          </a:p>
          <a:p>
            <a:pPr lvl="2"/>
            <a:r>
              <a:rPr lang="en-US" sz="2800" dirty="0">
                <a:latin typeface="Times New Roman" pitchFamily="18" charset="0"/>
                <a:cs typeface="Times New Roman" pitchFamily="18" charset="0"/>
              </a:rPr>
              <a:t>The interventions can improve and secure the nutritional situation of the malnourished target group </a:t>
            </a:r>
            <a:r>
              <a:rPr lang="en-US" sz="2800" b="1" dirty="0">
                <a:latin typeface="Times New Roman" pitchFamily="18" charset="0"/>
                <a:cs typeface="Times New Roman" pitchFamily="18" charset="0"/>
              </a:rPr>
              <a:t>at the lowest costs</a:t>
            </a:r>
          </a:p>
          <a:p>
            <a:pPr lvl="2"/>
            <a:r>
              <a:rPr lang="en-US" sz="2800" dirty="0">
                <a:latin typeface="Times New Roman" pitchFamily="18" charset="0"/>
                <a:cs typeface="Times New Roman" pitchFamily="18" charset="0"/>
              </a:rPr>
              <a:t>The program must ensure that the interventions </a:t>
            </a:r>
            <a:r>
              <a:rPr lang="en-US" sz="2800" b="1" dirty="0">
                <a:latin typeface="Times New Roman" pitchFamily="18" charset="0"/>
                <a:cs typeface="Times New Roman" pitchFamily="18" charset="0"/>
              </a:rPr>
              <a:t>lead to an improved nutritional situation and to increased FNS</a:t>
            </a:r>
          </a:p>
          <a:p>
            <a:pPr lvl="2"/>
            <a:r>
              <a:rPr lang="en-US" sz="2800" dirty="0">
                <a:latin typeface="Times New Roman" pitchFamily="18" charset="0"/>
                <a:cs typeface="Times New Roman" pitchFamily="18" charset="0"/>
              </a:rPr>
              <a:t>As a result, FNS programs </a:t>
            </a:r>
            <a:r>
              <a:rPr lang="en-US" sz="2800" b="1" dirty="0">
                <a:latin typeface="Times New Roman" pitchFamily="18" charset="0"/>
                <a:cs typeface="Times New Roman" pitchFamily="18" charset="0"/>
              </a:rPr>
              <a:t>require routine monitoring and critical evaluations </a:t>
            </a:r>
            <a:r>
              <a:rPr lang="en-US" sz="2800" dirty="0">
                <a:latin typeface="Times New Roman" pitchFamily="18" charset="0"/>
                <a:cs typeface="Times New Roman" pitchFamily="18" charset="0"/>
              </a:rPr>
              <a:t>that validate </a:t>
            </a:r>
            <a:r>
              <a:rPr lang="en-US" sz="2800" b="1" dirty="0">
                <a:latin typeface="Times New Roman" pitchFamily="18" charset="0"/>
                <a:cs typeface="Times New Roman" pitchFamily="18" charset="0"/>
              </a:rPr>
              <a:t>high program effectiveness</a:t>
            </a:r>
          </a:p>
          <a:p>
            <a:pPr lvl="2"/>
            <a:r>
              <a:rPr lang="en-US" sz="2800" b="1" dirty="0">
                <a:latin typeface="Times New Roman" pitchFamily="18" charset="0"/>
                <a:cs typeface="Times New Roman" pitchFamily="18" charset="0"/>
              </a:rPr>
              <a:t>To achieve sustainability and </a:t>
            </a:r>
            <a:r>
              <a:rPr lang="en-US" sz="2800" b="1" dirty="0" err="1">
                <a:latin typeface="Times New Roman" pitchFamily="18" charset="0"/>
                <a:cs typeface="Times New Roman" pitchFamily="18" charset="0"/>
              </a:rPr>
              <a:t>replicability</a:t>
            </a:r>
            <a:r>
              <a:rPr lang="en-US" sz="2800" b="1" dirty="0">
                <a:latin typeface="Times New Roman" pitchFamily="18" charset="0"/>
                <a:cs typeface="Times New Roman" pitchFamily="18" charset="0"/>
              </a:rPr>
              <a:t>, </a:t>
            </a:r>
            <a:r>
              <a:rPr lang="en-US" sz="2800" dirty="0">
                <a:latin typeface="Times New Roman" pitchFamily="18" charset="0"/>
                <a:cs typeface="Times New Roman" pitchFamily="18" charset="0"/>
              </a:rPr>
              <a:t>after the end of external assistance, high effectiveness as well as high </a:t>
            </a:r>
            <a:r>
              <a:rPr lang="en-US" sz="2800" b="1" dirty="0">
                <a:latin typeface="Times New Roman" pitchFamily="18" charset="0"/>
                <a:cs typeface="Times New Roman" pitchFamily="18" charset="0"/>
              </a:rPr>
              <a:t>efficiency </a:t>
            </a:r>
            <a:r>
              <a:rPr lang="en-US" sz="2800" dirty="0">
                <a:latin typeface="Times New Roman" pitchFamily="18" charset="0"/>
                <a:cs typeface="Times New Roman" pitchFamily="18" charset="0"/>
              </a:rPr>
              <a:t>must be achieved</a:t>
            </a:r>
          </a:p>
        </p:txBody>
      </p:sp>
    </p:spTree>
    <p:extLst>
      <p:ext uri="{BB962C8B-B14F-4D97-AF65-F5344CB8AC3E}">
        <p14:creationId xmlns:p14="http://schemas.microsoft.com/office/powerpoint/2010/main" val="1537414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800" y="685801"/>
            <a:ext cx="7772400" cy="2057399"/>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a:ln>
                  <a:noFill/>
                </a:ln>
                <a:solidFill>
                  <a:schemeClr val="tx1"/>
                </a:solidFill>
                <a:effectLst/>
                <a:uLnTx/>
                <a:uFillTx/>
                <a:latin typeface="Times New Roman" pitchFamily="18" charset="0"/>
                <a:ea typeface="+mj-ea"/>
                <a:cs typeface="Times New Roman" pitchFamily="18" charset="0"/>
              </a:rPr>
              <a:t>Food and Nutrition Policies and Strategies</a:t>
            </a:r>
            <a:endParaRPr kumimoji="0" lang="en-US" sz="36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lnSpcReduction="10000"/>
          </a:bodyPr>
          <a:lstStyle/>
          <a:p>
            <a:r>
              <a:rPr lang="en-US" b="1" dirty="0"/>
              <a:t>Strategy</a:t>
            </a:r>
            <a:r>
              <a:rPr lang="en-US" dirty="0"/>
              <a:t> refers to is a </a:t>
            </a:r>
            <a:r>
              <a:rPr lang="en-US" b="1" dirty="0"/>
              <a:t>unique plan </a:t>
            </a:r>
            <a:r>
              <a:rPr lang="en-US" dirty="0"/>
              <a:t>designed with an aim of achieving </a:t>
            </a:r>
            <a:r>
              <a:rPr lang="en-US" b="1" dirty="0"/>
              <a:t>to reach </a:t>
            </a:r>
            <a:r>
              <a:rPr lang="en-US" dirty="0"/>
              <a:t>the organizational </a:t>
            </a:r>
            <a:r>
              <a:rPr lang="en-US" b="1" dirty="0"/>
              <a:t>goals</a:t>
            </a:r>
            <a:r>
              <a:rPr lang="en-US" dirty="0"/>
              <a:t> and </a:t>
            </a:r>
            <a:r>
              <a:rPr lang="en-US" b="1" dirty="0"/>
              <a:t>objectives</a:t>
            </a:r>
            <a:r>
              <a:rPr lang="en-US" dirty="0"/>
              <a:t>. In short, it is an interpretative plan.</a:t>
            </a:r>
          </a:p>
          <a:p>
            <a:pPr>
              <a:buNone/>
            </a:pPr>
            <a:endParaRPr lang="en-US" dirty="0"/>
          </a:p>
          <a:p>
            <a:r>
              <a:rPr lang="en-US" b="1" dirty="0"/>
              <a:t>Policy</a:t>
            </a:r>
            <a:r>
              <a:rPr lang="en-US" dirty="0"/>
              <a:t> refers to a </a:t>
            </a:r>
            <a:r>
              <a:rPr lang="en-US" b="1" dirty="0"/>
              <a:t>set of rules </a:t>
            </a:r>
            <a:r>
              <a:rPr lang="en-US" dirty="0"/>
              <a:t>made by the organization for </a:t>
            </a:r>
            <a:r>
              <a:rPr lang="en-US" b="1" dirty="0"/>
              <a:t>rational decision making</a:t>
            </a:r>
            <a:r>
              <a:rPr lang="en-US" dirty="0"/>
              <a:t>. </a:t>
            </a:r>
          </a:p>
          <a:p>
            <a:pPr>
              <a:buNone/>
            </a:pPr>
            <a:r>
              <a:rPr lang="en-US" dirty="0"/>
              <a:t>   It lays down the course of action, which are opted to </a:t>
            </a:r>
            <a:r>
              <a:rPr lang="en-US" b="1" dirty="0"/>
              <a:t>guide</a:t>
            </a:r>
            <a:r>
              <a:rPr lang="en-US" dirty="0"/>
              <a:t> the </a:t>
            </a:r>
            <a:r>
              <a:rPr lang="en-US" b="1" dirty="0"/>
              <a:t>organization’s current and future decisions</a:t>
            </a:r>
            <a:r>
              <a:rPr lang="en-US" dirty="0"/>
              <a:t>. </a:t>
            </a:r>
          </a:p>
          <a:p>
            <a:pPr>
              <a:buNone/>
            </a:pPr>
            <a:r>
              <a:rPr lang="en-US" dirty="0"/>
              <a:t> 		Policies are subordinate to strategy.</a:t>
            </a:r>
            <a:br>
              <a:rPr lang="en-US" dirty="0"/>
            </a:b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990600" y="1295400"/>
          <a:ext cx="7467600" cy="4800598"/>
        </p:xfrm>
        <a:graphic>
          <a:graphicData uri="http://schemas.openxmlformats.org/drawingml/2006/table">
            <a:tbl>
              <a:tblPr/>
              <a:tblGrid>
                <a:gridCol w="2489200">
                  <a:extLst>
                    <a:ext uri="{9D8B030D-6E8A-4147-A177-3AD203B41FA5}">
                      <a16:colId xmlns:a16="http://schemas.microsoft.com/office/drawing/2014/main" val="20000"/>
                    </a:ext>
                  </a:extLst>
                </a:gridCol>
                <a:gridCol w="2489200">
                  <a:extLst>
                    <a:ext uri="{9D8B030D-6E8A-4147-A177-3AD203B41FA5}">
                      <a16:colId xmlns:a16="http://schemas.microsoft.com/office/drawing/2014/main" val="20001"/>
                    </a:ext>
                  </a:extLst>
                </a:gridCol>
                <a:gridCol w="2489200">
                  <a:extLst>
                    <a:ext uri="{9D8B030D-6E8A-4147-A177-3AD203B41FA5}">
                      <a16:colId xmlns:a16="http://schemas.microsoft.com/office/drawing/2014/main" val="20002"/>
                    </a:ext>
                  </a:extLst>
                </a:gridCol>
              </a:tblGrid>
              <a:tr h="593861">
                <a:tc>
                  <a:txBody>
                    <a:bodyPr/>
                    <a:lstStyle/>
                    <a:p>
                      <a:pPr algn="ctr" fontAlgn="ctr"/>
                      <a:r>
                        <a:rPr lang="en-US" sz="1600" b="1" cap="all" dirty="0"/>
                        <a:t>BASIS FOR COMPARISON</a:t>
                      </a:r>
                    </a:p>
                  </a:txBody>
                  <a:tcPr marL="20752" marR="20752" marT="20752" marB="20752" anchor="ctr">
                    <a:lnL>
                      <a:noFill/>
                    </a:lnL>
                    <a:lnR>
                      <a:noFill/>
                    </a:lnR>
                    <a:lnT>
                      <a:noFill/>
                    </a:lnT>
                    <a:lnB w="9525" cap="flat" cmpd="sng" algn="ctr">
                      <a:solidFill>
                        <a:srgbClr val="DDDDDD"/>
                      </a:solidFill>
                      <a:prstDash val="solid"/>
                      <a:round/>
                      <a:headEnd type="none" w="med" len="med"/>
                      <a:tailEnd type="none" w="med" len="med"/>
                    </a:lnB>
                    <a:solidFill>
                      <a:srgbClr val="D9EDF7"/>
                    </a:solidFill>
                  </a:tcPr>
                </a:tc>
                <a:tc>
                  <a:txBody>
                    <a:bodyPr/>
                    <a:lstStyle/>
                    <a:p>
                      <a:pPr algn="ctr" fontAlgn="ctr"/>
                      <a:r>
                        <a:rPr lang="en-US" sz="1600" b="1" cap="all" dirty="0"/>
                        <a:t>STRATEGY</a:t>
                      </a:r>
                    </a:p>
                  </a:txBody>
                  <a:tcPr marL="20752" marR="20752" marT="20752" marB="20752" anchor="ctr">
                    <a:lnL>
                      <a:noFill/>
                    </a:lnL>
                    <a:lnR>
                      <a:noFill/>
                    </a:lnR>
                    <a:lnT>
                      <a:noFill/>
                    </a:lnT>
                    <a:lnB w="9525" cap="flat" cmpd="sng" algn="ctr">
                      <a:solidFill>
                        <a:srgbClr val="DDDDDD"/>
                      </a:solidFill>
                      <a:prstDash val="solid"/>
                      <a:round/>
                      <a:headEnd type="none" w="med" len="med"/>
                      <a:tailEnd type="none" w="med" len="med"/>
                    </a:lnB>
                    <a:solidFill>
                      <a:srgbClr val="D9EDF7"/>
                    </a:solidFill>
                  </a:tcPr>
                </a:tc>
                <a:tc>
                  <a:txBody>
                    <a:bodyPr/>
                    <a:lstStyle/>
                    <a:p>
                      <a:pPr algn="ctr" fontAlgn="ctr"/>
                      <a:r>
                        <a:rPr lang="en-US" sz="1600" b="1" cap="all"/>
                        <a:t>POLICY</a:t>
                      </a:r>
                    </a:p>
                  </a:txBody>
                  <a:tcPr marL="20752" marR="20752" marT="20752" marB="20752" anchor="ctr">
                    <a:lnL>
                      <a:noFill/>
                    </a:lnL>
                    <a:lnR>
                      <a:noFill/>
                    </a:lnR>
                    <a:lnT>
                      <a:noFill/>
                    </a:lnT>
                    <a:lnB w="9525" cap="flat" cmpd="sng" algn="ctr">
                      <a:solidFill>
                        <a:srgbClr val="DDDDDD"/>
                      </a:solidFill>
                      <a:prstDash val="solid"/>
                      <a:round/>
                      <a:headEnd type="none" w="med" len="med"/>
                      <a:tailEnd type="none" w="med" len="med"/>
                    </a:lnB>
                    <a:solidFill>
                      <a:srgbClr val="D9EDF7"/>
                    </a:solidFill>
                  </a:tcPr>
                </a:tc>
                <a:extLst>
                  <a:ext uri="{0D108BD9-81ED-4DB2-BD59-A6C34878D82A}">
                    <a16:rowId xmlns:a16="http://schemas.microsoft.com/office/drawing/2014/main" val="10000"/>
                  </a:ext>
                </a:extLst>
              </a:tr>
              <a:tr h="1188326">
                <a:tc>
                  <a:txBody>
                    <a:bodyPr/>
                    <a:lstStyle/>
                    <a:p>
                      <a:pPr algn="l" fontAlgn="t"/>
                      <a:r>
                        <a:rPr lang="en-US" sz="1600" dirty="0"/>
                        <a:t>Meaning</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600" dirty="0"/>
                        <a:t>Strategy is a comprehensive plan, made to accomplish the organizational goals.</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600"/>
                        <a:t>Policy is the guiding principle, that helps the organization to take logical decisions.</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93861">
                <a:tc>
                  <a:txBody>
                    <a:bodyPr/>
                    <a:lstStyle/>
                    <a:p>
                      <a:pPr algn="l" fontAlgn="t"/>
                      <a:r>
                        <a:rPr lang="en-US" sz="1600"/>
                        <a:t>What is it?</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600" dirty="0"/>
                        <a:t>Action plan</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600" dirty="0"/>
                        <a:t>Action principle</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10002"/>
                  </a:ext>
                </a:extLst>
              </a:tr>
              <a:tr h="618414">
                <a:tc>
                  <a:txBody>
                    <a:bodyPr/>
                    <a:lstStyle/>
                    <a:p>
                      <a:pPr algn="l" fontAlgn="t"/>
                      <a:r>
                        <a:rPr lang="en-US" sz="1600"/>
                        <a:t>Nature</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600"/>
                        <a:t>Flexible</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600" dirty="0"/>
                        <a:t>Fixed, but they allow exceptional situations</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93861">
                <a:tc>
                  <a:txBody>
                    <a:bodyPr/>
                    <a:lstStyle/>
                    <a:p>
                      <a:pPr algn="l" fontAlgn="t"/>
                      <a:r>
                        <a:rPr lang="en-US" sz="1600"/>
                        <a:t>Orientation</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600"/>
                        <a:t>Action</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600" dirty="0"/>
                        <a:t>Decision</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10004"/>
                  </a:ext>
                </a:extLst>
              </a:tr>
              <a:tr h="618414">
                <a:tc>
                  <a:txBody>
                    <a:bodyPr/>
                    <a:lstStyle/>
                    <a:p>
                      <a:pPr algn="l" fontAlgn="t"/>
                      <a:r>
                        <a:rPr lang="en-US" sz="1600"/>
                        <a:t>Formulation</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600"/>
                        <a:t>Top Level Management and Middle Level Management</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600" dirty="0"/>
                        <a:t>Top Level Management</a:t>
                      </a:r>
                    </a:p>
                  </a:txBody>
                  <a:tcPr marL="20752" marR="20752" marT="20752" marB="20752">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93861">
                <a:tc>
                  <a:txBody>
                    <a:bodyPr/>
                    <a:lstStyle/>
                    <a:p>
                      <a:pPr algn="l" fontAlgn="t"/>
                      <a:r>
                        <a:rPr lang="en-US" sz="1600"/>
                        <a:t>Approach</a:t>
                      </a:r>
                    </a:p>
                  </a:txBody>
                  <a:tcPr marL="20752" marR="20752" marT="20752" marB="20752">
                    <a:lnL>
                      <a:noFill/>
                    </a:lnL>
                    <a:lnR>
                      <a:noFill/>
                    </a:lnR>
                    <a:lnT w="9525" cap="flat" cmpd="sng" algn="ctr">
                      <a:solidFill>
                        <a:srgbClr val="DDDDDD"/>
                      </a:solidFill>
                      <a:prstDash val="solid"/>
                      <a:round/>
                      <a:headEnd type="none" w="med" len="med"/>
                      <a:tailEnd type="none" w="med" len="med"/>
                    </a:lnT>
                    <a:lnB>
                      <a:noFill/>
                    </a:lnB>
                    <a:solidFill>
                      <a:srgbClr val="F9F9F9"/>
                    </a:solidFill>
                  </a:tcPr>
                </a:tc>
                <a:tc>
                  <a:txBody>
                    <a:bodyPr/>
                    <a:lstStyle/>
                    <a:p>
                      <a:pPr algn="l" fontAlgn="t"/>
                      <a:r>
                        <a:rPr lang="en-US" sz="1600"/>
                        <a:t>Extroverted</a:t>
                      </a:r>
                    </a:p>
                  </a:txBody>
                  <a:tcPr marL="20752" marR="20752" marT="20752" marB="20752">
                    <a:lnL>
                      <a:noFill/>
                    </a:lnL>
                    <a:lnR>
                      <a:noFill/>
                    </a:lnR>
                    <a:lnT w="9525" cap="flat" cmpd="sng" algn="ctr">
                      <a:solidFill>
                        <a:srgbClr val="DDDDDD"/>
                      </a:solidFill>
                      <a:prstDash val="solid"/>
                      <a:round/>
                      <a:headEnd type="none" w="med" len="med"/>
                      <a:tailEnd type="none" w="med" len="med"/>
                    </a:lnT>
                    <a:lnB>
                      <a:noFill/>
                    </a:lnB>
                    <a:solidFill>
                      <a:srgbClr val="F9F9F9"/>
                    </a:solidFill>
                  </a:tcPr>
                </a:tc>
                <a:tc>
                  <a:txBody>
                    <a:bodyPr/>
                    <a:lstStyle/>
                    <a:p>
                      <a:pPr algn="l" fontAlgn="t"/>
                      <a:r>
                        <a:rPr lang="en-US" sz="1600" dirty="0"/>
                        <a:t>Introverted</a:t>
                      </a:r>
                    </a:p>
                  </a:txBody>
                  <a:tcPr marL="20752" marR="20752" marT="20752" marB="20752">
                    <a:lnL>
                      <a:noFill/>
                    </a:lnL>
                    <a:lnR>
                      <a:noFill/>
                    </a:lnR>
                    <a:lnT w="9525" cap="flat" cmpd="sng" algn="ctr">
                      <a:solidFill>
                        <a:srgbClr val="DDDDDD"/>
                      </a:solidFill>
                      <a:prstDash val="solid"/>
                      <a:round/>
                      <a:headEnd type="none" w="med" len="med"/>
                      <a:tailEnd type="none" w="med" len="med"/>
                    </a:lnT>
                    <a:lnB>
                      <a:noFill/>
                    </a:lnB>
                    <a:solidFill>
                      <a:srgbClr val="F9F9F9"/>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533400" y="243840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chemeClr val="tx1"/>
                </a:solidFill>
                <a:effectLst/>
                <a:uLnTx/>
                <a:uFillTx/>
                <a:latin typeface="+mj-lt"/>
                <a:ea typeface="+mj-ea"/>
                <a:cs typeface="+mj-cs"/>
              </a:rPr>
              <a:t>Do we have Nutrition policy?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8610600" cy="5181600"/>
          </a:xfrm>
        </p:spPr>
        <p:txBody>
          <a:bodyPr>
            <a:normAutofit/>
          </a:bodyPr>
          <a:lstStyle/>
          <a:p>
            <a:pPr>
              <a:buNone/>
            </a:pPr>
            <a:r>
              <a:rPr lang="en-US" sz="2800" b="1" dirty="0">
                <a:latin typeface="Times New Roman" pitchFamily="18" charset="0"/>
                <a:cs typeface="Times New Roman" pitchFamily="18" charset="0"/>
              </a:rPr>
              <a:t>Policy</a:t>
            </a:r>
          </a:p>
          <a:p>
            <a:pPr lvl="1">
              <a:buFont typeface="Wingdings" pitchFamily="2" charset="2"/>
              <a:buChar char="§"/>
            </a:pPr>
            <a:r>
              <a:rPr lang="en-US" dirty="0">
                <a:solidFill>
                  <a:srgbClr val="FF0000"/>
                </a:solidFill>
                <a:latin typeface="Times New Roman" pitchFamily="18" charset="0"/>
                <a:cs typeface="Times New Roman" pitchFamily="18" charset="0"/>
              </a:rPr>
              <a:t>Ethiopia has no nutrition policy</a:t>
            </a:r>
          </a:p>
          <a:p>
            <a:pPr lvl="1">
              <a:buFont typeface="Wingdings" pitchFamily="2" charset="2"/>
              <a:buChar char="§"/>
            </a:pPr>
            <a:r>
              <a:rPr lang="en-US" dirty="0">
                <a:latin typeface="Times New Roman" pitchFamily="18" charset="0"/>
                <a:cs typeface="Times New Roman" pitchFamily="18" charset="0"/>
              </a:rPr>
              <a:t>Most of the nutrition issues are addressed in other polices</a:t>
            </a:r>
          </a:p>
          <a:p>
            <a:pPr lvl="2"/>
            <a:r>
              <a:rPr lang="en-US" sz="2800" dirty="0">
                <a:latin typeface="Times New Roman" pitchFamily="18" charset="0"/>
                <a:cs typeface="Times New Roman" pitchFamily="18" charset="0"/>
              </a:rPr>
              <a:t>Health Policy</a:t>
            </a:r>
          </a:p>
          <a:p>
            <a:pPr lvl="2"/>
            <a:r>
              <a:rPr lang="en-US" sz="2800" dirty="0">
                <a:latin typeface="Times New Roman" pitchFamily="18" charset="0"/>
                <a:cs typeface="Times New Roman" pitchFamily="18" charset="0"/>
              </a:rPr>
              <a:t>Women Policy</a:t>
            </a:r>
          </a:p>
          <a:p>
            <a:pPr lvl="2"/>
            <a:r>
              <a:rPr lang="en-US" sz="2800" dirty="0">
                <a:latin typeface="Times New Roman" pitchFamily="18" charset="0"/>
                <a:cs typeface="Times New Roman" pitchFamily="18" charset="0"/>
              </a:rPr>
              <a:t>Population Policy</a:t>
            </a:r>
          </a:p>
          <a:p>
            <a:pPr lvl="2"/>
            <a:r>
              <a:rPr lang="en-US" sz="2800" dirty="0">
                <a:latin typeface="Times New Roman" pitchFamily="18" charset="0"/>
                <a:cs typeface="Times New Roman" pitchFamily="18" charset="0"/>
              </a:rPr>
              <a:t>Agriculture Policy (food security)</a:t>
            </a:r>
          </a:p>
          <a:p>
            <a:pPr lvl="2"/>
            <a:r>
              <a:rPr lang="en-US" sz="2800" dirty="0">
                <a:latin typeface="Times New Roman" pitchFamily="18" charset="0"/>
                <a:cs typeface="Times New Roman" pitchFamily="18" charset="0"/>
              </a:rPr>
              <a:t>Others </a:t>
            </a:r>
          </a:p>
          <a:p>
            <a:pPr lvl="1"/>
            <a:endParaRPr lang="en-US" dirty="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2672508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p:spPr>
        <p:txBody>
          <a:bodyPr>
            <a:normAutofit fontScale="90000"/>
          </a:bodyPr>
          <a:lstStyle/>
          <a:p>
            <a:r>
              <a:rPr lang="en-US" dirty="0"/>
              <a:t>Do we have Nutrition strategy?</a:t>
            </a:r>
            <a:br>
              <a:rPr lang="en-US" dirty="0"/>
            </a:b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305800" cy="5638800"/>
          </a:xfrm>
        </p:spPr>
        <p:txBody>
          <a:bodyPr>
            <a:normAutofit/>
          </a:bodyPr>
          <a:lstStyle/>
          <a:p>
            <a:pPr lvl="1">
              <a:buNone/>
            </a:pPr>
            <a:r>
              <a:rPr lang="en-US" dirty="0">
                <a:latin typeface="Times New Roman" pitchFamily="18" charset="0"/>
                <a:cs typeface="Times New Roman" pitchFamily="18" charset="0"/>
              </a:rPr>
              <a:t>The FMOH, in collaboration with different partner organizations, has taken several measures to create </a:t>
            </a:r>
            <a:r>
              <a:rPr lang="en-US" b="1" dirty="0">
                <a:latin typeface="Times New Roman" pitchFamily="18" charset="0"/>
                <a:cs typeface="Times New Roman" pitchFamily="18" charset="0"/>
              </a:rPr>
              <a:t>policies</a:t>
            </a:r>
            <a:r>
              <a:rPr lang="en-US" dirty="0">
                <a:latin typeface="Times New Roman" pitchFamily="18" charset="0"/>
                <a:cs typeface="Times New Roman" pitchFamily="18" charset="0"/>
              </a:rPr>
              <a:t> and </a:t>
            </a:r>
            <a:r>
              <a:rPr lang="en-US" b="1" dirty="0">
                <a:latin typeface="Times New Roman" pitchFamily="18" charset="0"/>
                <a:cs typeface="Times New Roman" pitchFamily="18" charset="0"/>
              </a:rPr>
              <a:t>programs</a:t>
            </a:r>
            <a:r>
              <a:rPr lang="en-US" dirty="0">
                <a:latin typeface="Times New Roman" pitchFamily="18" charset="0"/>
                <a:cs typeface="Times New Roman" pitchFamily="18" charset="0"/>
              </a:rPr>
              <a:t> that enhance nutrition activities in the country, mainly toward improving </a:t>
            </a:r>
            <a:r>
              <a:rPr lang="en-US" b="1" dirty="0">
                <a:latin typeface="Times New Roman" pitchFamily="18" charset="0"/>
                <a:cs typeface="Times New Roman" pitchFamily="18" charset="0"/>
              </a:rPr>
              <a:t>infant, young child, and maternal nutrition. </a:t>
            </a:r>
          </a:p>
          <a:p>
            <a:pPr lvl="1">
              <a:buNone/>
            </a:pPr>
            <a:endParaRPr lang="en-US" dirty="0">
              <a:latin typeface="Times New Roman" pitchFamily="18" charset="0"/>
              <a:cs typeface="Times New Roman" pitchFamily="18" charset="0"/>
            </a:endParaRPr>
          </a:p>
          <a:p>
            <a:pPr lvl="2">
              <a:buNone/>
            </a:pPr>
            <a:r>
              <a:rPr lang="en-US" b="1" dirty="0">
                <a:latin typeface="Times New Roman" pitchFamily="18" charset="0"/>
                <a:cs typeface="Times New Roman" pitchFamily="18" charset="0"/>
              </a:rPr>
              <a:t>National Nutrition Strategy </a:t>
            </a:r>
            <a:r>
              <a:rPr lang="en-US" dirty="0">
                <a:latin typeface="Times New Roman" pitchFamily="18" charset="0"/>
                <a:cs typeface="Times New Roman" pitchFamily="18" charset="0"/>
              </a:rPr>
              <a:t>(NNS)  was launched in 2008</a:t>
            </a:r>
          </a:p>
          <a:p>
            <a:pPr>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3764343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2"/>
          <p:cNvSpPr>
            <a:spLocks noGrp="1"/>
          </p:cNvSpPr>
          <p:nvPr>
            <p:ph idx="1"/>
          </p:nvPr>
        </p:nvSpPr>
        <p:spPr>
          <a:xfrm>
            <a:off x="457200" y="1295400"/>
            <a:ext cx="8229600" cy="4830763"/>
          </a:xfrm>
        </p:spPr>
        <p:txBody>
          <a:bodyPr/>
          <a:lstStyle/>
          <a:p>
            <a:pPr lvl="1">
              <a:buFont typeface="Wingdings" pitchFamily="2" charset="2"/>
              <a:buChar char="§"/>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National Nutrition Program  </a:t>
            </a:r>
            <a:r>
              <a:rPr lang="en-US" dirty="0">
                <a:latin typeface="Times New Roman" pitchFamily="18" charset="0"/>
                <a:cs typeface="Times New Roman" pitchFamily="18" charset="0"/>
              </a:rPr>
              <a:t>(NNP ) that were launched in 2009</a:t>
            </a:r>
          </a:p>
          <a:p>
            <a:pPr lvl="2"/>
            <a:r>
              <a:rPr lang="en-US" dirty="0">
                <a:latin typeface="Times New Roman" pitchFamily="18" charset="0"/>
                <a:cs typeface="Times New Roman" pitchFamily="18" charset="0"/>
              </a:rPr>
              <a:t>The National Nutrition Program (NNP I &amp; II) was developed in order to implement the NNS</a:t>
            </a:r>
          </a:p>
          <a:p>
            <a:pPr lvl="2"/>
            <a:r>
              <a:rPr lang="en-US" dirty="0">
                <a:latin typeface="Times New Roman" pitchFamily="18" charset="0"/>
                <a:cs typeface="Times New Roman" pitchFamily="18" charset="0"/>
              </a:rPr>
              <a:t>The National Nutrition Program (NNP I) translates the </a:t>
            </a:r>
            <a:r>
              <a:rPr lang="en-US" b="1" dirty="0">
                <a:latin typeface="Times New Roman" pitchFamily="18" charset="0"/>
                <a:cs typeface="Times New Roman" pitchFamily="18" charset="0"/>
              </a:rPr>
              <a:t>strategies</a:t>
            </a:r>
            <a:r>
              <a:rPr lang="en-US" dirty="0">
                <a:latin typeface="Times New Roman" pitchFamily="18" charset="0"/>
                <a:cs typeface="Times New Roman" pitchFamily="18" charset="0"/>
              </a:rPr>
              <a:t> of the National Nutrition Strategy into </a:t>
            </a:r>
            <a:r>
              <a:rPr lang="en-US" b="1" dirty="0">
                <a:latin typeface="Times New Roman" pitchFamily="18" charset="0"/>
                <a:cs typeface="Times New Roman" pitchFamily="18" charset="0"/>
              </a:rPr>
              <a:t>program actions</a:t>
            </a:r>
          </a:p>
        </p:txBody>
      </p:sp>
    </p:spTree>
    <p:extLst>
      <p:ext uri="{BB962C8B-B14F-4D97-AF65-F5344CB8AC3E}">
        <p14:creationId xmlns:p14="http://schemas.microsoft.com/office/powerpoint/2010/main" val="506083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Autofit/>
          </a:bodyPr>
          <a:lstStyle/>
          <a:p>
            <a:pPr>
              <a:buNone/>
            </a:pPr>
            <a:r>
              <a:rPr lang="en-US" sz="2800" dirty="0"/>
              <a:t>Other strategies</a:t>
            </a:r>
          </a:p>
          <a:p>
            <a:r>
              <a:rPr lang="en-US" sz="2800" dirty="0"/>
              <a:t>Child survival Strategy</a:t>
            </a:r>
          </a:p>
          <a:p>
            <a:r>
              <a:rPr lang="en-US" sz="2800" dirty="0"/>
              <a:t>National Infant and Young Child Feeding (IYCF) strategy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buNone/>
            </a:pPr>
            <a:r>
              <a:rPr lang="en-US" dirty="0"/>
              <a:t>Other programs:</a:t>
            </a:r>
          </a:p>
          <a:p>
            <a:r>
              <a:rPr lang="en-US" dirty="0"/>
              <a:t>Plan for Accelerated and Sustained Development to end Poverty (PASDEP) (2005-2010)</a:t>
            </a:r>
          </a:p>
          <a:p>
            <a:r>
              <a:rPr lang="en-US" dirty="0"/>
              <a:t>Health Sector Development Program III (HSDP III) (2005/2006-2009/2010)</a:t>
            </a:r>
          </a:p>
          <a:p>
            <a:r>
              <a:rPr lang="en-US" dirty="0"/>
              <a:t>Health Extension Program (HEP</a:t>
            </a:r>
          </a:p>
          <a:p>
            <a:r>
              <a:rPr lang="en-US" dirty="0"/>
              <a:t>National Guideline on nut and HIV</a:t>
            </a:r>
          </a:p>
          <a:p>
            <a:r>
              <a:rPr lang="en-US" dirty="0"/>
              <a:t>Food Security </a:t>
            </a:r>
            <a:r>
              <a:rPr lang="en-US" dirty="0" err="1"/>
              <a:t>Programmes</a:t>
            </a:r>
            <a:endParaRPr lang="en-US" dirty="0"/>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br>
              <a:rPr lang="en-GB" b="1" dirty="0"/>
            </a:br>
            <a:r>
              <a:rPr lang="en-GB" b="1" dirty="0"/>
              <a:t>New Initiative</a:t>
            </a:r>
            <a:br>
              <a:rPr lang="en-US" b="1" dirty="0"/>
            </a:br>
            <a:endParaRPr lang="en-US" dirty="0"/>
          </a:p>
        </p:txBody>
      </p:sp>
      <p:sp>
        <p:nvSpPr>
          <p:cNvPr id="3" name="Content Placeholder 2"/>
          <p:cNvSpPr>
            <a:spLocks noGrp="1"/>
          </p:cNvSpPr>
          <p:nvPr>
            <p:ph idx="1"/>
          </p:nvPr>
        </p:nvSpPr>
        <p:spPr>
          <a:xfrm>
            <a:off x="457200" y="990600"/>
            <a:ext cx="8229600" cy="5135563"/>
          </a:xfrm>
        </p:spPr>
        <p:txBody>
          <a:bodyPr>
            <a:normAutofit/>
          </a:bodyPr>
          <a:lstStyle/>
          <a:p>
            <a:pPr>
              <a:buNone/>
            </a:pPr>
            <a:endParaRPr lang="en-US" dirty="0"/>
          </a:p>
          <a:p>
            <a:pPr>
              <a:buNone/>
            </a:pPr>
            <a:r>
              <a:rPr lang="en-US" dirty="0"/>
              <a:t>The Government of Ethiopia has continued its commitment to nutrition by developing </a:t>
            </a:r>
          </a:p>
          <a:p>
            <a:pPr>
              <a:buNone/>
            </a:pPr>
            <a:r>
              <a:rPr lang="en-US" dirty="0"/>
              <a:t>National Nutrition Program II (2016-2020) </a:t>
            </a:r>
          </a:p>
          <a:p>
            <a:pPr>
              <a:buNone/>
            </a:pPr>
            <a:r>
              <a:rPr lang="en-US" dirty="0"/>
              <a:t>National Nutrition and Food policy –</a:t>
            </a:r>
          </a:p>
          <a:p>
            <a:pPr>
              <a:buNone/>
            </a:pPr>
            <a:r>
              <a:rPr lang="en-US" dirty="0"/>
              <a:t>			HIGH LEVEL COMIITTMENT.</a:t>
            </a:r>
          </a:p>
          <a:p>
            <a:pPr>
              <a:buNone/>
            </a:pP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a:t>Commitment called </a:t>
            </a:r>
            <a:r>
              <a:rPr lang="en-US" b="1" dirty="0"/>
              <a:t>“</a:t>
            </a:r>
            <a:r>
              <a:rPr lang="en-US" b="1" dirty="0" err="1"/>
              <a:t>Sekota</a:t>
            </a:r>
            <a:r>
              <a:rPr lang="en-US" b="1" dirty="0"/>
              <a:t>”</a:t>
            </a:r>
            <a:r>
              <a:rPr lang="en-US" dirty="0"/>
              <a:t> declaration launched in 2015 and aim is to end child under nutrition by 2030,.</a:t>
            </a:r>
          </a:p>
          <a:p>
            <a:pPr>
              <a:buNone/>
            </a:pPr>
            <a:r>
              <a:rPr lang="en-US" dirty="0"/>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a:t>
            </a:r>
            <a:r>
              <a:rPr lang="en-US" dirty="0" err="1"/>
              <a:t>Sekota”Declaration</a:t>
            </a:r>
            <a:r>
              <a:rPr lang="en-US" dirty="0"/>
              <a:t> is a special commitment which will be managed under the National Nutrition Program II and implemented by NNP implementing sectors (MOANR, MOLF, MOH, MOWIE, MOE, and MOLSA).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229600" cy="4953000"/>
          </a:xfrm>
        </p:spPr>
        <p:txBody>
          <a:bodyPr>
            <a:noAutofit/>
          </a:bodyPr>
          <a:lstStyle/>
          <a:p>
            <a:pPr lvl="0"/>
            <a:r>
              <a:rPr lang="en-GB" sz="2800" b="1" dirty="0"/>
              <a:t>Zero stunting </a:t>
            </a:r>
            <a:r>
              <a:rPr lang="en-GB" sz="2800" dirty="0"/>
              <a:t>in children less than 2 years;</a:t>
            </a:r>
            <a:endParaRPr lang="en-US" sz="2800" dirty="0"/>
          </a:p>
          <a:p>
            <a:pPr lvl="0"/>
            <a:r>
              <a:rPr lang="en-GB" sz="2800" b="1" dirty="0"/>
              <a:t>100% access </a:t>
            </a:r>
            <a:r>
              <a:rPr lang="en-GB" sz="2800" dirty="0"/>
              <a:t>to adequate food all year round;</a:t>
            </a:r>
            <a:endParaRPr lang="en-US" sz="2800" dirty="0"/>
          </a:p>
          <a:p>
            <a:pPr lvl="0"/>
            <a:r>
              <a:rPr lang="en-GB" sz="2800" dirty="0"/>
              <a:t>Transformed smallholder productivity and income;</a:t>
            </a:r>
            <a:endParaRPr lang="en-US" sz="2800" dirty="0"/>
          </a:p>
          <a:p>
            <a:pPr lvl="0"/>
            <a:r>
              <a:rPr lang="en-GB" sz="2800" b="1" dirty="0"/>
              <a:t>Zero post-harvest food loss </a:t>
            </a:r>
            <a:r>
              <a:rPr lang="en-US" sz="2800" dirty="0"/>
              <a:t>through reduced  post-harvest loss</a:t>
            </a:r>
          </a:p>
          <a:p>
            <a:pPr lvl="0"/>
            <a:r>
              <a:rPr lang="en-GB" sz="2800" dirty="0"/>
              <a:t>Innovation around promotion of </a:t>
            </a:r>
            <a:r>
              <a:rPr lang="en-GB" sz="2800" b="1" dirty="0"/>
              <a:t>sustainable food systems (climate smart)</a:t>
            </a:r>
            <a:r>
              <a:rPr lang="en-GB" sz="2800" dirty="0"/>
              <a:t>;</a:t>
            </a:r>
            <a:endParaRPr lang="en-US" sz="2800" dirty="0"/>
          </a:p>
          <a:p>
            <a:pPr lvl="0"/>
            <a:r>
              <a:rPr lang="en-GB" sz="2800" dirty="0"/>
              <a:t>Water, Sanitation and Hygiene;</a:t>
            </a:r>
            <a:endParaRPr lang="en-US" sz="2800" dirty="0"/>
          </a:p>
          <a:p>
            <a:pPr lvl="0"/>
            <a:r>
              <a:rPr lang="en-GB" sz="2800" dirty="0"/>
              <a:t>Education; and </a:t>
            </a:r>
            <a:endParaRPr lang="en-US" sz="2800" dirty="0"/>
          </a:p>
          <a:p>
            <a:r>
              <a:rPr lang="en-GB" sz="2800" dirty="0"/>
              <a:t>Social protection</a:t>
            </a:r>
            <a:endParaRPr lang="en-US" sz="2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534400" cy="5867400"/>
          </a:xfrm>
        </p:spPr>
        <p:txBody>
          <a:bodyPr>
            <a:normAutofit/>
          </a:bodyPr>
          <a:lstStyle/>
          <a:p>
            <a:pPr>
              <a:defRPr/>
            </a:pPr>
            <a:r>
              <a:rPr lang="en-US" dirty="0">
                <a:latin typeface="Times New Roman" pitchFamily="18" charset="0"/>
                <a:cs typeface="Times New Roman" pitchFamily="18" charset="0"/>
              </a:rPr>
              <a:t>National Nutrition Strategy (NNS)</a:t>
            </a:r>
          </a:p>
          <a:p>
            <a:pPr lvl="1">
              <a:buFont typeface="Arial" pitchFamily="34" charset="0"/>
              <a:buChar char="•"/>
              <a:defRPr/>
            </a:pPr>
            <a:r>
              <a:rPr lang="en-US" dirty="0">
                <a:latin typeface="Times New Roman" pitchFamily="18" charset="0"/>
                <a:cs typeface="Times New Roman" pitchFamily="18" charset="0"/>
              </a:rPr>
              <a:t>The draft NNS was formulated during 2005/2006 in consultation with various stakeholders in the country and with technical support from UNICEF and IFPRI.</a:t>
            </a:r>
          </a:p>
          <a:p>
            <a:pPr lvl="1">
              <a:buFont typeface="Arial" pitchFamily="34" charset="0"/>
              <a:buChar char="•"/>
              <a:defRPr/>
            </a:pPr>
            <a:r>
              <a:rPr lang="en-US" dirty="0">
                <a:latin typeface="Times New Roman" pitchFamily="18" charset="0"/>
                <a:cs typeface="Times New Roman" pitchFamily="18" charset="0"/>
              </a:rPr>
              <a:t>In February 2008, the Government of Ethiopia formulated and launched its first ever National Nutrition Strategy (NNS) thereby achieving a major step forward in its efforts to tackle persistent malnutrition in the country.</a:t>
            </a:r>
          </a:p>
          <a:p>
            <a:pPr lvl="2">
              <a:buFont typeface="Arial" pitchFamily="34" charset="0"/>
              <a:buChar char="–"/>
              <a:defRPr/>
            </a:pPr>
            <a:r>
              <a:rPr lang="en-US" dirty="0">
                <a:latin typeface="Times New Roman" pitchFamily="18" charset="0"/>
                <a:cs typeface="Times New Roman" pitchFamily="18" charset="0"/>
              </a:rPr>
              <a:t>To address the broad multi‐</a:t>
            </a:r>
            <a:r>
              <a:rPr lang="en-US" dirty="0" err="1">
                <a:latin typeface="Times New Roman" pitchFamily="18" charset="0"/>
                <a:cs typeface="Times New Roman" pitchFamily="18" charset="0"/>
              </a:rPr>
              <a:t>sectoral</a:t>
            </a:r>
            <a:r>
              <a:rPr lang="en-US" dirty="0">
                <a:latin typeface="Times New Roman" pitchFamily="18" charset="0"/>
                <a:cs typeface="Times New Roman" pitchFamily="18" charset="0"/>
              </a:rPr>
              <a:t> factors contributing to malnutrition</a:t>
            </a:r>
          </a:p>
          <a:p>
            <a:pPr lvl="2">
              <a:defRPr/>
            </a:pPr>
            <a:r>
              <a:rPr lang="en-US" dirty="0">
                <a:latin typeface="Times New Roman" pitchFamily="18" charset="0"/>
                <a:cs typeface="Times New Roman" pitchFamily="18" charset="0"/>
              </a:rPr>
              <a:t>Gives priority to young children under 2 years of age, pregnant and lactating women and adolescents</a:t>
            </a:r>
          </a:p>
          <a:p>
            <a:endParaRPr lang="en-US" dirty="0">
              <a:latin typeface="Times New Roman" pitchFamily="18" charset="0"/>
              <a:cs typeface="Times New Roman" pitchFamily="18" charset="0"/>
            </a:endParaRPr>
          </a:p>
        </p:txBody>
      </p:sp>
      <p:sp>
        <p:nvSpPr>
          <p:cNvPr id="4" name="Title 1"/>
          <p:cNvSpPr>
            <a:spLocks noGrp="1"/>
          </p:cNvSpPr>
          <p:nvPr>
            <p:ph type="title"/>
          </p:nvPr>
        </p:nvSpPr>
        <p:spPr>
          <a:xfrm>
            <a:off x="457200" y="0"/>
            <a:ext cx="8229600" cy="609600"/>
          </a:xfrm>
        </p:spPr>
        <p:txBody>
          <a:bodyPr>
            <a:normAutofit fontScale="90000"/>
          </a:bodyPr>
          <a:lstStyle/>
          <a:p>
            <a:r>
              <a:rPr lang="en-US" dirty="0"/>
              <a:t>Reading assignment</a:t>
            </a:r>
          </a:p>
        </p:txBody>
      </p:sp>
    </p:spTree>
    <p:extLst>
      <p:ext uri="{BB962C8B-B14F-4D97-AF65-F5344CB8AC3E}">
        <p14:creationId xmlns:p14="http://schemas.microsoft.com/office/powerpoint/2010/main" val="36609231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latin typeface="Times New Roman" pitchFamily="18" charset="0"/>
                <a:cs typeface="Times New Roman" pitchFamily="18" charset="0"/>
              </a:rPr>
              <a:t>Before NNS, focus has been placed on addressing food security as the primary means to address nutritional insecurity. </a:t>
            </a:r>
          </a:p>
          <a:p>
            <a:r>
              <a:rPr lang="en-US" sz="2800" dirty="0">
                <a:latin typeface="Times New Roman" pitchFamily="18" charset="0"/>
                <a:cs typeface="Times New Roman" pitchFamily="18" charset="0"/>
              </a:rPr>
              <a:t>Although nutrition is recognized in the NNS as being multi‐</a:t>
            </a:r>
            <a:r>
              <a:rPr lang="en-US" sz="2800" dirty="0" err="1">
                <a:latin typeface="Times New Roman" pitchFamily="18" charset="0"/>
                <a:cs typeface="Times New Roman" pitchFamily="18" charset="0"/>
              </a:rPr>
              <a:t>sectoral</a:t>
            </a:r>
            <a:r>
              <a:rPr lang="en-US" sz="2800" dirty="0">
                <a:latin typeface="Times New Roman" pitchFamily="18" charset="0"/>
                <a:cs typeface="Times New Roman" pitchFamily="18" charset="0"/>
              </a:rPr>
              <a:t>, the overall responsibility for coordinating the strategy has been given to the Federal Ministry of Health (FMOH).</a:t>
            </a: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9010296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8534400" cy="4983163"/>
          </a:xfrm>
        </p:spPr>
        <p:txBody>
          <a:bodyPr rtlCol="0">
            <a:normAutofit/>
          </a:bodyPr>
          <a:lstStyle/>
          <a:p>
            <a:pPr eaLnBrk="1" fontAlgn="auto" hangingPunct="1">
              <a:spcAft>
                <a:spcPts val="0"/>
              </a:spcAft>
              <a:buFont typeface="Arial" pitchFamily="34" charset="0"/>
              <a:buChar char="•"/>
              <a:defRPr/>
            </a:pPr>
            <a:r>
              <a:rPr lang="en-US" dirty="0">
                <a:latin typeface="Times New Roman" pitchFamily="18" charset="0"/>
                <a:cs typeface="Times New Roman" pitchFamily="18" charset="0"/>
              </a:rPr>
              <a:t>The overall Goal of the Ethiopia NNS</a:t>
            </a:r>
          </a:p>
          <a:p>
            <a:pPr lvl="1" eaLnBrk="1" fontAlgn="auto" hangingPunct="1">
              <a:spcAft>
                <a:spcPts val="0"/>
              </a:spcAft>
              <a:buFont typeface="Arial" pitchFamily="34" charset="0"/>
              <a:buChar char="–"/>
              <a:defRPr/>
            </a:pPr>
            <a:r>
              <a:rPr lang="en-US" dirty="0">
                <a:latin typeface="Times New Roman" pitchFamily="18" charset="0"/>
                <a:cs typeface="Times New Roman" pitchFamily="18" charset="0"/>
              </a:rPr>
              <a:t>Is to ensure that all Ethiopians attain adequate nutritional status in a sustainable manner, which is an essential requirement for a healthy and productive life.</a:t>
            </a:r>
          </a:p>
          <a:p>
            <a:pPr eaLnBrk="1" fontAlgn="auto" hangingPunct="1">
              <a:spcAft>
                <a:spcPts val="0"/>
              </a:spcAft>
              <a:buFont typeface="Arial" pitchFamily="34" charset="0"/>
              <a:buChar char="•"/>
              <a:defRPr/>
            </a:pPr>
            <a:r>
              <a:rPr lang="en-US" dirty="0">
                <a:latin typeface="Times New Roman" pitchFamily="18" charset="0"/>
                <a:cs typeface="Times New Roman" pitchFamily="18" charset="0"/>
              </a:rPr>
              <a:t>Specific objectives are to:</a:t>
            </a:r>
          </a:p>
          <a:p>
            <a:pPr lvl="1" eaLnBrk="1" fontAlgn="auto" hangingPunct="1">
              <a:spcAft>
                <a:spcPts val="0"/>
              </a:spcAft>
              <a:buFont typeface="Arial" pitchFamily="34" charset="0"/>
              <a:buChar char="–"/>
              <a:defRPr/>
            </a:pPr>
            <a:r>
              <a:rPr lang="en-US" dirty="0">
                <a:latin typeface="Times New Roman" pitchFamily="18" charset="0"/>
                <a:cs typeface="Times New Roman" pitchFamily="18" charset="0"/>
              </a:rPr>
              <a:t>Provide due attention to malnutrition of vulnerable groups of the society, particularly under 5 children and pregnant and lactating women.</a:t>
            </a:r>
          </a:p>
        </p:txBody>
      </p:sp>
    </p:spTree>
    <p:extLst>
      <p:ext uri="{BB962C8B-B14F-4D97-AF65-F5344CB8AC3E}">
        <p14:creationId xmlns:p14="http://schemas.microsoft.com/office/powerpoint/2010/main" val="39271439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Content Placeholder 2"/>
          <p:cNvSpPr>
            <a:spLocks noGrp="1"/>
          </p:cNvSpPr>
          <p:nvPr>
            <p:ph idx="1"/>
          </p:nvPr>
        </p:nvSpPr>
        <p:spPr>
          <a:xfrm>
            <a:off x="457200" y="1143000"/>
            <a:ext cx="8229600" cy="4983163"/>
          </a:xfrm>
        </p:spPr>
        <p:txBody>
          <a:bodyPr/>
          <a:lstStyle/>
          <a:p>
            <a:pPr lvl="1" eaLnBrk="1" hangingPunct="1"/>
            <a:r>
              <a:rPr lang="en-US" dirty="0">
                <a:latin typeface="Times New Roman" pitchFamily="18" charset="0"/>
                <a:cs typeface="Times New Roman" pitchFamily="18" charset="0"/>
              </a:rPr>
              <a:t>Ensure the citizens are free from malnutrition related health problems;</a:t>
            </a:r>
          </a:p>
          <a:p>
            <a:pPr lvl="1" eaLnBrk="1" hangingPunct="1"/>
            <a:r>
              <a:rPr lang="en-US" dirty="0">
                <a:latin typeface="Times New Roman" pitchFamily="18" charset="0"/>
                <a:cs typeface="Times New Roman" pitchFamily="18" charset="0"/>
              </a:rPr>
              <a:t>Protect the society from unhealthy dietary patterns and unhealthy lifestyles that may affect their health and</a:t>
            </a:r>
          </a:p>
          <a:p>
            <a:pPr lvl="1" eaLnBrk="1" hangingPunct="1"/>
            <a:r>
              <a:rPr lang="en-US" dirty="0">
                <a:latin typeface="Times New Roman" pitchFamily="18" charset="0"/>
                <a:cs typeface="Times New Roman" pitchFamily="18" charset="0"/>
              </a:rPr>
              <a:t>Coordinate and support nutrition activities of all sectors, government, nongovernmental organizations and individuals working to alleviate nutritional problems.</a:t>
            </a:r>
          </a:p>
        </p:txBody>
      </p:sp>
    </p:spTree>
    <p:extLst>
      <p:ext uri="{BB962C8B-B14F-4D97-AF65-F5344CB8AC3E}">
        <p14:creationId xmlns:p14="http://schemas.microsoft.com/office/powerpoint/2010/main" val="37873377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bwMode="auto">
          <a:xfrm>
            <a:off x="6858000" y="6381750"/>
            <a:ext cx="2133600" cy="476250"/>
          </a:xfrm>
        </p:spPr>
        <p:txBody>
          <a:bodyPr/>
          <a:lstStyle/>
          <a:p>
            <a:pPr algn="r">
              <a:defRPr/>
            </a:pPr>
            <a:fld id="{B78DB639-29B3-465D-9AC5-5D21771CF64C}" type="datetime1">
              <a:rPr lang="en-US" sz="1400" b="1">
                <a:latin typeface="Helvetica" pitchFamily="34" charset="0"/>
              </a:rPr>
              <a:pPr algn="r">
                <a:defRPr/>
              </a:pPr>
              <a:t>5/15/2025</a:t>
            </a:fld>
            <a:endParaRPr lang="en-US" sz="1400" b="1">
              <a:latin typeface="Helvetica" pitchFamily="34" charset="0"/>
            </a:endParaRPr>
          </a:p>
        </p:txBody>
      </p:sp>
      <p:pic>
        <p:nvPicPr>
          <p:cNvPr id="70659"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29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2" descr="C:\Users\user\Pictures\ETIOPIA-FLAG1.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3690938"/>
            <a:ext cx="4572000" cy="225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TextBox 5"/>
          <p:cNvSpPr txBox="1">
            <a:spLocks noChangeArrowheads="1"/>
          </p:cNvSpPr>
          <p:nvPr/>
        </p:nvSpPr>
        <p:spPr bwMode="auto">
          <a:xfrm rot="-498341">
            <a:off x="4997450" y="444500"/>
            <a:ext cx="3976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b="1" i="1"/>
              <a:t>New NNP 2013 - 2015</a:t>
            </a:r>
          </a:p>
        </p:txBody>
      </p:sp>
    </p:spTree>
    <p:extLst>
      <p:ext uri="{BB962C8B-B14F-4D97-AF65-F5344CB8AC3E}">
        <p14:creationId xmlns:p14="http://schemas.microsoft.com/office/powerpoint/2010/main" val="14203763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normAutofit fontScale="90000"/>
          </a:bodyPr>
          <a:lstStyle/>
          <a:p>
            <a:r>
              <a:rPr lang="en-US" sz="3600" dirty="0">
                <a:latin typeface="Times New Roman" pitchFamily="18" charset="0"/>
                <a:cs typeface="Times New Roman" pitchFamily="18" charset="0"/>
              </a:rPr>
              <a:t>Key challenges of the Implementation of the 2008–2013 NNP</a:t>
            </a:r>
          </a:p>
        </p:txBody>
      </p:sp>
      <p:sp>
        <p:nvSpPr>
          <p:cNvPr id="72707" name="Content Placeholder 2"/>
          <p:cNvSpPr>
            <a:spLocks noGrp="1"/>
          </p:cNvSpPr>
          <p:nvPr>
            <p:ph idx="1"/>
          </p:nvPr>
        </p:nvSpPr>
        <p:spPr/>
        <p:txBody>
          <a:bodyPr>
            <a:normAutofit lnSpcReduction="10000"/>
          </a:bodyPr>
          <a:lstStyle/>
          <a:p>
            <a:pPr lvl="1"/>
            <a:r>
              <a:rPr lang="en-US" sz="3200" dirty="0">
                <a:latin typeface="Times New Roman" pitchFamily="18" charset="0"/>
                <a:cs typeface="Times New Roman" pitchFamily="18" charset="0"/>
              </a:rPr>
              <a:t>Missed opportunity</a:t>
            </a:r>
          </a:p>
          <a:p>
            <a:pPr lvl="2"/>
            <a:r>
              <a:rPr lang="en-US" sz="2800" dirty="0">
                <a:latin typeface="Times New Roman" pitchFamily="18" charset="0"/>
                <a:cs typeface="Times New Roman" pitchFamily="18" charset="0"/>
              </a:rPr>
              <a:t>Nutrition is not well reflected in some NNP implementing sectors’ strategies and programs</a:t>
            </a:r>
          </a:p>
          <a:p>
            <a:pPr lvl="2"/>
            <a:r>
              <a:rPr lang="en-US" sz="2800" dirty="0">
                <a:latin typeface="Times New Roman" pitchFamily="18" charset="0"/>
                <a:cs typeface="Times New Roman" pitchFamily="18" charset="0"/>
              </a:rPr>
              <a:t>The potential of these programs to improve nutrition has therefore not been sufficiently utilized</a:t>
            </a:r>
          </a:p>
          <a:p>
            <a:pPr lvl="2"/>
            <a:r>
              <a:rPr lang="en-US" sz="2800" dirty="0">
                <a:latin typeface="Times New Roman" pitchFamily="18" charset="0"/>
                <a:cs typeface="Times New Roman" pitchFamily="18" charset="0"/>
              </a:rPr>
              <a:t>The result is a critical missed opportunity to improve nutrition and complement successes both in these sectors and in exiting nutrition interventions.</a:t>
            </a:r>
          </a:p>
        </p:txBody>
      </p:sp>
      <p:sp>
        <p:nvSpPr>
          <p:cNvPr id="4" name="Date Placeholder 3"/>
          <p:cNvSpPr>
            <a:spLocks noGrp="1"/>
          </p:cNvSpPr>
          <p:nvPr>
            <p:ph type="dt" sz="quarter" idx="10"/>
          </p:nvPr>
        </p:nvSpPr>
        <p:spPr bwMode="auto">
          <a:xfrm>
            <a:off x="6858000" y="6381750"/>
            <a:ext cx="2133600" cy="476250"/>
          </a:xfrm>
        </p:spPr>
        <p:txBody>
          <a:bodyPr/>
          <a:lstStyle/>
          <a:p>
            <a:pPr algn="r">
              <a:defRPr/>
            </a:pPr>
            <a:fld id="{E1F08EB4-BBB4-478A-8C89-5A7ACBB61F2D}" type="datetime1">
              <a:rPr lang="en-US" sz="1400" b="1">
                <a:latin typeface="Helvetica" pitchFamily="34" charset="0"/>
              </a:rPr>
              <a:pPr algn="r">
                <a:defRPr/>
              </a:pPr>
              <a:t>5/15/2025</a:t>
            </a:fld>
            <a:endParaRPr lang="en-US" sz="1400" b="1">
              <a:latin typeface="Helvetica" pitchFamily="34" charset="0"/>
            </a:endParaRPr>
          </a:p>
        </p:txBody>
      </p:sp>
    </p:spTree>
    <p:extLst>
      <p:ext uri="{BB962C8B-B14F-4D97-AF65-F5344CB8AC3E}">
        <p14:creationId xmlns:p14="http://schemas.microsoft.com/office/powerpoint/2010/main" val="20168148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Content Placeholder 2"/>
          <p:cNvSpPr>
            <a:spLocks noGrp="1"/>
          </p:cNvSpPr>
          <p:nvPr>
            <p:ph idx="1"/>
          </p:nvPr>
        </p:nvSpPr>
        <p:spPr>
          <a:xfrm>
            <a:off x="457200" y="914400"/>
            <a:ext cx="8229600" cy="5211763"/>
          </a:xfrm>
        </p:spPr>
        <p:txBody>
          <a:bodyPr>
            <a:noAutofit/>
          </a:bodyPr>
          <a:lstStyle/>
          <a:p>
            <a:pPr lvl="1"/>
            <a:r>
              <a:rPr lang="en-US" dirty="0">
                <a:latin typeface="Times New Roman" pitchFamily="18" charset="0"/>
                <a:cs typeface="Times New Roman" pitchFamily="18" charset="0"/>
              </a:rPr>
              <a:t>Limited </a:t>
            </a:r>
            <a:r>
              <a:rPr lang="en-US" dirty="0" err="1">
                <a:latin typeface="Times New Roman" pitchFamily="18" charset="0"/>
                <a:cs typeface="Times New Roman" pitchFamily="18" charset="0"/>
              </a:rPr>
              <a:t>intersectoral</a:t>
            </a:r>
            <a:r>
              <a:rPr lang="en-US" dirty="0">
                <a:latin typeface="Times New Roman" pitchFamily="18" charset="0"/>
                <a:cs typeface="Times New Roman" pitchFamily="18" charset="0"/>
              </a:rPr>
              <a:t> coordination</a:t>
            </a:r>
          </a:p>
          <a:p>
            <a:pPr lvl="2"/>
            <a:r>
              <a:rPr lang="en-US" sz="2800" dirty="0">
                <a:latin typeface="Times New Roman" pitchFamily="18" charset="0"/>
                <a:cs typeface="Times New Roman" pitchFamily="18" charset="0"/>
              </a:rPr>
              <a:t>Nationally, horizontal ministerial-level inter-</a:t>
            </a:r>
            <a:r>
              <a:rPr lang="en-US" sz="2800" dirty="0" err="1">
                <a:latin typeface="Times New Roman" pitchFamily="18" charset="0"/>
                <a:cs typeface="Times New Roman" pitchFamily="18" charset="0"/>
              </a:rPr>
              <a:t>sectoral</a:t>
            </a:r>
            <a:r>
              <a:rPr lang="en-US" sz="2800" dirty="0">
                <a:latin typeface="Times New Roman" pitchFamily="18" charset="0"/>
                <a:cs typeface="Times New Roman" pitchFamily="18" charset="0"/>
              </a:rPr>
              <a:t> coordination mechanisms are limited; at regional level, these are either inadequate or nonexistent. It has been difficult to create operational, effective linkages with relevant sectors at all levels</a:t>
            </a:r>
          </a:p>
          <a:p>
            <a:pPr lvl="2"/>
            <a:r>
              <a:rPr lang="en-US" sz="2800" dirty="0">
                <a:latin typeface="Times New Roman" pitchFamily="18" charset="0"/>
                <a:cs typeface="Times New Roman" pitchFamily="18" charset="0"/>
              </a:rPr>
              <a:t>Until recently, food fortification programs had not been given much attention, despite food fortification being one of the sustainable ways of doing micronutrient interventions.</a:t>
            </a:r>
          </a:p>
        </p:txBody>
      </p:sp>
      <p:sp>
        <p:nvSpPr>
          <p:cNvPr id="4" name="Date Placeholder 3"/>
          <p:cNvSpPr>
            <a:spLocks noGrp="1"/>
          </p:cNvSpPr>
          <p:nvPr>
            <p:ph type="dt" sz="quarter" idx="10"/>
          </p:nvPr>
        </p:nvSpPr>
        <p:spPr bwMode="auto">
          <a:xfrm>
            <a:off x="6858000" y="6381750"/>
            <a:ext cx="2133600" cy="476250"/>
          </a:xfrm>
        </p:spPr>
        <p:txBody>
          <a:bodyPr/>
          <a:lstStyle/>
          <a:p>
            <a:pPr algn="r">
              <a:defRPr/>
            </a:pPr>
            <a:fld id="{88F9B8AF-25A1-4ACC-B689-2CF22A3875AD}" type="datetime1">
              <a:rPr lang="en-US" sz="1400" b="1">
                <a:latin typeface="Helvetica" pitchFamily="34" charset="0"/>
              </a:rPr>
              <a:pPr algn="r">
                <a:defRPr/>
              </a:pPr>
              <a:t>5/15/2025</a:t>
            </a:fld>
            <a:endParaRPr lang="en-US" sz="1400" b="1">
              <a:latin typeface="Helvetica" pitchFamily="34" charset="0"/>
            </a:endParaRPr>
          </a:p>
        </p:txBody>
      </p:sp>
    </p:spTree>
    <p:extLst>
      <p:ext uri="{BB962C8B-B14F-4D97-AF65-F5344CB8AC3E}">
        <p14:creationId xmlns:p14="http://schemas.microsoft.com/office/powerpoint/2010/main" val="35499912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Content Placeholder 2"/>
          <p:cNvSpPr>
            <a:spLocks noGrp="1"/>
          </p:cNvSpPr>
          <p:nvPr>
            <p:ph idx="1"/>
          </p:nvPr>
        </p:nvSpPr>
        <p:spPr>
          <a:xfrm>
            <a:off x="152400" y="381000"/>
            <a:ext cx="8686800" cy="6019800"/>
          </a:xfrm>
        </p:spPr>
        <p:txBody>
          <a:bodyPr>
            <a:noAutofit/>
          </a:bodyPr>
          <a:lstStyle/>
          <a:p>
            <a:pPr lvl="1"/>
            <a:r>
              <a:rPr lang="en-US" dirty="0">
                <a:latin typeface="Times New Roman" pitchFamily="18" charset="0"/>
                <a:cs typeface="Times New Roman" pitchFamily="18" charset="0"/>
              </a:rPr>
              <a:t>Inadequate integration</a:t>
            </a:r>
          </a:p>
          <a:p>
            <a:pPr lvl="2"/>
            <a:r>
              <a:rPr lang="en-US" sz="2800" dirty="0">
                <a:latin typeface="Times New Roman" pitchFamily="18" charset="0"/>
                <a:cs typeface="Times New Roman" pitchFamily="18" charset="0"/>
              </a:rPr>
              <a:t>Mechanisms for triangulated nutrition information that captures data from all relevant sectors (for use in improved program implementation and early warning) are inadequately integrated.</a:t>
            </a:r>
          </a:p>
          <a:p>
            <a:pPr lvl="1"/>
            <a:r>
              <a:rPr lang="en-US" dirty="0">
                <a:latin typeface="Times New Roman" pitchFamily="18" charset="0"/>
                <a:cs typeface="Times New Roman" pitchFamily="18" charset="0"/>
              </a:rPr>
              <a:t>Inadequate focus to gender mainstreaming</a:t>
            </a:r>
          </a:p>
          <a:p>
            <a:pPr lvl="2"/>
            <a:r>
              <a:rPr lang="en-US" sz="2800" dirty="0">
                <a:latin typeface="Times New Roman" pitchFamily="18" charset="0"/>
                <a:cs typeface="Times New Roman" pitchFamily="18" charset="0"/>
              </a:rPr>
              <a:t>Even if gender has been identified as a determining factor in achieving nutrition related objectives, programs were not designed based on gender analyses, and adequate structures and systems were not put in place to oversee gender mainstreaming and the building of human resource capacity for nutrition.</a:t>
            </a:r>
          </a:p>
        </p:txBody>
      </p:sp>
      <p:sp>
        <p:nvSpPr>
          <p:cNvPr id="4" name="Date Placeholder 3"/>
          <p:cNvSpPr>
            <a:spLocks noGrp="1"/>
          </p:cNvSpPr>
          <p:nvPr>
            <p:ph type="dt" sz="quarter" idx="10"/>
          </p:nvPr>
        </p:nvSpPr>
        <p:spPr bwMode="auto">
          <a:xfrm>
            <a:off x="6858000" y="6381750"/>
            <a:ext cx="2133600" cy="476250"/>
          </a:xfrm>
        </p:spPr>
        <p:txBody>
          <a:bodyPr/>
          <a:lstStyle/>
          <a:p>
            <a:pPr algn="r">
              <a:defRPr/>
            </a:pPr>
            <a:fld id="{C1A8418F-024F-4BDD-80AB-935E20F81335}" type="datetime1">
              <a:rPr lang="en-US" sz="1400" b="1">
                <a:latin typeface="Helvetica" pitchFamily="34" charset="0"/>
              </a:rPr>
              <a:pPr algn="r">
                <a:defRPr/>
              </a:pPr>
              <a:t>5/15/2025</a:t>
            </a:fld>
            <a:endParaRPr lang="en-US" sz="1400" b="1" dirty="0">
              <a:latin typeface="Helvetica" pitchFamily="34" charset="0"/>
            </a:endParaRPr>
          </a:p>
        </p:txBody>
      </p:sp>
    </p:spTree>
    <p:extLst>
      <p:ext uri="{BB962C8B-B14F-4D97-AF65-F5344CB8AC3E}">
        <p14:creationId xmlns:p14="http://schemas.microsoft.com/office/powerpoint/2010/main" val="24986772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Content Placeholder 2"/>
          <p:cNvSpPr>
            <a:spLocks noGrp="1"/>
          </p:cNvSpPr>
          <p:nvPr>
            <p:ph idx="1"/>
          </p:nvPr>
        </p:nvSpPr>
        <p:spPr>
          <a:xfrm>
            <a:off x="457200" y="1143000"/>
            <a:ext cx="8229600" cy="4983163"/>
          </a:xfrm>
        </p:spPr>
        <p:txBody>
          <a:bodyPr>
            <a:normAutofit/>
          </a:bodyPr>
          <a:lstStyle/>
          <a:p>
            <a:pPr lvl="1"/>
            <a:r>
              <a:rPr lang="en-US" dirty="0">
                <a:latin typeface="Times New Roman" pitchFamily="18" charset="0"/>
                <a:cs typeface="Times New Roman" pitchFamily="18" charset="0"/>
              </a:rPr>
              <a:t>Inadequate focus to life cycle approach (1000 days)</a:t>
            </a:r>
          </a:p>
          <a:p>
            <a:pPr lvl="2"/>
            <a:r>
              <a:rPr lang="en-US" sz="2800" dirty="0">
                <a:latin typeface="Times New Roman" pitchFamily="18" charset="0"/>
                <a:cs typeface="Times New Roman" pitchFamily="18" charset="0"/>
              </a:rPr>
              <a:t>Strategies for breaking the intergenerational cycle of malnutrition were neither focused nor complete, particularly in addressing the critical window of opportunities—the first 1,000 days. A strategic and logical scheme of activities to address chronic under-nutrition was lacking, as were focused interventions that would address nutrition in women and adolescents.</a:t>
            </a:r>
          </a:p>
        </p:txBody>
      </p:sp>
      <p:sp>
        <p:nvSpPr>
          <p:cNvPr id="4" name="Date Placeholder 3"/>
          <p:cNvSpPr>
            <a:spLocks noGrp="1"/>
          </p:cNvSpPr>
          <p:nvPr>
            <p:ph type="dt" sz="quarter" idx="10"/>
          </p:nvPr>
        </p:nvSpPr>
        <p:spPr bwMode="auto">
          <a:xfrm>
            <a:off x="6858000" y="6381750"/>
            <a:ext cx="2133600" cy="476250"/>
          </a:xfrm>
        </p:spPr>
        <p:txBody>
          <a:bodyPr/>
          <a:lstStyle/>
          <a:p>
            <a:pPr algn="r">
              <a:defRPr/>
            </a:pPr>
            <a:fld id="{A5D43941-3758-4FD0-B33E-8FD321591436}" type="datetime1">
              <a:rPr lang="en-US" sz="1400" b="1">
                <a:latin typeface="Helvetica" pitchFamily="34" charset="0"/>
              </a:rPr>
              <a:pPr algn="r">
                <a:defRPr/>
              </a:pPr>
              <a:t>5/15/2025</a:t>
            </a:fld>
            <a:endParaRPr lang="en-US" sz="1400" b="1">
              <a:latin typeface="Helvetica" pitchFamily="34" charset="0"/>
            </a:endParaRPr>
          </a:p>
        </p:txBody>
      </p:sp>
    </p:spTree>
    <p:extLst>
      <p:ext uri="{BB962C8B-B14F-4D97-AF65-F5344CB8AC3E}">
        <p14:creationId xmlns:p14="http://schemas.microsoft.com/office/powerpoint/2010/main" val="27959149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dirty="0">
                <a:latin typeface="Times New Roman" pitchFamily="18" charset="0"/>
                <a:cs typeface="Times New Roman" pitchFamily="18" charset="0"/>
              </a:rPr>
              <a:t>Rationale for Revision</a:t>
            </a:r>
          </a:p>
        </p:txBody>
      </p:sp>
      <p:sp>
        <p:nvSpPr>
          <p:cNvPr id="76803" name="Content Placeholder 2"/>
          <p:cNvSpPr>
            <a:spLocks noGrp="1"/>
          </p:cNvSpPr>
          <p:nvPr>
            <p:ph idx="1"/>
          </p:nvPr>
        </p:nvSpPr>
        <p:spPr/>
        <p:txBody>
          <a:bodyPr>
            <a:normAutofit/>
          </a:bodyPr>
          <a:lstStyle/>
          <a:p>
            <a:r>
              <a:rPr lang="en-US" sz="2800" dirty="0">
                <a:latin typeface="Times New Roman" pitchFamily="18" charset="0"/>
                <a:cs typeface="Times New Roman" pitchFamily="18" charset="0"/>
              </a:rPr>
              <a:t>The National Nutrition Program is revised to:</a:t>
            </a:r>
          </a:p>
          <a:p>
            <a:pPr lvl="1">
              <a:buFont typeface="Arial" charset="0"/>
              <a:buNone/>
            </a:pPr>
            <a:r>
              <a:rPr lang="en-US" dirty="0">
                <a:latin typeface="Times New Roman" pitchFamily="18" charset="0"/>
                <a:cs typeface="Times New Roman" pitchFamily="18" charset="0"/>
              </a:rPr>
              <a:t>1. Strategically address the nutrition problem in the country through</a:t>
            </a:r>
          </a:p>
          <a:p>
            <a:pPr lvl="2"/>
            <a:r>
              <a:rPr lang="en-US" sz="2800" dirty="0">
                <a:latin typeface="Times New Roman" pitchFamily="18" charset="0"/>
                <a:cs typeface="Times New Roman" pitchFamily="18" charset="0"/>
              </a:rPr>
              <a:t>Taking </a:t>
            </a:r>
            <a:r>
              <a:rPr lang="en-US" sz="2800" dirty="0" err="1">
                <a:latin typeface="Times New Roman" pitchFamily="18" charset="0"/>
                <a:cs typeface="Times New Roman" pitchFamily="18" charset="0"/>
              </a:rPr>
              <a:t>multisectoral</a:t>
            </a:r>
            <a:r>
              <a:rPr lang="en-US" sz="2800" dirty="0">
                <a:latin typeface="Times New Roman" pitchFamily="18" charset="0"/>
                <a:cs typeface="Times New Roman" pitchFamily="18" charset="0"/>
              </a:rPr>
              <a:t> and multidimensional nature of nutrition</a:t>
            </a:r>
          </a:p>
          <a:p>
            <a:pPr lvl="2"/>
            <a:r>
              <a:rPr lang="en-US" sz="2800" dirty="0">
                <a:latin typeface="Times New Roman" pitchFamily="18" charset="0"/>
                <a:cs typeface="Times New Roman" pitchFamily="18" charset="0"/>
              </a:rPr>
              <a:t>Focusing on life cycle approach to map key actions needed to improve the nutritional status of strategic target groups( women and children)</a:t>
            </a:r>
          </a:p>
        </p:txBody>
      </p:sp>
      <p:sp>
        <p:nvSpPr>
          <p:cNvPr id="4" name="Date Placeholder 3"/>
          <p:cNvSpPr>
            <a:spLocks noGrp="1"/>
          </p:cNvSpPr>
          <p:nvPr>
            <p:ph type="dt" sz="quarter" idx="10"/>
          </p:nvPr>
        </p:nvSpPr>
        <p:spPr bwMode="auto">
          <a:xfrm>
            <a:off x="6858000" y="6381750"/>
            <a:ext cx="2133600" cy="476250"/>
          </a:xfrm>
        </p:spPr>
        <p:txBody>
          <a:bodyPr/>
          <a:lstStyle/>
          <a:p>
            <a:pPr algn="r">
              <a:defRPr/>
            </a:pPr>
            <a:fld id="{1B4581A3-55E3-48A2-A678-4D5240FAA200}" type="datetime1">
              <a:rPr lang="en-US" sz="1400" b="1">
                <a:latin typeface="Helvetica" pitchFamily="34" charset="0"/>
              </a:rPr>
              <a:pPr algn="r">
                <a:defRPr/>
              </a:pPr>
              <a:t>5/15/2025</a:t>
            </a:fld>
            <a:endParaRPr lang="en-US" sz="1400" b="1">
              <a:latin typeface="Helvetica" pitchFamily="34" charset="0"/>
            </a:endParaRPr>
          </a:p>
        </p:txBody>
      </p:sp>
    </p:spTree>
    <p:extLst>
      <p:ext uri="{BB962C8B-B14F-4D97-AF65-F5344CB8AC3E}">
        <p14:creationId xmlns:p14="http://schemas.microsoft.com/office/powerpoint/2010/main" val="42281787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Content Placeholder 2"/>
          <p:cNvSpPr>
            <a:spLocks noGrp="1"/>
          </p:cNvSpPr>
          <p:nvPr>
            <p:ph idx="1"/>
          </p:nvPr>
        </p:nvSpPr>
        <p:spPr>
          <a:xfrm>
            <a:off x="457200" y="304800"/>
            <a:ext cx="8382000" cy="6096000"/>
          </a:xfrm>
        </p:spPr>
        <p:txBody>
          <a:bodyPr>
            <a:noAutofit/>
          </a:bodyPr>
          <a:lstStyle/>
          <a:p>
            <a:pPr lvl="1">
              <a:buFont typeface="Arial" charset="0"/>
              <a:buNone/>
            </a:pPr>
            <a:r>
              <a:rPr lang="en-US" sz="2600" dirty="0">
                <a:latin typeface="Times New Roman" pitchFamily="18" charset="0"/>
                <a:cs typeface="Times New Roman" pitchFamily="18" charset="0"/>
              </a:rPr>
              <a:t>2. Strengthen initiatives that were not adequately addressed in the 2008 NNP document and include initiatives that have emerged since the NNP was devised:</a:t>
            </a:r>
          </a:p>
          <a:p>
            <a:pPr lvl="2"/>
            <a:r>
              <a:rPr lang="en-US" sz="2600" dirty="0">
                <a:latin typeface="Times New Roman" pitchFamily="18" charset="0"/>
                <a:cs typeface="Times New Roman" pitchFamily="18" charset="0"/>
              </a:rPr>
              <a:t>Accelerated Stunting Reduction Initiative</a:t>
            </a:r>
          </a:p>
          <a:p>
            <a:pPr lvl="2"/>
            <a:r>
              <a:rPr lang="en-US" sz="2600" dirty="0">
                <a:latin typeface="Times New Roman" pitchFamily="18" charset="0"/>
                <a:cs typeface="Times New Roman" pitchFamily="18" charset="0"/>
              </a:rPr>
              <a:t>Strengthening the national food fortification program</a:t>
            </a:r>
          </a:p>
          <a:p>
            <a:pPr lvl="2"/>
            <a:r>
              <a:rPr lang="en-US" sz="2600" dirty="0">
                <a:latin typeface="Times New Roman" pitchFamily="18" charset="0"/>
                <a:cs typeface="Times New Roman" pitchFamily="18" charset="0"/>
              </a:rPr>
              <a:t>Strengthening of multi-</a:t>
            </a:r>
            <a:r>
              <a:rPr lang="en-US" sz="2600" dirty="0" err="1">
                <a:latin typeface="Times New Roman" pitchFamily="18" charset="0"/>
                <a:cs typeface="Times New Roman" pitchFamily="18" charset="0"/>
              </a:rPr>
              <a:t>sectoral</a:t>
            </a:r>
            <a:r>
              <a:rPr lang="en-US" sz="2600" dirty="0">
                <a:latin typeface="Times New Roman" pitchFamily="18" charset="0"/>
                <a:cs typeface="Times New Roman" pitchFamily="18" charset="0"/>
              </a:rPr>
              <a:t> linkages – key sectors include; Agriculture, Education, Water and Energy, </a:t>
            </a:r>
            <a:r>
              <a:rPr lang="en-US" sz="2600" dirty="0" err="1">
                <a:latin typeface="Times New Roman" pitchFamily="18" charset="0"/>
                <a:cs typeface="Times New Roman" pitchFamily="18" charset="0"/>
              </a:rPr>
              <a:t>Labour</a:t>
            </a:r>
            <a:r>
              <a:rPr lang="en-US" sz="2600" dirty="0">
                <a:latin typeface="Times New Roman" pitchFamily="18" charset="0"/>
                <a:cs typeface="Times New Roman" pitchFamily="18" charset="0"/>
              </a:rPr>
              <a:t> and Social affairs, Finance and Economic Development, Women Child and Youth Affairs</a:t>
            </a:r>
          </a:p>
          <a:p>
            <a:pPr lvl="1">
              <a:buFont typeface="Arial" charset="0"/>
              <a:buNone/>
            </a:pPr>
            <a:r>
              <a:rPr lang="en-US" sz="2600" dirty="0">
                <a:latin typeface="Times New Roman" pitchFamily="18" charset="0"/>
                <a:cs typeface="Times New Roman" pitchFamily="18" charset="0"/>
              </a:rPr>
              <a:t>3. Align the end of the first phase with the GTP, HSDP IV and MDGs, i.e. extend the first phase by 2 years to 2015</a:t>
            </a:r>
          </a:p>
          <a:p>
            <a:endParaRPr lang="en-US" sz="2600" dirty="0">
              <a:latin typeface="Times New Roman" pitchFamily="18" charset="0"/>
              <a:cs typeface="Times New Roman" pitchFamily="18" charset="0"/>
            </a:endParaRPr>
          </a:p>
        </p:txBody>
      </p:sp>
      <p:sp>
        <p:nvSpPr>
          <p:cNvPr id="4" name="Date Placeholder 3"/>
          <p:cNvSpPr>
            <a:spLocks noGrp="1"/>
          </p:cNvSpPr>
          <p:nvPr>
            <p:ph type="dt" sz="quarter" idx="10"/>
          </p:nvPr>
        </p:nvSpPr>
        <p:spPr bwMode="auto">
          <a:xfrm>
            <a:off x="6858000" y="6381750"/>
            <a:ext cx="2133600" cy="476250"/>
          </a:xfrm>
        </p:spPr>
        <p:txBody>
          <a:bodyPr/>
          <a:lstStyle/>
          <a:p>
            <a:pPr algn="r">
              <a:defRPr/>
            </a:pPr>
            <a:fld id="{28F8B697-E2F3-4C66-9E99-9E56D297A9E0}" type="datetime1">
              <a:rPr lang="en-US" sz="1400" b="1">
                <a:latin typeface="Helvetica" pitchFamily="34" charset="0"/>
              </a:rPr>
              <a:pPr algn="r">
                <a:defRPr/>
              </a:pPr>
              <a:t>5/15/2025</a:t>
            </a:fld>
            <a:endParaRPr lang="en-US" sz="1400" b="1">
              <a:latin typeface="Helvetica" pitchFamily="34" charset="0"/>
            </a:endParaRPr>
          </a:p>
        </p:txBody>
      </p:sp>
    </p:spTree>
    <p:extLst>
      <p:ext uri="{BB962C8B-B14F-4D97-AF65-F5344CB8AC3E}">
        <p14:creationId xmlns:p14="http://schemas.microsoft.com/office/powerpoint/2010/main" val="35513373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normAutofit/>
          </a:bodyPr>
          <a:lstStyle/>
          <a:p>
            <a:r>
              <a:rPr lang="en-US" sz="3600" b="1" dirty="0">
                <a:latin typeface="Times New Roman" pitchFamily="18" charset="0"/>
                <a:cs typeface="Times New Roman" pitchFamily="18" charset="0"/>
              </a:rPr>
              <a:t>Strategic Objectives of the NNP</a:t>
            </a:r>
          </a:p>
        </p:txBody>
      </p:sp>
      <p:sp>
        <p:nvSpPr>
          <p:cNvPr id="78851" name="Content Placeholder 2"/>
          <p:cNvSpPr>
            <a:spLocks noGrp="1"/>
          </p:cNvSpPr>
          <p:nvPr>
            <p:ph idx="1"/>
          </p:nvPr>
        </p:nvSpPr>
        <p:spPr/>
        <p:txBody>
          <a:bodyPr>
            <a:normAutofit/>
          </a:bodyPr>
          <a:lstStyle/>
          <a:p>
            <a:r>
              <a:rPr lang="en-US" sz="2800" dirty="0">
                <a:latin typeface="Times New Roman" pitchFamily="18" charset="0"/>
                <a:cs typeface="Times New Roman" pitchFamily="18" charset="0"/>
              </a:rPr>
              <a:t>Strategic Objective 1</a:t>
            </a:r>
          </a:p>
          <a:p>
            <a:pPr lvl="1"/>
            <a:r>
              <a:rPr lang="en-US" dirty="0">
                <a:latin typeface="Times New Roman" pitchFamily="18" charset="0"/>
                <a:cs typeface="Times New Roman" pitchFamily="18" charset="0"/>
              </a:rPr>
              <a:t>Improve the nutritional status of women (15-49 years) and adolescents (10-15 years)</a:t>
            </a:r>
          </a:p>
          <a:p>
            <a:r>
              <a:rPr lang="en-US" sz="2800" dirty="0">
                <a:latin typeface="Times New Roman" pitchFamily="18" charset="0"/>
                <a:cs typeface="Times New Roman" pitchFamily="18" charset="0"/>
              </a:rPr>
              <a:t>2015 Targets</a:t>
            </a:r>
          </a:p>
          <a:p>
            <a:pPr lvl="1"/>
            <a:r>
              <a:rPr lang="en-US" dirty="0">
                <a:latin typeface="Times New Roman" pitchFamily="18" charset="0"/>
                <a:cs typeface="Times New Roman" pitchFamily="18" charset="0"/>
              </a:rPr>
              <a:t>Reducing the proportion of adolescent girls aged 15 -19 with a BMI &lt; 18.5 from 36% to 25%</a:t>
            </a:r>
          </a:p>
          <a:p>
            <a:pPr lvl="1"/>
            <a:r>
              <a:rPr lang="en-US" dirty="0">
                <a:latin typeface="Times New Roman" pitchFamily="18" charset="0"/>
                <a:cs typeface="Times New Roman" pitchFamily="18" charset="0"/>
              </a:rPr>
              <a:t>Reducing the prevalence of anemia among pregnant women from 22% to 12%</a:t>
            </a:r>
          </a:p>
        </p:txBody>
      </p:sp>
      <p:sp>
        <p:nvSpPr>
          <p:cNvPr id="4" name="Date Placeholder 3"/>
          <p:cNvSpPr>
            <a:spLocks noGrp="1"/>
          </p:cNvSpPr>
          <p:nvPr>
            <p:ph type="dt" sz="quarter" idx="10"/>
          </p:nvPr>
        </p:nvSpPr>
        <p:spPr bwMode="auto">
          <a:xfrm>
            <a:off x="6858000" y="6381750"/>
            <a:ext cx="2133600" cy="476250"/>
          </a:xfrm>
        </p:spPr>
        <p:txBody>
          <a:bodyPr/>
          <a:lstStyle/>
          <a:p>
            <a:pPr algn="r">
              <a:defRPr/>
            </a:pPr>
            <a:fld id="{F4D2928B-A6FE-4939-89E8-DE21ACA63AE7}" type="datetime1">
              <a:rPr lang="en-US" sz="1400" b="1">
                <a:latin typeface="Helvetica" pitchFamily="34" charset="0"/>
              </a:rPr>
              <a:pPr algn="r">
                <a:defRPr/>
              </a:pPr>
              <a:t>5/15/2025</a:t>
            </a:fld>
            <a:endParaRPr lang="en-US" sz="1400" b="1">
              <a:latin typeface="Helvetica" pitchFamily="34" charset="0"/>
            </a:endParaRPr>
          </a:p>
        </p:txBody>
      </p:sp>
    </p:spTree>
    <p:extLst>
      <p:ext uri="{BB962C8B-B14F-4D97-AF65-F5344CB8AC3E}">
        <p14:creationId xmlns:p14="http://schemas.microsoft.com/office/powerpoint/2010/main" val="21589508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Content Placeholder 2"/>
          <p:cNvSpPr>
            <a:spLocks noGrp="1"/>
          </p:cNvSpPr>
          <p:nvPr>
            <p:ph idx="1"/>
          </p:nvPr>
        </p:nvSpPr>
        <p:spPr>
          <a:xfrm>
            <a:off x="304800" y="1143000"/>
            <a:ext cx="8534400" cy="4983163"/>
          </a:xfrm>
        </p:spPr>
        <p:txBody>
          <a:bodyPr>
            <a:noAutofit/>
          </a:bodyPr>
          <a:lstStyle/>
          <a:p>
            <a:r>
              <a:rPr lang="en-US" sz="2800" dirty="0">
                <a:latin typeface="Times New Roman" pitchFamily="18" charset="0"/>
                <a:cs typeface="Times New Roman" pitchFamily="18" charset="0"/>
              </a:rPr>
              <a:t>Strategic objective 2</a:t>
            </a:r>
          </a:p>
          <a:p>
            <a:pPr lvl="1"/>
            <a:r>
              <a:rPr lang="en-US" dirty="0">
                <a:latin typeface="Times New Roman" pitchFamily="18" charset="0"/>
                <a:cs typeface="Times New Roman" pitchFamily="18" charset="0"/>
              </a:rPr>
              <a:t>Improve the nutritional status of infants, young children and children under five</a:t>
            </a:r>
          </a:p>
          <a:p>
            <a:r>
              <a:rPr lang="en-US" sz="2800" dirty="0">
                <a:latin typeface="Times New Roman" pitchFamily="18" charset="0"/>
                <a:cs typeface="Times New Roman" pitchFamily="18" charset="0"/>
              </a:rPr>
              <a:t>2015 Targets</a:t>
            </a:r>
          </a:p>
          <a:p>
            <a:pPr lvl="1"/>
            <a:r>
              <a:rPr lang="en-US" dirty="0">
                <a:latin typeface="Times New Roman" pitchFamily="18" charset="0"/>
                <a:cs typeface="Times New Roman" pitchFamily="18" charset="0"/>
              </a:rPr>
              <a:t>Increase the proportion of infants 0 – 6 months old who are exclusively breastfed from 52% to 70%</a:t>
            </a:r>
          </a:p>
          <a:p>
            <a:pPr lvl="1"/>
            <a:r>
              <a:rPr lang="en-US" dirty="0">
                <a:latin typeface="Times New Roman" pitchFamily="18" charset="0"/>
                <a:cs typeface="Times New Roman" pitchFamily="18" charset="0"/>
              </a:rPr>
              <a:t>Increase the proportion of breastfed children aged 6 – 23 months with the minimum acceptable dietary score from 4 to 20%</a:t>
            </a:r>
          </a:p>
          <a:p>
            <a:pPr lvl="1"/>
            <a:r>
              <a:rPr lang="en-US" dirty="0">
                <a:latin typeface="Times New Roman" pitchFamily="18" charset="0"/>
                <a:cs typeface="Times New Roman" pitchFamily="18" charset="0"/>
              </a:rPr>
              <a:t>Reduce the prevalence of </a:t>
            </a:r>
            <a:r>
              <a:rPr lang="en-US" dirty="0" err="1">
                <a:latin typeface="Times New Roman" pitchFamily="18" charset="0"/>
                <a:cs typeface="Times New Roman" pitchFamily="18" charset="0"/>
              </a:rPr>
              <a:t>Bitot’s</a:t>
            </a:r>
            <a:r>
              <a:rPr lang="en-US" dirty="0">
                <a:latin typeface="Times New Roman" pitchFamily="18" charset="0"/>
                <a:cs typeface="Times New Roman" pitchFamily="18" charset="0"/>
              </a:rPr>
              <a:t> spots in children aged 6 – 59 months from 1.7 to less than 0.5%</a:t>
            </a:r>
          </a:p>
        </p:txBody>
      </p:sp>
      <p:sp>
        <p:nvSpPr>
          <p:cNvPr id="4" name="Date Placeholder 3"/>
          <p:cNvSpPr>
            <a:spLocks noGrp="1"/>
          </p:cNvSpPr>
          <p:nvPr>
            <p:ph type="dt" sz="quarter" idx="10"/>
          </p:nvPr>
        </p:nvSpPr>
        <p:spPr bwMode="auto">
          <a:xfrm>
            <a:off x="6858000" y="6381750"/>
            <a:ext cx="2133600" cy="476250"/>
          </a:xfrm>
        </p:spPr>
        <p:txBody>
          <a:bodyPr/>
          <a:lstStyle/>
          <a:p>
            <a:pPr algn="r">
              <a:defRPr/>
            </a:pPr>
            <a:fld id="{2C26DBCD-F458-4043-BCA0-47874B60ADFB}" type="datetime1">
              <a:rPr lang="en-US" sz="1400" b="1">
                <a:latin typeface="Helvetica" pitchFamily="34" charset="0"/>
              </a:rPr>
              <a:pPr algn="r">
                <a:defRPr/>
              </a:pPr>
              <a:t>5/15/2025</a:t>
            </a:fld>
            <a:endParaRPr lang="en-US" sz="1400" b="1">
              <a:latin typeface="Helvetica" pitchFamily="34" charset="0"/>
            </a:endParaRPr>
          </a:p>
        </p:txBody>
      </p:sp>
    </p:spTree>
    <p:extLst>
      <p:ext uri="{BB962C8B-B14F-4D97-AF65-F5344CB8AC3E}">
        <p14:creationId xmlns:p14="http://schemas.microsoft.com/office/powerpoint/2010/main" val="14595734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Content Placeholder 2"/>
          <p:cNvSpPr>
            <a:spLocks noGrp="1"/>
          </p:cNvSpPr>
          <p:nvPr>
            <p:ph idx="1"/>
          </p:nvPr>
        </p:nvSpPr>
        <p:spPr>
          <a:xfrm>
            <a:off x="457200" y="990600"/>
            <a:ext cx="8229600" cy="5334000"/>
          </a:xfrm>
        </p:spPr>
        <p:txBody>
          <a:bodyPr>
            <a:normAutofit/>
          </a:bodyPr>
          <a:lstStyle/>
          <a:p>
            <a:pPr lvl="2"/>
            <a:r>
              <a:rPr lang="en-US" sz="2800" dirty="0">
                <a:latin typeface="Times New Roman" pitchFamily="18" charset="0"/>
                <a:cs typeface="Times New Roman" pitchFamily="18" charset="0"/>
              </a:rPr>
              <a:t>Reduce the percentage of children 6 – 12 years old with median urinary iodine concentration of less than 100 </a:t>
            </a:r>
            <a:r>
              <a:rPr lang="en-US" sz="2800" dirty="0" err="1">
                <a:latin typeface="Times New Roman" pitchFamily="18" charset="0"/>
                <a:cs typeface="Times New Roman" pitchFamily="18" charset="0"/>
              </a:rPr>
              <a:t>ug</a:t>
            </a:r>
            <a:r>
              <a:rPr lang="en-US" sz="2800" dirty="0">
                <a:latin typeface="Times New Roman" pitchFamily="18" charset="0"/>
                <a:cs typeface="Times New Roman" pitchFamily="18" charset="0"/>
              </a:rPr>
              <a:t>/L to below 50%</a:t>
            </a:r>
          </a:p>
          <a:p>
            <a:pPr lvl="2"/>
            <a:r>
              <a:rPr lang="en-US" sz="2800" dirty="0">
                <a:latin typeface="Times New Roman" pitchFamily="18" charset="0"/>
                <a:cs typeface="Times New Roman" pitchFamily="18" charset="0"/>
              </a:rPr>
              <a:t>Increase the proportion of households using iodized salt from 15.4 to 95%</a:t>
            </a:r>
          </a:p>
          <a:p>
            <a:pPr lvl="2"/>
            <a:r>
              <a:rPr lang="en-US" sz="2800" dirty="0">
                <a:latin typeface="Times New Roman" pitchFamily="18" charset="0"/>
                <a:cs typeface="Times New Roman" pitchFamily="18" charset="0"/>
              </a:rPr>
              <a:t>Reduce the prevalence of anemia in children 6 – 59 months from 44% to 25%</a:t>
            </a:r>
          </a:p>
          <a:p>
            <a:pPr lvl="2"/>
            <a:r>
              <a:rPr lang="en-US" sz="2800" dirty="0">
                <a:latin typeface="Times New Roman" pitchFamily="18" charset="0"/>
                <a:cs typeface="Times New Roman" pitchFamily="18" charset="0"/>
              </a:rPr>
              <a:t>Increase zinc supplementation in the treatment of diarrhea from 5 to 50%  </a:t>
            </a:r>
          </a:p>
          <a:p>
            <a:pPr lvl="2"/>
            <a:r>
              <a:rPr lang="en-US" sz="2800" dirty="0">
                <a:latin typeface="Times New Roman" pitchFamily="18" charset="0"/>
                <a:cs typeface="Times New Roman" pitchFamily="18" charset="0"/>
              </a:rPr>
              <a:t>Maintain coverage of VAS/deworming at over 90%</a:t>
            </a:r>
          </a:p>
        </p:txBody>
      </p:sp>
      <p:sp>
        <p:nvSpPr>
          <p:cNvPr id="4" name="Date Placeholder 3"/>
          <p:cNvSpPr>
            <a:spLocks noGrp="1"/>
          </p:cNvSpPr>
          <p:nvPr>
            <p:ph type="dt" sz="quarter" idx="10"/>
          </p:nvPr>
        </p:nvSpPr>
        <p:spPr bwMode="auto">
          <a:xfrm>
            <a:off x="6858000" y="6381750"/>
            <a:ext cx="2133600" cy="476250"/>
          </a:xfrm>
        </p:spPr>
        <p:txBody>
          <a:bodyPr/>
          <a:lstStyle/>
          <a:p>
            <a:pPr algn="r">
              <a:defRPr/>
            </a:pPr>
            <a:fld id="{E9C44176-F1C3-4C61-8F0A-CBAA4EEB3540}" type="datetime1">
              <a:rPr lang="en-US" sz="1400" b="1">
                <a:latin typeface="Helvetica" pitchFamily="34" charset="0"/>
              </a:rPr>
              <a:pPr algn="r">
                <a:defRPr/>
              </a:pPr>
              <a:t>5/15/2025</a:t>
            </a:fld>
            <a:endParaRPr lang="en-US" sz="1400" b="1">
              <a:latin typeface="Helvetica" pitchFamily="34" charset="0"/>
            </a:endParaRPr>
          </a:p>
        </p:txBody>
      </p:sp>
    </p:spTree>
    <p:extLst>
      <p:ext uri="{BB962C8B-B14F-4D97-AF65-F5344CB8AC3E}">
        <p14:creationId xmlns:p14="http://schemas.microsoft.com/office/powerpoint/2010/main" val="32212104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Content Placeholder 2"/>
          <p:cNvSpPr>
            <a:spLocks noGrp="1"/>
          </p:cNvSpPr>
          <p:nvPr>
            <p:ph idx="1"/>
          </p:nvPr>
        </p:nvSpPr>
        <p:spPr>
          <a:xfrm>
            <a:off x="457200" y="1143000"/>
            <a:ext cx="8229600" cy="4983163"/>
          </a:xfrm>
        </p:spPr>
        <p:txBody>
          <a:bodyPr>
            <a:normAutofit lnSpcReduction="10000"/>
          </a:bodyPr>
          <a:lstStyle/>
          <a:p>
            <a:r>
              <a:rPr lang="en-US" dirty="0">
                <a:latin typeface="Times New Roman" pitchFamily="18" charset="0"/>
                <a:cs typeface="Times New Roman" pitchFamily="18" charset="0"/>
              </a:rPr>
              <a:t>Strategic objective 3</a:t>
            </a:r>
          </a:p>
          <a:p>
            <a:pPr lvl="1"/>
            <a:r>
              <a:rPr lang="en-US" dirty="0">
                <a:latin typeface="Times New Roman" pitchFamily="18" charset="0"/>
                <a:cs typeface="Times New Roman" pitchFamily="18" charset="0"/>
              </a:rPr>
              <a:t>Improve the delivery of nutrition services for communicable and non communicable/ lifestyle related diseases (all age groups)</a:t>
            </a:r>
          </a:p>
          <a:p>
            <a:r>
              <a:rPr lang="en-US" dirty="0">
                <a:latin typeface="Times New Roman" pitchFamily="18" charset="0"/>
                <a:cs typeface="Times New Roman" pitchFamily="18" charset="0"/>
              </a:rPr>
              <a:t>Target</a:t>
            </a:r>
          </a:p>
          <a:p>
            <a:pPr lvl="1"/>
            <a:r>
              <a:rPr lang="en-US" dirty="0">
                <a:latin typeface="Times New Roman" pitchFamily="18" charset="0"/>
                <a:cs typeface="Times New Roman" pitchFamily="18" charset="0"/>
              </a:rPr>
              <a:t>Nutrition and HIV</a:t>
            </a:r>
          </a:p>
          <a:p>
            <a:pPr lvl="1"/>
            <a:r>
              <a:rPr lang="en-US" dirty="0">
                <a:latin typeface="Times New Roman" pitchFamily="18" charset="0"/>
                <a:cs typeface="Times New Roman" pitchFamily="18" charset="0"/>
              </a:rPr>
              <a:t>Nutrition and Tuberculosis</a:t>
            </a:r>
          </a:p>
          <a:p>
            <a:pPr lvl="1"/>
            <a:r>
              <a:rPr lang="en-US" dirty="0">
                <a:latin typeface="Times New Roman" pitchFamily="18" charset="0"/>
                <a:cs typeface="Times New Roman" pitchFamily="18" charset="0"/>
              </a:rPr>
              <a:t>Nutrition and other infections</a:t>
            </a:r>
          </a:p>
          <a:p>
            <a:pPr lvl="1"/>
            <a:r>
              <a:rPr lang="en-US" dirty="0">
                <a:latin typeface="Times New Roman" pitchFamily="18" charset="0"/>
                <a:cs typeface="Times New Roman" pitchFamily="18" charset="0"/>
              </a:rPr>
              <a:t>Chronic non communicable diseases/lifestyle related diseases </a:t>
            </a:r>
          </a:p>
        </p:txBody>
      </p:sp>
      <p:sp>
        <p:nvSpPr>
          <p:cNvPr id="4" name="Date Placeholder 3"/>
          <p:cNvSpPr>
            <a:spLocks noGrp="1"/>
          </p:cNvSpPr>
          <p:nvPr>
            <p:ph type="dt" sz="quarter" idx="10"/>
          </p:nvPr>
        </p:nvSpPr>
        <p:spPr bwMode="auto">
          <a:xfrm>
            <a:off x="6858000" y="6381750"/>
            <a:ext cx="2133600" cy="476250"/>
          </a:xfrm>
        </p:spPr>
        <p:txBody>
          <a:bodyPr/>
          <a:lstStyle/>
          <a:p>
            <a:pPr algn="r">
              <a:defRPr/>
            </a:pPr>
            <a:fld id="{A7566F94-F964-4CF6-9774-831E803CD17C}" type="datetime1">
              <a:rPr lang="en-US" sz="1400" b="1">
                <a:latin typeface="Helvetica" pitchFamily="34" charset="0"/>
              </a:rPr>
              <a:pPr algn="r">
                <a:defRPr/>
              </a:pPr>
              <a:t>5/15/2025</a:t>
            </a:fld>
            <a:endParaRPr lang="en-US" sz="1400" b="1">
              <a:latin typeface="Helvetica" pitchFamily="34" charset="0"/>
            </a:endParaRPr>
          </a:p>
        </p:txBody>
      </p:sp>
    </p:spTree>
    <p:extLst>
      <p:ext uri="{BB962C8B-B14F-4D97-AF65-F5344CB8AC3E}">
        <p14:creationId xmlns:p14="http://schemas.microsoft.com/office/powerpoint/2010/main" val="16403270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ontent Placeholder 2"/>
          <p:cNvSpPr>
            <a:spLocks noGrp="1"/>
          </p:cNvSpPr>
          <p:nvPr>
            <p:ph idx="1"/>
          </p:nvPr>
        </p:nvSpPr>
        <p:spPr>
          <a:xfrm>
            <a:off x="228600" y="533400"/>
            <a:ext cx="8686800" cy="5715000"/>
          </a:xfrm>
        </p:spPr>
        <p:txBody>
          <a:bodyPr>
            <a:noAutofit/>
          </a:bodyPr>
          <a:lstStyle/>
          <a:p>
            <a:r>
              <a:rPr lang="en-US" sz="2400" dirty="0">
                <a:latin typeface="Times New Roman" pitchFamily="18" charset="0"/>
                <a:cs typeface="Times New Roman" pitchFamily="18" charset="0"/>
              </a:rPr>
              <a:t>Strategic objective 4</a:t>
            </a:r>
          </a:p>
          <a:p>
            <a:pPr lvl="1"/>
            <a:r>
              <a:rPr lang="en-US" sz="2400" dirty="0">
                <a:latin typeface="Times New Roman" pitchFamily="18" charset="0"/>
                <a:cs typeface="Times New Roman" pitchFamily="18" charset="0"/>
              </a:rPr>
              <a:t>Strengthen implementation of </a:t>
            </a:r>
            <a:r>
              <a:rPr lang="en-US" sz="2400" b="1" dirty="0">
                <a:latin typeface="Times New Roman" pitchFamily="18" charset="0"/>
                <a:cs typeface="Times New Roman" pitchFamily="18" charset="0"/>
              </a:rPr>
              <a:t>nutrition sensitive </a:t>
            </a:r>
            <a:r>
              <a:rPr lang="en-US" sz="2400" dirty="0">
                <a:latin typeface="Times New Roman" pitchFamily="18" charset="0"/>
                <a:cs typeface="Times New Roman" pitchFamily="18" charset="0"/>
              </a:rPr>
              <a:t>interventions across sectors</a:t>
            </a:r>
          </a:p>
          <a:p>
            <a:r>
              <a:rPr lang="en-US" sz="2400" dirty="0">
                <a:latin typeface="Times New Roman" pitchFamily="18" charset="0"/>
                <a:cs typeface="Times New Roman" pitchFamily="18" charset="0"/>
              </a:rPr>
              <a:t>Targets</a:t>
            </a:r>
          </a:p>
          <a:p>
            <a:pPr lvl="1"/>
            <a:r>
              <a:rPr lang="en-US" sz="2400" dirty="0">
                <a:latin typeface="Times New Roman" pitchFamily="18" charset="0"/>
                <a:cs typeface="Times New Roman" pitchFamily="18" charset="0"/>
              </a:rPr>
              <a:t>Increase the proportion of households consuming fruits and vegetables by 30%</a:t>
            </a:r>
          </a:p>
          <a:p>
            <a:pPr lvl="1"/>
            <a:r>
              <a:rPr lang="en-US" sz="2400" dirty="0">
                <a:latin typeface="Times New Roman" pitchFamily="18" charset="0"/>
                <a:cs typeface="Times New Roman" pitchFamily="18" charset="0"/>
              </a:rPr>
              <a:t>Increase fruit and vegetable production from 894,000 (2011) tons to 5,905,000 tons by 2015 to improve food diversification at community level</a:t>
            </a:r>
          </a:p>
          <a:p>
            <a:pPr lvl="1"/>
            <a:r>
              <a:rPr lang="en-US" sz="2400" dirty="0">
                <a:latin typeface="Times New Roman" pitchFamily="18" charset="0"/>
                <a:cs typeface="Times New Roman" pitchFamily="18" charset="0"/>
              </a:rPr>
              <a:t>Increase potable water coverage from 60% to 76%</a:t>
            </a:r>
          </a:p>
          <a:p>
            <a:pPr lvl="1"/>
            <a:r>
              <a:rPr lang="en-US" sz="2400" dirty="0">
                <a:latin typeface="Times New Roman" pitchFamily="18" charset="0"/>
                <a:cs typeface="Times New Roman" pitchFamily="18" charset="0"/>
              </a:rPr>
              <a:t>Increase the proportion of primary schools with school gardening to 25%</a:t>
            </a:r>
          </a:p>
          <a:p>
            <a:pPr lvl="1"/>
            <a:r>
              <a:rPr lang="en-US" sz="2400" dirty="0">
                <a:latin typeface="Times New Roman" pitchFamily="18" charset="0"/>
                <a:cs typeface="Times New Roman" pitchFamily="18" charset="0"/>
              </a:rPr>
              <a:t>Increase the proportion of schools that provide biannual deworming to 60%</a:t>
            </a:r>
          </a:p>
          <a:p>
            <a:endParaRPr lang="en-US" sz="2400" dirty="0">
              <a:latin typeface="Times New Roman" pitchFamily="18" charset="0"/>
              <a:cs typeface="Times New Roman" pitchFamily="18" charset="0"/>
            </a:endParaRPr>
          </a:p>
        </p:txBody>
      </p:sp>
      <p:sp>
        <p:nvSpPr>
          <p:cNvPr id="4" name="Date Placeholder 3"/>
          <p:cNvSpPr>
            <a:spLocks noGrp="1"/>
          </p:cNvSpPr>
          <p:nvPr>
            <p:ph type="dt" sz="quarter" idx="10"/>
          </p:nvPr>
        </p:nvSpPr>
        <p:spPr bwMode="auto">
          <a:xfrm>
            <a:off x="6858000" y="6381750"/>
            <a:ext cx="2133600" cy="476250"/>
          </a:xfrm>
        </p:spPr>
        <p:txBody>
          <a:bodyPr/>
          <a:lstStyle/>
          <a:p>
            <a:pPr algn="r">
              <a:defRPr/>
            </a:pPr>
            <a:fld id="{7FBDE84D-5524-43C4-BC7F-3D78D428A1D0}" type="datetime1">
              <a:rPr lang="en-US" sz="1400" b="1">
                <a:latin typeface="Helvetica" pitchFamily="34" charset="0"/>
              </a:rPr>
              <a:pPr algn="r">
                <a:defRPr/>
              </a:pPr>
              <a:t>5/15/2025</a:t>
            </a:fld>
            <a:endParaRPr lang="en-US" sz="1400" b="1">
              <a:latin typeface="Helvetica" pitchFamily="34" charset="0"/>
            </a:endParaRPr>
          </a:p>
        </p:txBody>
      </p:sp>
    </p:spTree>
    <p:extLst>
      <p:ext uri="{BB962C8B-B14F-4D97-AF65-F5344CB8AC3E}">
        <p14:creationId xmlns:p14="http://schemas.microsoft.com/office/powerpoint/2010/main" val="20296001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Content Placeholder 2"/>
          <p:cNvSpPr>
            <a:spLocks noGrp="1"/>
          </p:cNvSpPr>
          <p:nvPr>
            <p:ph idx="1"/>
          </p:nvPr>
        </p:nvSpPr>
        <p:spPr>
          <a:xfrm>
            <a:off x="304800" y="533400"/>
            <a:ext cx="8534400" cy="5943600"/>
          </a:xfrm>
        </p:spPr>
        <p:txBody>
          <a:bodyPr>
            <a:normAutofit/>
          </a:bodyPr>
          <a:lstStyle/>
          <a:p>
            <a:r>
              <a:rPr lang="en-US" sz="2800" dirty="0">
                <a:latin typeface="Times New Roman" pitchFamily="18" charset="0"/>
                <a:cs typeface="Times New Roman" pitchFamily="18" charset="0"/>
              </a:rPr>
              <a:t>Strategic objective 5</a:t>
            </a:r>
          </a:p>
          <a:p>
            <a:pPr lvl="1"/>
            <a:r>
              <a:rPr lang="en-US" dirty="0">
                <a:latin typeface="Times New Roman" pitchFamily="18" charset="0"/>
                <a:cs typeface="Times New Roman" pitchFamily="18" charset="0"/>
              </a:rPr>
              <a:t>Improve multi-</a:t>
            </a:r>
            <a:r>
              <a:rPr lang="en-US" dirty="0" err="1">
                <a:latin typeface="Times New Roman" pitchFamily="18" charset="0"/>
                <a:cs typeface="Times New Roman" pitchFamily="18" charset="0"/>
              </a:rPr>
              <a:t>sectoral</a:t>
            </a:r>
            <a:r>
              <a:rPr lang="en-US" dirty="0">
                <a:latin typeface="Times New Roman" pitchFamily="18" charset="0"/>
                <a:cs typeface="Times New Roman" pitchFamily="18" charset="0"/>
              </a:rPr>
              <a:t> coordination and capacity to ensure NNP implementation</a:t>
            </a:r>
          </a:p>
          <a:p>
            <a:r>
              <a:rPr lang="en-US" sz="2400" dirty="0">
                <a:latin typeface="Times New Roman" pitchFamily="18" charset="0"/>
                <a:cs typeface="Times New Roman" pitchFamily="18" charset="0"/>
              </a:rPr>
              <a:t>2015 Targets</a:t>
            </a:r>
          </a:p>
          <a:p>
            <a:pPr lvl="1"/>
            <a:r>
              <a:rPr lang="en-US" sz="2400" dirty="0">
                <a:latin typeface="Times New Roman" pitchFamily="18" charset="0"/>
                <a:cs typeface="Times New Roman" pitchFamily="18" charset="0"/>
              </a:rPr>
              <a:t>Increase the proportion of the health development army (HAD, Women) in the preparation of CF to 60%</a:t>
            </a:r>
          </a:p>
          <a:p>
            <a:pPr lvl="1"/>
            <a:r>
              <a:rPr lang="en-US" sz="2400" dirty="0">
                <a:latin typeface="Times New Roman" pitchFamily="18" charset="0"/>
                <a:cs typeface="Times New Roman" pitchFamily="18" charset="0"/>
              </a:rPr>
              <a:t>100% of nutrition sensitive sectors will integrate nutrition in their annual work plan in line with NNP</a:t>
            </a:r>
          </a:p>
          <a:p>
            <a:pPr lvl="1"/>
            <a:r>
              <a:rPr lang="en-US" sz="2400" dirty="0">
                <a:latin typeface="Times New Roman" pitchFamily="18" charset="0"/>
                <a:cs typeface="Times New Roman" pitchFamily="18" charset="0"/>
              </a:rPr>
              <a:t>100% of nutrition sensitive sector ministries will assign nutrition focal person for the sector</a:t>
            </a:r>
          </a:p>
          <a:p>
            <a:pPr lvl="1"/>
            <a:r>
              <a:rPr lang="en-US" sz="2400" dirty="0">
                <a:latin typeface="Times New Roman" pitchFamily="18" charset="0"/>
                <a:cs typeface="Times New Roman" pitchFamily="18" charset="0"/>
              </a:rPr>
              <a:t>Conduct five national nutrition coordinating body (NNCB) meetings (two meetings per year)</a:t>
            </a:r>
          </a:p>
          <a:p>
            <a:pPr lvl="1"/>
            <a:r>
              <a:rPr lang="en-US" sz="2400" dirty="0">
                <a:latin typeface="Times New Roman" pitchFamily="18" charset="0"/>
                <a:cs typeface="Times New Roman" pitchFamily="18" charset="0"/>
              </a:rPr>
              <a:t>100% of the regions will establish a regional nutrition coordinating body and technical committee</a:t>
            </a:r>
          </a:p>
        </p:txBody>
      </p:sp>
      <p:sp>
        <p:nvSpPr>
          <p:cNvPr id="4" name="Date Placeholder 3"/>
          <p:cNvSpPr>
            <a:spLocks noGrp="1"/>
          </p:cNvSpPr>
          <p:nvPr>
            <p:ph type="dt" sz="quarter" idx="10"/>
          </p:nvPr>
        </p:nvSpPr>
        <p:spPr bwMode="auto">
          <a:xfrm>
            <a:off x="6858000" y="6381750"/>
            <a:ext cx="2133600" cy="476250"/>
          </a:xfrm>
        </p:spPr>
        <p:txBody>
          <a:bodyPr/>
          <a:lstStyle/>
          <a:p>
            <a:pPr algn="r">
              <a:defRPr/>
            </a:pPr>
            <a:fld id="{D430FED8-55AD-47CD-A99C-BDAB73802B07}" type="datetime1">
              <a:rPr lang="en-US" sz="1400" b="1">
                <a:latin typeface="Helvetica" pitchFamily="34" charset="0"/>
              </a:rPr>
              <a:pPr algn="r">
                <a:defRPr/>
              </a:pPr>
              <a:t>5/15/2025</a:t>
            </a:fld>
            <a:endParaRPr lang="en-US" sz="1400" b="1">
              <a:latin typeface="Helvetica" pitchFamily="34" charset="0"/>
            </a:endParaRPr>
          </a:p>
        </p:txBody>
      </p:sp>
    </p:spTree>
    <p:extLst>
      <p:ext uri="{BB962C8B-B14F-4D97-AF65-F5344CB8AC3E}">
        <p14:creationId xmlns:p14="http://schemas.microsoft.com/office/powerpoint/2010/main" val="24143459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29F7E834A858448A36AC19492EEA7B3" ma:contentTypeVersion="4" ma:contentTypeDescription="Create a new document." ma:contentTypeScope="" ma:versionID="d963a2922667b18241bbec8cbfd0782c">
  <xsd:schema xmlns:xsd="http://www.w3.org/2001/XMLSchema" xmlns:xs="http://www.w3.org/2001/XMLSchema" xmlns:p="http://schemas.microsoft.com/office/2006/metadata/properties" xmlns:ns2="e048a4a3-ef69-49c4-86a0-a8298ec56449" targetNamespace="http://schemas.microsoft.com/office/2006/metadata/properties" ma:root="true" ma:fieldsID="b7d491887bdef6c2454fadfc501e54fe" ns2:_="">
    <xsd:import namespace="e048a4a3-ef69-49c4-86a0-a8298ec5644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48a4a3-ef69-49c4-86a0-a8298ec564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10A9D4-33F7-4CD4-96BC-39A59F726A4D}">
  <ds:schemaRefs>
    <ds:schemaRef ds:uri="http://schemas.microsoft.com/sharepoint/v3/contenttype/forms"/>
  </ds:schemaRefs>
</ds:datastoreItem>
</file>

<file path=customXml/itemProps2.xml><?xml version="1.0" encoding="utf-8"?>
<ds:datastoreItem xmlns:ds="http://schemas.openxmlformats.org/officeDocument/2006/customXml" ds:itemID="{96947675-C4EE-4648-87AE-616A58F5BEFD}">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B601889-D576-4B61-8495-344A32B81A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48a4a3-ef69-49c4-86a0-a8298ec564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1372</TotalTime>
  <Words>3066</Words>
  <Application>Microsoft Office PowerPoint</Application>
  <PresentationFormat>On-screen Show (4:3)</PresentationFormat>
  <Paragraphs>285</Paragraphs>
  <Slides>60</Slides>
  <Notes>1</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Food and Nutritional Security, Nutrition Strategies and Policies</vt:lpstr>
      <vt:lpstr>PowerPoint Presentation</vt:lpstr>
      <vt:lpstr>Introduction </vt:lpstr>
      <vt:lpstr>PowerPoint Presentation</vt:lpstr>
      <vt:lpstr>PowerPoint Presentation</vt:lpstr>
      <vt:lpstr>PowerPoint Presentation</vt:lpstr>
      <vt:lpstr>PowerPoint Presentation</vt:lpstr>
      <vt:lpstr>PowerPoint Presentation</vt:lpstr>
      <vt:lpstr>Definition</vt:lpstr>
      <vt:lpstr>PowerPoint Presentation</vt:lpstr>
      <vt:lpstr>Food security vs. Food Self Sufficiency</vt:lpstr>
      <vt:lpstr>PowerPoint Presentation</vt:lpstr>
      <vt:lpstr>PowerPoint Presentation</vt:lpstr>
      <vt:lpstr>The Conceptual Framework of Food and Nutrition Security</vt:lpstr>
      <vt:lpstr>PowerPoint Presentation</vt:lpstr>
      <vt:lpstr>PowerPoint Presentation</vt:lpstr>
      <vt:lpstr>PowerPoint Presentation</vt:lpstr>
      <vt:lpstr>Conceptual frame work</vt:lpstr>
      <vt:lpstr>Conceptual frame work cont…</vt:lpstr>
      <vt:lpstr>Conceptual frame work cont…</vt:lpstr>
      <vt:lpstr>Conceptual frame work cont…</vt:lpstr>
      <vt:lpstr> Therefore, What should be the FNS intervention programs?  </vt:lpstr>
      <vt:lpstr>Interventions for FNS </vt:lpstr>
      <vt:lpstr>PowerPoint Presentation</vt:lpstr>
      <vt:lpstr>PowerPoint Presentation</vt:lpstr>
      <vt:lpstr>PowerPoint Presentation</vt:lpstr>
      <vt:lpstr>The three characteristics of a FNS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 we have Nutrition strategy? </vt:lpstr>
      <vt:lpstr>PowerPoint Presentation</vt:lpstr>
      <vt:lpstr>PowerPoint Presentation</vt:lpstr>
      <vt:lpstr>PowerPoint Presentation</vt:lpstr>
      <vt:lpstr>PowerPoint Presentation</vt:lpstr>
      <vt:lpstr> New Initiative </vt:lpstr>
      <vt:lpstr>PowerPoint Presentation</vt:lpstr>
      <vt:lpstr>PowerPoint Presentation</vt:lpstr>
      <vt:lpstr>PowerPoint Presentation</vt:lpstr>
      <vt:lpstr>Reading assignment</vt:lpstr>
      <vt:lpstr>PowerPoint Presentation</vt:lpstr>
      <vt:lpstr>PowerPoint Presentation</vt:lpstr>
      <vt:lpstr>PowerPoint Presentation</vt:lpstr>
      <vt:lpstr>PowerPoint Presentation</vt:lpstr>
      <vt:lpstr>Key challenges of the Implementation of the 2008–2013 NNP</vt:lpstr>
      <vt:lpstr>PowerPoint Presentation</vt:lpstr>
      <vt:lpstr>PowerPoint Presentation</vt:lpstr>
      <vt:lpstr>PowerPoint Presentation</vt:lpstr>
      <vt:lpstr>Rationale for Revision</vt:lpstr>
      <vt:lpstr>PowerPoint Presentation</vt:lpstr>
      <vt:lpstr>Strategic Objectives of the NNP</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 PC</cp:lastModifiedBy>
  <cp:revision>68</cp:revision>
  <dcterms:created xsi:type="dcterms:W3CDTF">2015-10-26T16:36:12Z</dcterms:created>
  <dcterms:modified xsi:type="dcterms:W3CDTF">2025-05-15T08:38:09Z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0x010100829F7E834A858448A36AC19492EEA7B3</vt:lpwstr>
  </property>
  <property fmtid="{D5CDD505-2E9C-101B-9397-08002B2CF9AE}" pid="3" name="Order">
    <vt:r8>36900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ies>
</file>