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66.xml" ContentType="application/vnd.openxmlformats-officedocument.presentationml.slide+xml"/>
  <Override PartName="/ppt/slides/slide172.xml" ContentType="application/vnd.openxmlformats-officedocument.presentationml.slide+xml"/>
  <Override PartName="/ppt/slides/slide171.xml" ContentType="application/vnd.openxmlformats-officedocument.presentationml.slide+xml"/>
  <Override PartName="/ppt/slides/slide170.xml" ContentType="application/vnd.openxmlformats-officedocument.presentationml.slide+xml"/>
  <Override PartName="/ppt/slides/slide169.xml" ContentType="application/vnd.openxmlformats-officedocument.presentationml.slide+xml"/>
  <Override PartName="/ppt/slides/slide168.xml" ContentType="application/vnd.openxmlformats-officedocument.presentationml.slide+xml"/>
  <Override PartName="/ppt/slides/slide167.xml" ContentType="application/vnd.openxmlformats-officedocument.presentationml.slide+xml"/>
  <Override PartName="/ppt/slides/slide166.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82.xml" ContentType="application/vnd.openxmlformats-officedocument.presentationml.slide+xml"/>
  <Override PartName="/ppt/slides/slide181.xml" ContentType="application/vnd.openxmlformats-officedocument.presentationml.slide+xml"/>
  <Override PartName="/ppt/slides/slide180.xml" ContentType="application/vnd.openxmlformats-officedocument.presentationml.slide+xml"/>
  <Override PartName="/ppt/slides/slide179.xml" ContentType="application/vnd.openxmlformats-officedocument.presentationml.slide+xml"/>
  <Override PartName="/ppt/slides/slide178.xml" ContentType="application/vnd.openxmlformats-officedocument.presentationml.slide+xml"/>
  <Override PartName="/ppt/slides/slide177.xml" ContentType="application/vnd.openxmlformats-officedocument.presentationml.slide+xml"/>
  <Override PartName="/ppt/slides/slide176.xml" ContentType="application/vnd.openxmlformats-officedocument.presentationml.slide+xml"/>
  <Override PartName="/ppt/slides/slide165.xml" ContentType="application/vnd.openxmlformats-officedocument.presentationml.slide+xml"/>
  <Override PartName="/ppt/slides/slide164.xml" ContentType="application/vnd.openxmlformats-officedocument.presentationml.slide+xml"/>
  <Override PartName="/ppt/slides/slide163.xml" ContentType="application/vnd.openxmlformats-officedocument.presentationml.slide+xml"/>
  <Override PartName="/ppt/slides/slide152.xml" ContentType="application/vnd.openxmlformats-officedocument.presentationml.slide+xml"/>
  <Override PartName="/ppt/slides/slide151.xml" ContentType="application/vnd.openxmlformats-officedocument.presentationml.slide+xml"/>
  <Override PartName="/ppt/slides/slide150.xml" ContentType="application/vnd.openxmlformats-officedocument.presentationml.slide+xml"/>
  <Override PartName="/ppt/slides/slide149.xml" ContentType="application/vnd.openxmlformats-officedocument.presentationml.slide+xml"/>
  <Override PartName="/ppt/slides/slide148.xml" ContentType="application/vnd.openxmlformats-officedocument.presentationml.slide+xml"/>
  <Override PartName="/ppt/slides/slide147.xml" ContentType="application/vnd.openxmlformats-officedocument.presentationml.slide+xml"/>
  <Override PartName="/ppt/slides/slide146.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62.xml" ContentType="application/vnd.openxmlformats-officedocument.presentationml.slide+xml"/>
  <Override PartName="/ppt/slides/slide161.xml" ContentType="application/vnd.openxmlformats-officedocument.presentationml.slide+xml"/>
  <Override PartName="/ppt/slides/slide160.xml" ContentType="application/vnd.openxmlformats-officedocument.presentationml.slide+xml"/>
  <Override PartName="/ppt/slides/slide159.xml" ContentType="application/vnd.openxmlformats-officedocument.presentationml.slide+xml"/>
  <Override PartName="/ppt/slides/slide158.xml" ContentType="application/vnd.openxmlformats-officedocument.presentationml.slide+xml"/>
  <Override PartName="/ppt/slides/slide157.xml" ContentType="application/vnd.openxmlformats-officedocument.presentationml.slide+xml"/>
  <Override PartName="/ppt/slides/slide156.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212.xml" ContentType="application/vnd.openxmlformats-officedocument.presentationml.slide+xml"/>
  <Override PartName="/ppt/slides/slide211.xml" ContentType="application/vnd.openxmlformats-officedocument.presentationml.slide+xml"/>
  <Override PartName="/ppt/slides/slide210.xml" ContentType="application/vnd.openxmlformats-officedocument.presentationml.slide+xml"/>
  <Override PartName="/ppt/slides/slide209.xml" ContentType="application/vnd.openxmlformats-officedocument.presentationml.slide+xml"/>
  <Override PartName="/ppt/slides/slide208.xml" ContentType="application/vnd.openxmlformats-officedocument.presentationml.slide+xml"/>
  <Override PartName="/ppt/slides/slide207.xml" ContentType="application/vnd.openxmlformats-officedocument.presentationml.slide+xml"/>
  <Override PartName="/ppt/slides/slide206.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216.xml" ContentType="application/vnd.openxmlformats-officedocument.presentationml.slide+xml"/>
  <Override PartName="/ppt/slides/slide205.xml" ContentType="application/vnd.openxmlformats-officedocument.presentationml.slide+xml"/>
  <Override PartName="/ppt/slides/slide204.xml" ContentType="application/vnd.openxmlformats-officedocument.presentationml.slide+xml"/>
  <Override PartName="/ppt/slides/slide203.xml" ContentType="application/vnd.openxmlformats-officedocument.presentationml.slide+xml"/>
  <Override PartName="/ppt/slides/slide192.xml" ContentType="application/vnd.openxmlformats-officedocument.presentationml.slide+xml"/>
  <Override PartName="/ppt/slides/slide191.xml" ContentType="application/vnd.openxmlformats-officedocument.presentationml.slide+xml"/>
  <Override PartName="/ppt/slides/slide190.xml" ContentType="application/vnd.openxmlformats-officedocument.presentationml.slide+xml"/>
  <Override PartName="/ppt/slides/slide189.xml" ContentType="application/vnd.openxmlformats-officedocument.presentationml.slide+xml"/>
  <Override PartName="/ppt/slides/slide188.xml" ContentType="application/vnd.openxmlformats-officedocument.presentationml.slide+xml"/>
  <Override PartName="/ppt/slides/slide187.xml" ContentType="application/vnd.openxmlformats-officedocument.presentationml.slide+xml"/>
  <Override PartName="/ppt/slides/slide186.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202.xml" ContentType="application/vnd.openxmlformats-officedocument.presentationml.slide+xml"/>
  <Override PartName="/ppt/slides/slide201.xml" ContentType="application/vnd.openxmlformats-officedocument.presentationml.slide+xml"/>
  <Override PartName="/ppt/slides/slide200.xml" ContentType="application/vnd.openxmlformats-officedocument.presentationml.slide+xml"/>
  <Override PartName="/ppt/slides/slide199.xml" ContentType="application/vnd.openxmlformats-officedocument.presentationml.slide+xml"/>
  <Override PartName="/ppt/slides/slide198.xml" ContentType="application/vnd.openxmlformats-officedocument.presentationml.slide+xml"/>
  <Override PartName="/ppt/slides/slide197.xml" ContentType="application/vnd.openxmlformats-officedocument.presentationml.slide+xml"/>
  <Override PartName="/ppt/slides/slide196.xml" ContentType="application/vnd.openxmlformats-officedocument.presentationml.slide+xml"/>
  <Override PartName="/ppt/slides/slide145.xml" ContentType="application/vnd.openxmlformats-officedocument.presentationml.slide+xml"/>
  <Override PartName="/ppt/slides/slide144.xml" ContentType="application/vnd.openxmlformats-officedocument.presentationml.slide+xml"/>
  <Override PartName="/ppt/slides/slide143.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103.xml" ContentType="application/vnd.openxmlformats-officedocument.presentationml.slide+xml"/>
  <Override PartName="/ppt/slides/slide102.xml" ContentType="application/vnd.openxmlformats-officedocument.presentationml.slide+xml"/>
  <Override PartName="/ppt/slides/slide101.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98.xml" ContentType="application/vnd.openxmlformats-officedocument.presentationml.slide+xml"/>
  <Override PartName="/ppt/slides/slide9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32.xml" ContentType="application/vnd.openxmlformats-officedocument.presentationml.slide+xml"/>
  <Override PartName="/ppt/slides/slide131.xml" ContentType="application/vnd.openxmlformats-officedocument.presentationml.slide+xml"/>
  <Override PartName="/ppt/slides/slide130.xml" ContentType="application/vnd.openxmlformats-officedocument.presentationml.slide+xml"/>
  <Override PartName="/ppt/slides/slide129.xml" ContentType="application/vnd.openxmlformats-officedocument.presentationml.slide+xml"/>
  <Override PartName="/ppt/slides/slide128.xml" ContentType="application/vnd.openxmlformats-officedocument.presentationml.slide+xml"/>
  <Override PartName="/ppt/slides/slide127.xml" ContentType="application/vnd.openxmlformats-officedocument.presentationml.slide+xml"/>
  <Override PartName="/ppt/slides/slide126.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42.xml" ContentType="application/vnd.openxmlformats-officedocument.presentationml.slide+xml"/>
  <Override PartName="/ppt/slides/slide141.xml" ContentType="application/vnd.openxmlformats-officedocument.presentationml.slide+xml"/>
  <Override PartName="/ppt/slides/slide140.xml" ContentType="application/vnd.openxmlformats-officedocument.presentationml.slide+xml"/>
  <Override PartName="/ppt/slides/slide139.xml" ContentType="application/vnd.openxmlformats-officedocument.presentationml.slide+xml"/>
  <Override PartName="/ppt/slides/slide138.xml" ContentType="application/vnd.openxmlformats-officedocument.presentationml.slide+xml"/>
  <Override PartName="/ppt/slides/slide137.xml" ContentType="application/vnd.openxmlformats-officedocument.presentationml.slide+xml"/>
  <Override PartName="/ppt/slides/slide136.xml" ContentType="application/vnd.openxmlformats-officedocument.presentationml.slide+xml"/>
  <Override PartName="/ppt/slides/slide125.xml" ContentType="application/vnd.openxmlformats-officedocument.presentationml.slide+xml"/>
  <Override PartName="/ppt/slides/slide124.xml" ContentType="application/vnd.openxmlformats-officedocument.presentationml.slide+xml"/>
  <Override PartName="/ppt/slides/slide123.xml" ContentType="application/vnd.openxmlformats-officedocument.presentationml.slide+xml"/>
  <Override PartName="/ppt/slides/slide113.xml" ContentType="application/vnd.openxmlformats-officedocument.presentationml.slide+xml"/>
  <Override PartName="/ppt/slides/slide112.xml" ContentType="application/vnd.openxmlformats-officedocument.presentationml.slide+xml"/>
  <Override PartName="/ppt/slides/slide111.xml" ContentType="application/vnd.openxmlformats-officedocument.presentationml.slide+xml"/>
  <Override PartName="/ppt/slides/slide110.xml" ContentType="application/vnd.openxmlformats-officedocument.presentationml.slide+xml"/>
  <Override PartName="/ppt/slides/slide109.xml" ContentType="application/vnd.openxmlformats-officedocument.presentationml.slide+xml"/>
  <Override PartName="/ppt/slides/slide108.xml" ContentType="application/vnd.openxmlformats-officedocument.presentationml.slide+xml"/>
  <Override PartName="/ppt/slides/slide107.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22.xml" ContentType="application/vnd.openxmlformats-officedocument.presentationml.slide+xml"/>
  <Override PartName="/ppt/slides/slide121.xml" ContentType="application/vnd.openxmlformats-officedocument.presentationml.slide+xml"/>
  <Override PartName="/ppt/slides/slide120.xml" ContentType="application/vnd.openxmlformats-officedocument.presentationml.slide+xml"/>
  <Override PartName="/ppt/slides/slide119.xml" ContentType="application/vnd.openxmlformats-officedocument.presentationml.slide+xml"/>
  <Override PartName="/ppt/slides/slide118.xml" ContentType="application/vnd.openxmlformats-officedocument.presentationml.slide+xml"/>
  <Override PartName="/ppt/slides/slide117.xml" ContentType="application/vnd.openxmlformats-officedocument.presentationml.slide+xml"/>
  <Override PartName="/ppt/slides/slide65.xml" ContentType="application/vnd.openxmlformats-officedocument.presentationml.slide+xml"/>
  <Override PartName="/ppt/slides/slide58.xml" ContentType="application/vnd.openxmlformats-officedocument.presentationml.slide+xml"/>
  <Override PartName="/ppt/slides/slide56.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57.xml" ContentType="application/vnd.openxmlformats-officedocument.presentationml.slide+xml"/>
  <Override PartName="/ppt/slides/slide2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43.xml" ContentType="application/vnd.openxmlformats-officedocument.presentationml.slide+xml"/>
  <Override PartName="/ppt/slides/slide28.xml" ContentType="application/vnd.openxmlformats-officedocument.presentationml.slide+xml"/>
  <Override PartName="/ppt/slides/slide41.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34.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5.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48.xml" ContentType="application/vnd.openxmlformats-officedocument.presentationml.notesSlide+xml"/>
  <Override PartName="/ppt/notesSlides/notesSlide31.xml" ContentType="application/vnd.openxmlformats-officedocument.presentationml.notesSlide+xml"/>
  <Override PartName="/ppt/notesSlides/notesSlide49.xml" ContentType="application/vnd.openxmlformats-officedocument.presentationml.notesSlide+xml"/>
  <Override PartName="/ppt/notesSlides/notesSlide73.xml" ContentType="application/vnd.openxmlformats-officedocument.presentationml.notesSlide+xml"/>
  <Override PartName="/ppt/notesSlides/notesSlide72.xml" ContentType="application/vnd.openxmlformats-officedocument.presentationml.notesSlide+xml"/>
  <Override PartName="/ppt/notesSlides/notesSlide71.xml" ContentType="application/vnd.openxmlformats-officedocument.presentationml.notesSlide+xml"/>
  <Override PartName="/ppt/notesSlides/notesSlide70.xml" ContentType="application/vnd.openxmlformats-officedocument.presentationml.notesSlide+xml"/>
  <Override PartName="/ppt/notesSlides/notesSlide69.xml" ContentType="application/vnd.openxmlformats-officedocument.presentationml.notesSlide+xml"/>
  <Override PartName="/ppt/notesSlides/notesSlide68.xml" ContentType="application/vnd.openxmlformats-officedocument.presentationml.notesSlide+xml"/>
  <Override PartName="/ppt/notesSlides/notesSlide83.xml" ContentType="application/vnd.openxmlformats-officedocument.presentationml.notesSlide+xml"/>
  <Override PartName="/ppt/notesSlides/notesSlide66.xml" ContentType="application/vnd.openxmlformats-officedocument.presentationml.notesSlide+xml"/>
  <Override PartName="/ppt/notesSlides/notesSlide89.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2.xml" ContentType="application/vnd.openxmlformats-officedocument.presentationml.notesSlide+xml"/>
  <Override PartName="/ppt/notesSlides/notesSlide81.xml" ContentType="application/vnd.openxmlformats-officedocument.presentationml.notesSlide+xml"/>
  <Override PartName="/ppt/notesSlides/notesSlide80.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86.xml" ContentType="application/vnd.openxmlformats-officedocument.presentationml.notesSlide+xml"/>
  <Override PartName="/ppt/notesSlides/notesSlide65.xml" ContentType="application/vnd.openxmlformats-officedocument.presentationml.notesSlide+xml"/>
  <Override PartName="/ppt/notesSlides/notesSlide67.xml" ContentType="application/vnd.openxmlformats-officedocument.presentationml.notesSlide+xml"/>
  <Override PartName="/ppt/notesSlides/notesSlide63.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87.xml" ContentType="application/vnd.openxmlformats-officedocument.presentationml.notesSlide+xml"/>
  <Override PartName="/ppt/notesSlides/notesSlide52.xml" ContentType="application/vnd.openxmlformats-officedocument.presentationml.notesSlide+xml"/>
  <Override PartName="/ppt/notesSlides/notesSlide88.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90.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60.xml" ContentType="application/vnd.openxmlformats-officedocument.presentationml.notesSlide+xml"/>
  <Override PartName="/ppt/notesSlides/notesSlide56.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57.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colors2.xml" ContentType="application/vnd.openxmlformats-officedocument.drawingml.diagramColors+xml"/>
  <Override PartName="/ppt/diagrams/drawing2.xml" ContentType="application/vnd.ms-office.drawingml.diagramDrawing+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colors1.xml" ContentType="application/vnd.openxmlformats-officedocument.drawingml.diagramColors+xml"/>
  <Override PartName="/ppt/diagrams/layout1.xml" ContentType="application/vnd.openxmlformats-officedocument.drawingml.diagramLayout+xml"/>
  <Override PartName="/ppt/diagrams/drawing1.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8"/>
  </p:notesMasterIdLst>
  <p:handoutMasterIdLst>
    <p:handoutMasterId r:id="rId219"/>
  </p:handoutMasterIdLst>
  <p:sldIdLst>
    <p:sldId id="591" r:id="rId2"/>
    <p:sldId id="256" r:id="rId3"/>
    <p:sldId id="559" r:id="rId4"/>
    <p:sldId id="459" r:id="rId5"/>
    <p:sldId id="312" r:id="rId6"/>
    <p:sldId id="313" r:id="rId7"/>
    <p:sldId id="314" r:id="rId8"/>
    <p:sldId id="315" r:id="rId9"/>
    <p:sldId id="560" r:id="rId10"/>
    <p:sldId id="561" r:id="rId11"/>
    <p:sldId id="456" r:id="rId12"/>
    <p:sldId id="316" r:id="rId13"/>
    <p:sldId id="457" r:id="rId14"/>
    <p:sldId id="458" r:id="rId15"/>
    <p:sldId id="318" r:id="rId16"/>
    <p:sldId id="319" r:id="rId17"/>
    <p:sldId id="321"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562" r:id="rId32"/>
    <p:sldId id="563" r:id="rId33"/>
    <p:sldId id="564" r:id="rId34"/>
    <p:sldId id="565" r:id="rId35"/>
    <p:sldId id="566" r:id="rId36"/>
    <p:sldId id="567" r:id="rId37"/>
    <p:sldId id="568" r:id="rId38"/>
    <p:sldId id="569" r:id="rId39"/>
    <p:sldId id="570" r:id="rId40"/>
    <p:sldId id="571" r:id="rId41"/>
    <p:sldId id="572" r:id="rId42"/>
    <p:sldId id="573" r:id="rId43"/>
    <p:sldId id="574" r:id="rId44"/>
    <p:sldId id="575" r:id="rId45"/>
    <p:sldId id="576" r:id="rId46"/>
    <p:sldId id="577" r:id="rId47"/>
    <p:sldId id="578" r:id="rId48"/>
    <p:sldId id="579" r:id="rId49"/>
    <p:sldId id="580" r:id="rId50"/>
    <p:sldId id="581" r:id="rId51"/>
    <p:sldId id="582" r:id="rId52"/>
    <p:sldId id="583" r:id="rId53"/>
    <p:sldId id="584" r:id="rId54"/>
    <p:sldId id="585" r:id="rId55"/>
    <p:sldId id="586" r:id="rId56"/>
    <p:sldId id="587" r:id="rId57"/>
    <p:sldId id="588" r:id="rId58"/>
    <p:sldId id="589" r:id="rId59"/>
    <p:sldId id="590" r:id="rId60"/>
    <p:sldId id="336" r:id="rId61"/>
    <p:sldId id="460" r:id="rId62"/>
    <p:sldId id="337" r:id="rId63"/>
    <p:sldId id="338" r:id="rId64"/>
    <p:sldId id="339" r:id="rId65"/>
    <p:sldId id="342" r:id="rId66"/>
    <p:sldId id="343" r:id="rId67"/>
    <p:sldId id="344" r:id="rId68"/>
    <p:sldId id="595" r:id="rId69"/>
    <p:sldId id="594" r:id="rId70"/>
    <p:sldId id="596" r:id="rId71"/>
    <p:sldId id="345" r:id="rId72"/>
    <p:sldId id="554" r:id="rId73"/>
    <p:sldId id="346" r:id="rId74"/>
    <p:sldId id="461" r:id="rId75"/>
    <p:sldId id="462" r:id="rId76"/>
    <p:sldId id="463" r:id="rId77"/>
    <p:sldId id="464" r:id="rId78"/>
    <p:sldId id="465" r:id="rId79"/>
    <p:sldId id="466" r:id="rId80"/>
    <p:sldId id="467" r:id="rId81"/>
    <p:sldId id="468" r:id="rId82"/>
    <p:sldId id="469" r:id="rId83"/>
    <p:sldId id="471" r:id="rId84"/>
    <p:sldId id="472" r:id="rId85"/>
    <p:sldId id="473" r:id="rId86"/>
    <p:sldId id="474" r:id="rId87"/>
    <p:sldId id="475" r:id="rId88"/>
    <p:sldId id="476" r:id="rId89"/>
    <p:sldId id="477" r:id="rId90"/>
    <p:sldId id="478" r:id="rId91"/>
    <p:sldId id="479" r:id="rId92"/>
    <p:sldId id="480" r:id="rId93"/>
    <p:sldId id="481" r:id="rId94"/>
    <p:sldId id="482" r:id="rId95"/>
    <p:sldId id="483" r:id="rId96"/>
    <p:sldId id="484" r:id="rId97"/>
    <p:sldId id="485" r:id="rId98"/>
    <p:sldId id="486" r:id="rId99"/>
    <p:sldId id="487" r:id="rId100"/>
    <p:sldId id="488" r:id="rId101"/>
    <p:sldId id="489" r:id="rId102"/>
    <p:sldId id="490" r:id="rId103"/>
    <p:sldId id="491" r:id="rId104"/>
    <p:sldId id="492" r:id="rId105"/>
    <p:sldId id="494" r:id="rId106"/>
    <p:sldId id="495" r:id="rId107"/>
    <p:sldId id="496" r:id="rId108"/>
    <p:sldId id="557" r:id="rId109"/>
    <p:sldId id="497" r:id="rId110"/>
    <p:sldId id="498" r:id="rId111"/>
    <p:sldId id="499" r:id="rId112"/>
    <p:sldId id="500" r:id="rId113"/>
    <p:sldId id="501" r:id="rId114"/>
    <p:sldId id="502" r:id="rId115"/>
    <p:sldId id="503" r:id="rId116"/>
    <p:sldId id="504" r:id="rId117"/>
    <p:sldId id="505" r:id="rId118"/>
    <p:sldId id="507" r:id="rId119"/>
    <p:sldId id="508" r:id="rId120"/>
    <p:sldId id="509" r:id="rId121"/>
    <p:sldId id="510" r:id="rId122"/>
    <p:sldId id="511" r:id="rId123"/>
    <p:sldId id="512" r:id="rId124"/>
    <p:sldId id="513" r:id="rId125"/>
    <p:sldId id="514" r:id="rId126"/>
    <p:sldId id="515" r:id="rId127"/>
    <p:sldId id="516" r:id="rId128"/>
    <p:sldId id="517" r:id="rId129"/>
    <p:sldId id="518" r:id="rId130"/>
    <p:sldId id="519" r:id="rId131"/>
    <p:sldId id="520" r:id="rId132"/>
    <p:sldId id="521" r:id="rId133"/>
    <p:sldId id="522" r:id="rId134"/>
    <p:sldId id="523" r:id="rId135"/>
    <p:sldId id="524" r:id="rId136"/>
    <p:sldId id="525" r:id="rId137"/>
    <p:sldId id="527" r:id="rId138"/>
    <p:sldId id="528" r:id="rId139"/>
    <p:sldId id="529" r:id="rId140"/>
    <p:sldId id="530" r:id="rId141"/>
    <p:sldId id="531" r:id="rId142"/>
    <p:sldId id="532" r:id="rId143"/>
    <p:sldId id="533" r:id="rId144"/>
    <p:sldId id="534" r:id="rId145"/>
    <p:sldId id="535" r:id="rId146"/>
    <p:sldId id="536" r:id="rId147"/>
    <p:sldId id="537" r:id="rId148"/>
    <p:sldId id="538" r:id="rId149"/>
    <p:sldId id="539" r:id="rId150"/>
    <p:sldId id="540" r:id="rId151"/>
    <p:sldId id="541" r:id="rId152"/>
    <p:sldId id="542" r:id="rId153"/>
    <p:sldId id="543" r:id="rId154"/>
    <p:sldId id="544" r:id="rId155"/>
    <p:sldId id="545" r:id="rId156"/>
    <p:sldId id="546" r:id="rId157"/>
    <p:sldId id="547" r:id="rId158"/>
    <p:sldId id="548" r:id="rId159"/>
    <p:sldId id="549" r:id="rId160"/>
    <p:sldId id="550" r:id="rId161"/>
    <p:sldId id="555" r:id="rId162"/>
    <p:sldId id="556" r:id="rId163"/>
    <p:sldId id="553" r:id="rId164"/>
    <p:sldId id="257" r:id="rId165"/>
    <p:sldId id="558" r:id="rId166"/>
    <p:sldId id="259" r:id="rId167"/>
    <p:sldId id="260" r:id="rId168"/>
    <p:sldId id="261" r:id="rId169"/>
    <p:sldId id="262" r:id="rId170"/>
    <p:sldId id="263" r:id="rId171"/>
    <p:sldId id="264" r:id="rId172"/>
    <p:sldId id="265" r:id="rId173"/>
    <p:sldId id="266" r:id="rId174"/>
    <p:sldId id="267" r:id="rId175"/>
    <p:sldId id="269" r:id="rId176"/>
    <p:sldId id="270" r:id="rId177"/>
    <p:sldId id="271" r:id="rId178"/>
    <p:sldId id="272" r:id="rId179"/>
    <p:sldId id="273" r:id="rId180"/>
    <p:sldId id="274" r:id="rId181"/>
    <p:sldId id="275" r:id="rId182"/>
    <p:sldId id="276" r:id="rId183"/>
    <p:sldId id="277" r:id="rId184"/>
    <p:sldId id="278" r:id="rId185"/>
    <p:sldId id="279" r:id="rId186"/>
    <p:sldId id="280" r:id="rId187"/>
    <p:sldId id="281" r:id="rId188"/>
    <p:sldId id="282" r:id="rId189"/>
    <p:sldId id="283" r:id="rId190"/>
    <p:sldId id="284" r:id="rId191"/>
    <p:sldId id="285" r:id="rId192"/>
    <p:sldId id="286" r:id="rId193"/>
    <p:sldId id="287" r:id="rId194"/>
    <p:sldId id="288" r:id="rId195"/>
    <p:sldId id="289" r:id="rId196"/>
    <p:sldId id="290" r:id="rId197"/>
    <p:sldId id="291" r:id="rId198"/>
    <p:sldId id="292" r:id="rId199"/>
    <p:sldId id="293" r:id="rId200"/>
    <p:sldId id="294" r:id="rId201"/>
    <p:sldId id="295" r:id="rId202"/>
    <p:sldId id="296" r:id="rId203"/>
    <p:sldId id="297" r:id="rId204"/>
    <p:sldId id="298" r:id="rId205"/>
    <p:sldId id="299" r:id="rId206"/>
    <p:sldId id="301" r:id="rId207"/>
    <p:sldId id="302" r:id="rId208"/>
    <p:sldId id="303" r:id="rId209"/>
    <p:sldId id="304" r:id="rId210"/>
    <p:sldId id="305" r:id="rId211"/>
    <p:sldId id="306" r:id="rId212"/>
    <p:sldId id="307" r:id="rId213"/>
    <p:sldId id="308" r:id="rId214"/>
    <p:sldId id="309" r:id="rId215"/>
    <p:sldId id="311" r:id="rId216"/>
    <p:sldId id="552" r:id="rId2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4" autoAdjust="0"/>
    <p:restoredTop sz="94660"/>
  </p:normalViewPr>
  <p:slideViewPr>
    <p:cSldViewPr snapToGrid="0">
      <p:cViewPr varScale="1">
        <p:scale>
          <a:sx n="74" d="100"/>
          <a:sy n="74" d="100"/>
        </p:scale>
        <p:origin x="378"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customXml" Target="../customXml/item3.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notesMaster" Target="notesMasters/notesMaster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handoutMaster" Target="handoutMasters/handoutMaster1.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presProps" Target="presProps.xml"/><Relationship Id="rId225" Type="http://schemas.openxmlformats.org/officeDocument/2006/relationships/customXml" Target="../customXml/item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viewProps" Target="view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customXml" Target="../customXml/item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0114C2-995F-4C51-B46D-F1FB9D956070}" type="doc">
      <dgm:prSet loTypeId="urn:microsoft.com/office/officeart/2005/8/layout/vList5" loCatId="list" qsTypeId="urn:microsoft.com/office/officeart/2005/8/quickstyle/simple2" qsCatId="simple" csTypeId="urn:microsoft.com/office/officeart/2005/8/colors/accent0_3" csCatId="mainScheme" phldr="1"/>
      <dgm:spPr/>
      <dgm:t>
        <a:bodyPr/>
        <a:lstStyle/>
        <a:p>
          <a:endParaRPr lang="en-US"/>
        </a:p>
      </dgm:t>
    </dgm:pt>
    <dgm:pt modelId="{9EE2A992-3773-4625-B93F-EFB3DEEA4903}">
      <dgm:prSet phldrT="[Text]" custT="1"/>
      <dgm:spPr/>
      <dgm:t>
        <a:bodyPr/>
        <a:lstStyle/>
        <a:p>
          <a:pPr algn="just"/>
          <a:r>
            <a:rPr lang="en-US" sz="2800" b="1" dirty="0" smtClean="0">
              <a:latin typeface="Times New Roman" pitchFamily="18" charset="0"/>
              <a:cs typeface="Times New Roman" pitchFamily="18" charset="0"/>
            </a:rPr>
            <a:t>Target audience</a:t>
          </a:r>
          <a:endParaRPr lang="en-US" sz="2800" dirty="0"/>
        </a:p>
      </dgm:t>
    </dgm:pt>
    <dgm:pt modelId="{C0E66681-FE95-4010-8C6D-0D42C78D2279}" type="parTrans" cxnId="{1A302F9D-2BD9-4F37-AB94-787329373876}">
      <dgm:prSet/>
      <dgm:spPr/>
      <dgm:t>
        <a:bodyPr/>
        <a:lstStyle/>
        <a:p>
          <a:endParaRPr lang="en-US"/>
        </a:p>
      </dgm:t>
    </dgm:pt>
    <dgm:pt modelId="{74E8EF00-31F8-4887-83AA-5C51509E5A8A}" type="sibTrans" cxnId="{1A302F9D-2BD9-4F37-AB94-787329373876}">
      <dgm:prSet/>
      <dgm:spPr/>
      <dgm:t>
        <a:bodyPr/>
        <a:lstStyle/>
        <a:p>
          <a:endParaRPr lang="en-US"/>
        </a:p>
      </dgm:t>
    </dgm:pt>
    <dgm:pt modelId="{A86FC5C6-D0F3-412F-8BBA-F72D36EE4981}">
      <dgm:prSet phldrT="[Text]" custT="1"/>
      <dgm:spPr/>
      <dgm:t>
        <a:bodyPr/>
        <a:lstStyle/>
        <a:p>
          <a:pPr algn="just"/>
          <a:r>
            <a:rPr lang="en-US" sz="2400" dirty="0" smtClean="0">
              <a:latin typeface="Times New Roman" pitchFamily="18" charset="0"/>
              <a:cs typeface="Times New Roman" pitchFamily="18" charset="0"/>
            </a:rPr>
            <a:t>policy makers (those decision-makers with the authority to affect the advocacy objective)..</a:t>
          </a:r>
          <a:r>
            <a:rPr lang="en-US" sz="2400" dirty="0" smtClean="0">
              <a:solidFill>
                <a:srgbClr val="FF0066"/>
              </a:solidFill>
              <a:latin typeface="Times New Roman" pitchFamily="18" charset="0"/>
              <a:cs typeface="Times New Roman" pitchFamily="18" charset="0"/>
            </a:rPr>
            <a:t>on political or other social system position</a:t>
          </a:r>
          <a:endParaRPr lang="en-US" sz="2400" dirty="0">
            <a:solidFill>
              <a:srgbClr val="FF0066"/>
            </a:solidFill>
          </a:endParaRPr>
        </a:p>
      </dgm:t>
    </dgm:pt>
    <dgm:pt modelId="{E75F99B0-36F0-4D4B-8C68-F060FCA1AC2C}" type="parTrans" cxnId="{84519CD4-6098-4172-8AAF-E117FC0CC92A}">
      <dgm:prSet/>
      <dgm:spPr/>
      <dgm:t>
        <a:bodyPr/>
        <a:lstStyle/>
        <a:p>
          <a:endParaRPr lang="en-US"/>
        </a:p>
      </dgm:t>
    </dgm:pt>
    <dgm:pt modelId="{CC1E8CBE-7D95-4F63-8761-7DEAE9D98697}" type="sibTrans" cxnId="{84519CD4-6098-4172-8AAF-E117FC0CC92A}">
      <dgm:prSet/>
      <dgm:spPr/>
      <dgm:t>
        <a:bodyPr/>
        <a:lstStyle/>
        <a:p>
          <a:endParaRPr lang="en-US"/>
        </a:p>
      </dgm:t>
    </dgm:pt>
    <dgm:pt modelId="{1997FDB6-0C55-4B9D-BA66-B092A77CA1C2}">
      <dgm:prSet phldrT="[Text]" custT="1"/>
      <dgm:spPr/>
      <dgm:t>
        <a:bodyPr/>
        <a:lstStyle/>
        <a:p>
          <a:pPr algn="just"/>
          <a:r>
            <a:rPr lang="en-US" sz="2800" b="1" dirty="0" smtClean="0">
              <a:latin typeface="Times New Roman" pitchFamily="18" charset="0"/>
              <a:cs typeface="Times New Roman" pitchFamily="18" charset="0"/>
            </a:rPr>
            <a:t>Objective </a:t>
          </a:r>
          <a:endParaRPr lang="en-US" sz="2800" dirty="0"/>
        </a:p>
      </dgm:t>
    </dgm:pt>
    <dgm:pt modelId="{089EE8A2-4820-4FDB-8A3E-B3E28F5EF143}" type="parTrans" cxnId="{3BC7F0D1-ADC4-4683-8A84-8022ACF92160}">
      <dgm:prSet/>
      <dgm:spPr/>
      <dgm:t>
        <a:bodyPr/>
        <a:lstStyle/>
        <a:p>
          <a:endParaRPr lang="en-US"/>
        </a:p>
      </dgm:t>
    </dgm:pt>
    <dgm:pt modelId="{DB865ECC-3642-428C-B341-59B6C2A73A7C}" type="sibTrans" cxnId="{3BC7F0D1-ADC4-4683-8A84-8022ACF92160}">
      <dgm:prSet/>
      <dgm:spPr/>
      <dgm:t>
        <a:bodyPr/>
        <a:lstStyle/>
        <a:p>
          <a:endParaRPr lang="en-US"/>
        </a:p>
      </dgm:t>
    </dgm:pt>
    <dgm:pt modelId="{F9E17689-BC6E-496E-A8E2-FE763FBF815D}">
      <dgm:prSet phldrT="[Text]" custT="1"/>
      <dgm:spPr/>
      <dgm:t>
        <a:bodyPr/>
        <a:lstStyle/>
        <a:p>
          <a:pPr algn="just"/>
          <a:r>
            <a:rPr lang="en-US" sz="2400" dirty="0" smtClean="0">
              <a:latin typeface="Times New Roman" pitchFamily="18" charset="0"/>
              <a:cs typeface="Times New Roman" pitchFamily="18" charset="0"/>
            </a:rPr>
            <a:t>change policies, programs, or the allocation of public resources</a:t>
          </a:r>
          <a:endParaRPr lang="en-US" sz="2400" dirty="0"/>
        </a:p>
      </dgm:t>
    </dgm:pt>
    <dgm:pt modelId="{8244EB02-BF94-4758-8030-05093EB6A6F7}" type="parTrans" cxnId="{0F25225C-6481-4BAC-AB8E-9C15088EDD72}">
      <dgm:prSet/>
      <dgm:spPr/>
      <dgm:t>
        <a:bodyPr/>
        <a:lstStyle/>
        <a:p>
          <a:endParaRPr lang="en-US"/>
        </a:p>
      </dgm:t>
    </dgm:pt>
    <dgm:pt modelId="{E5BDFBB1-78D5-41F5-8C3C-948DADFE1E96}" type="sibTrans" cxnId="{0F25225C-6481-4BAC-AB8E-9C15088EDD72}">
      <dgm:prSet/>
      <dgm:spPr/>
      <dgm:t>
        <a:bodyPr/>
        <a:lstStyle/>
        <a:p>
          <a:endParaRPr lang="en-US"/>
        </a:p>
      </dgm:t>
    </dgm:pt>
    <dgm:pt modelId="{AAD864CF-1CF6-46AC-98ED-52F7C498E33B}">
      <dgm:prSet phldrT="[Text]" custT="1"/>
      <dgm:spPr/>
      <dgm:t>
        <a:bodyPr/>
        <a:lstStyle/>
        <a:p>
          <a:pPr algn="l"/>
          <a:r>
            <a:rPr lang="en-US" sz="2800" b="1" dirty="0" smtClean="0">
              <a:latin typeface="Times New Roman" pitchFamily="18" charset="0"/>
              <a:cs typeface="Times New Roman" pitchFamily="18" charset="0"/>
            </a:rPr>
            <a:t>Measure of success</a:t>
          </a:r>
          <a:endParaRPr lang="en-US" sz="2800" dirty="0"/>
        </a:p>
      </dgm:t>
    </dgm:pt>
    <dgm:pt modelId="{BC087DB3-235A-45CF-9CF3-2247D7874A15}" type="parTrans" cxnId="{EF64B925-CDA3-4C69-AD47-232A6D5C31DE}">
      <dgm:prSet/>
      <dgm:spPr/>
      <dgm:t>
        <a:bodyPr/>
        <a:lstStyle/>
        <a:p>
          <a:endParaRPr lang="en-US"/>
        </a:p>
      </dgm:t>
    </dgm:pt>
    <dgm:pt modelId="{B9528854-E13F-4560-A4A4-997CB97F5380}" type="sibTrans" cxnId="{EF64B925-CDA3-4C69-AD47-232A6D5C31DE}">
      <dgm:prSet/>
      <dgm:spPr/>
      <dgm:t>
        <a:bodyPr/>
        <a:lstStyle/>
        <a:p>
          <a:endParaRPr lang="en-US"/>
        </a:p>
      </dgm:t>
    </dgm:pt>
    <dgm:pt modelId="{6A8EBB1F-87BF-4BDE-B771-972054E315AD}">
      <dgm:prSet phldrT="[Text]" custT="1"/>
      <dgm:spPr/>
      <dgm:t>
        <a:bodyPr/>
        <a:lstStyle/>
        <a:p>
          <a:pPr algn="just"/>
          <a:r>
            <a:rPr lang="en-US" sz="2400" dirty="0" smtClean="0">
              <a:latin typeface="Times New Roman" pitchFamily="18" charset="0"/>
              <a:cs typeface="Times New Roman" pitchFamily="18" charset="0"/>
            </a:rPr>
            <a:t>adoption of a new or more favorable policy/program; % shift in resource allocation; new line item in a public sector budget, etc.</a:t>
          </a:r>
          <a:endParaRPr lang="en-US" sz="2400" dirty="0"/>
        </a:p>
      </dgm:t>
    </dgm:pt>
    <dgm:pt modelId="{FCA30398-E451-4BF2-BCF8-C74D58760360}" type="parTrans" cxnId="{32BD1A10-A8CD-4689-B03A-122F68E3326F}">
      <dgm:prSet/>
      <dgm:spPr/>
      <dgm:t>
        <a:bodyPr/>
        <a:lstStyle/>
        <a:p>
          <a:endParaRPr lang="en-US"/>
        </a:p>
      </dgm:t>
    </dgm:pt>
    <dgm:pt modelId="{4F366C26-5499-48D7-B203-540AF3388BCC}" type="sibTrans" cxnId="{32BD1A10-A8CD-4689-B03A-122F68E3326F}">
      <dgm:prSet/>
      <dgm:spPr/>
      <dgm:t>
        <a:bodyPr/>
        <a:lstStyle/>
        <a:p>
          <a:endParaRPr lang="en-US"/>
        </a:p>
      </dgm:t>
    </dgm:pt>
    <dgm:pt modelId="{9A1A993C-7FEC-45FA-919B-A054C97905EF}" type="pres">
      <dgm:prSet presAssocID="{0B0114C2-995F-4C51-B46D-F1FB9D956070}" presName="Name0" presStyleCnt="0">
        <dgm:presLayoutVars>
          <dgm:dir/>
          <dgm:animLvl val="lvl"/>
          <dgm:resizeHandles val="exact"/>
        </dgm:presLayoutVars>
      </dgm:prSet>
      <dgm:spPr/>
      <dgm:t>
        <a:bodyPr/>
        <a:lstStyle/>
        <a:p>
          <a:endParaRPr lang="en-US"/>
        </a:p>
      </dgm:t>
    </dgm:pt>
    <dgm:pt modelId="{3EFDF317-A427-41E8-96F9-4654748B6797}" type="pres">
      <dgm:prSet presAssocID="{9EE2A992-3773-4625-B93F-EFB3DEEA4903}" presName="linNode" presStyleCnt="0"/>
      <dgm:spPr/>
    </dgm:pt>
    <dgm:pt modelId="{77CBBFE7-F522-4EFF-8160-3C8D62F708E0}" type="pres">
      <dgm:prSet presAssocID="{9EE2A992-3773-4625-B93F-EFB3DEEA4903}" presName="parentText" presStyleLbl="node1" presStyleIdx="0" presStyleCnt="3">
        <dgm:presLayoutVars>
          <dgm:chMax val="1"/>
          <dgm:bulletEnabled val="1"/>
        </dgm:presLayoutVars>
      </dgm:prSet>
      <dgm:spPr/>
      <dgm:t>
        <a:bodyPr/>
        <a:lstStyle/>
        <a:p>
          <a:endParaRPr lang="en-US"/>
        </a:p>
      </dgm:t>
    </dgm:pt>
    <dgm:pt modelId="{D8BC8521-0902-4218-9D03-9A1C2609F635}" type="pres">
      <dgm:prSet presAssocID="{9EE2A992-3773-4625-B93F-EFB3DEEA4903}" presName="descendantText" presStyleLbl="alignAccFollowNode1" presStyleIdx="0" presStyleCnt="3">
        <dgm:presLayoutVars>
          <dgm:bulletEnabled val="1"/>
        </dgm:presLayoutVars>
      </dgm:prSet>
      <dgm:spPr/>
      <dgm:t>
        <a:bodyPr/>
        <a:lstStyle/>
        <a:p>
          <a:endParaRPr lang="en-US"/>
        </a:p>
      </dgm:t>
    </dgm:pt>
    <dgm:pt modelId="{3BC1AE54-439E-4B26-8850-2BF4A63589F1}" type="pres">
      <dgm:prSet presAssocID="{74E8EF00-31F8-4887-83AA-5C51509E5A8A}" presName="sp" presStyleCnt="0"/>
      <dgm:spPr/>
    </dgm:pt>
    <dgm:pt modelId="{0F2E444B-C3DB-44C2-91AE-17276E0CDB5C}" type="pres">
      <dgm:prSet presAssocID="{1997FDB6-0C55-4B9D-BA66-B092A77CA1C2}" presName="linNode" presStyleCnt="0"/>
      <dgm:spPr/>
    </dgm:pt>
    <dgm:pt modelId="{2D3D116F-9531-4F0A-8629-029B39586D3A}" type="pres">
      <dgm:prSet presAssocID="{1997FDB6-0C55-4B9D-BA66-B092A77CA1C2}" presName="parentText" presStyleLbl="node1" presStyleIdx="1" presStyleCnt="3">
        <dgm:presLayoutVars>
          <dgm:chMax val="1"/>
          <dgm:bulletEnabled val="1"/>
        </dgm:presLayoutVars>
      </dgm:prSet>
      <dgm:spPr/>
      <dgm:t>
        <a:bodyPr/>
        <a:lstStyle/>
        <a:p>
          <a:endParaRPr lang="en-US"/>
        </a:p>
      </dgm:t>
    </dgm:pt>
    <dgm:pt modelId="{8570F31A-473F-4E1B-A0F5-B281A6FA03E5}" type="pres">
      <dgm:prSet presAssocID="{1997FDB6-0C55-4B9D-BA66-B092A77CA1C2}" presName="descendantText" presStyleLbl="alignAccFollowNode1" presStyleIdx="1" presStyleCnt="3">
        <dgm:presLayoutVars>
          <dgm:bulletEnabled val="1"/>
        </dgm:presLayoutVars>
      </dgm:prSet>
      <dgm:spPr/>
      <dgm:t>
        <a:bodyPr/>
        <a:lstStyle/>
        <a:p>
          <a:endParaRPr lang="en-US"/>
        </a:p>
      </dgm:t>
    </dgm:pt>
    <dgm:pt modelId="{022B514F-FB84-427B-A4AF-908D6557D3D7}" type="pres">
      <dgm:prSet presAssocID="{DB865ECC-3642-428C-B341-59B6C2A73A7C}" presName="sp" presStyleCnt="0"/>
      <dgm:spPr/>
    </dgm:pt>
    <dgm:pt modelId="{50BB08A2-5253-456E-A2F5-C25D2BCA2F0B}" type="pres">
      <dgm:prSet presAssocID="{AAD864CF-1CF6-46AC-98ED-52F7C498E33B}" presName="linNode" presStyleCnt="0"/>
      <dgm:spPr/>
    </dgm:pt>
    <dgm:pt modelId="{D0AD00BE-5D1E-4BC7-B78D-B1A7812BD78F}" type="pres">
      <dgm:prSet presAssocID="{AAD864CF-1CF6-46AC-98ED-52F7C498E33B}" presName="parentText" presStyleLbl="node1" presStyleIdx="2" presStyleCnt="3">
        <dgm:presLayoutVars>
          <dgm:chMax val="1"/>
          <dgm:bulletEnabled val="1"/>
        </dgm:presLayoutVars>
      </dgm:prSet>
      <dgm:spPr/>
      <dgm:t>
        <a:bodyPr/>
        <a:lstStyle/>
        <a:p>
          <a:endParaRPr lang="en-US"/>
        </a:p>
      </dgm:t>
    </dgm:pt>
    <dgm:pt modelId="{8EE65806-BBFB-4809-8E54-D34DD57B7124}" type="pres">
      <dgm:prSet presAssocID="{AAD864CF-1CF6-46AC-98ED-52F7C498E33B}" presName="descendantText" presStyleLbl="alignAccFollowNode1" presStyleIdx="2" presStyleCnt="3">
        <dgm:presLayoutVars>
          <dgm:bulletEnabled val="1"/>
        </dgm:presLayoutVars>
      </dgm:prSet>
      <dgm:spPr/>
      <dgm:t>
        <a:bodyPr/>
        <a:lstStyle/>
        <a:p>
          <a:endParaRPr lang="en-US"/>
        </a:p>
      </dgm:t>
    </dgm:pt>
  </dgm:ptLst>
  <dgm:cxnLst>
    <dgm:cxn modelId="{EF64B925-CDA3-4C69-AD47-232A6D5C31DE}" srcId="{0B0114C2-995F-4C51-B46D-F1FB9D956070}" destId="{AAD864CF-1CF6-46AC-98ED-52F7C498E33B}" srcOrd="2" destOrd="0" parTransId="{BC087DB3-235A-45CF-9CF3-2247D7874A15}" sibTransId="{B9528854-E13F-4560-A4A4-997CB97F5380}"/>
    <dgm:cxn modelId="{1A302F9D-2BD9-4F37-AB94-787329373876}" srcId="{0B0114C2-995F-4C51-B46D-F1FB9D956070}" destId="{9EE2A992-3773-4625-B93F-EFB3DEEA4903}" srcOrd="0" destOrd="0" parTransId="{C0E66681-FE95-4010-8C6D-0D42C78D2279}" sibTransId="{74E8EF00-31F8-4887-83AA-5C51509E5A8A}"/>
    <dgm:cxn modelId="{BF5E1804-7462-4C58-A744-61DDB737BA29}" type="presOf" srcId="{1997FDB6-0C55-4B9D-BA66-B092A77CA1C2}" destId="{2D3D116F-9531-4F0A-8629-029B39586D3A}" srcOrd="0" destOrd="0" presId="urn:microsoft.com/office/officeart/2005/8/layout/vList5"/>
    <dgm:cxn modelId="{0F25225C-6481-4BAC-AB8E-9C15088EDD72}" srcId="{1997FDB6-0C55-4B9D-BA66-B092A77CA1C2}" destId="{F9E17689-BC6E-496E-A8E2-FE763FBF815D}" srcOrd="0" destOrd="0" parTransId="{8244EB02-BF94-4758-8030-05093EB6A6F7}" sibTransId="{E5BDFBB1-78D5-41F5-8C3C-948DADFE1E96}"/>
    <dgm:cxn modelId="{3BC7F0D1-ADC4-4683-8A84-8022ACF92160}" srcId="{0B0114C2-995F-4C51-B46D-F1FB9D956070}" destId="{1997FDB6-0C55-4B9D-BA66-B092A77CA1C2}" srcOrd="1" destOrd="0" parTransId="{089EE8A2-4820-4FDB-8A3E-B3E28F5EF143}" sibTransId="{DB865ECC-3642-428C-B341-59B6C2A73A7C}"/>
    <dgm:cxn modelId="{32BD1A10-A8CD-4689-B03A-122F68E3326F}" srcId="{AAD864CF-1CF6-46AC-98ED-52F7C498E33B}" destId="{6A8EBB1F-87BF-4BDE-B771-972054E315AD}" srcOrd="0" destOrd="0" parTransId="{FCA30398-E451-4BF2-BCF8-C74D58760360}" sibTransId="{4F366C26-5499-48D7-B203-540AF3388BCC}"/>
    <dgm:cxn modelId="{3AC2081B-97BF-471E-9181-B5BB2C1DA7F7}" type="presOf" srcId="{AAD864CF-1CF6-46AC-98ED-52F7C498E33B}" destId="{D0AD00BE-5D1E-4BC7-B78D-B1A7812BD78F}" srcOrd="0" destOrd="0" presId="urn:microsoft.com/office/officeart/2005/8/layout/vList5"/>
    <dgm:cxn modelId="{01CE91BC-BF47-4636-A36A-A581980A5C1D}" type="presOf" srcId="{9EE2A992-3773-4625-B93F-EFB3DEEA4903}" destId="{77CBBFE7-F522-4EFF-8160-3C8D62F708E0}" srcOrd="0" destOrd="0" presId="urn:microsoft.com/office/officeart/2005/8/layout/vList5"/>
    <dgm:cxn modelId="{84519CD4-6098-4172-8AAF-E117FC0CC92A}" srcId="{9EE2A992-3773-4625-B93F-EFB3DEEA4903}" destId="{A86FC5C6-D0F3-412F-8BBA-F72D36EE4981}" srcOrd="0" destOrd="0" parTransId="{E75F99B0-36F0-4D4B-8C68-F060FCA1AC2C}" sibTransId="{CC1E8CBE-7D95-4F63-8761-7DEAE9D98697}"/>
    <dgm:cxn modelId="{98723018-5F7D-4C22-AE3B-07F684EE013A}" type="presOf" srcId="{F9E17689-BC6E-496E-A8E2-FE763FBF815D}" destId="{8570F31A-473F-4E1B-A0F5-B281A6FA03E5}" srcOrd="0" destOrd="0" presId="urn:microsoft.com/office/officeart/2005/8/layout/vList5"/>
    <dgm:cxn modelId="{9A711F93-90CA-427B-9612-1A5F6A2B8026}" type="presOf" srcId="{0B0114C2-995F-4C51-B46D-F1FB9D956070}" destId="{9A1A993C-7FEC-45FA-919B-A054C97905EF}" srcOrd="0" destOrd="0" presId="urn:microsoft.com/office/officeart/2005/8/layout/vList5"/>
    <dgm:cxn modelId="{E037CE56-8B2B-4B1A-9010-AEC36D3723F1}" type="presOf" srcId="{A86FC5C6-D0F3-412F-8BBA-F72D36EE4981}" destId="{D8BC8521-0902-4218-9D03-9A1C2609F635}" srcOrd="0" destOrd="0" presId="urn:microsoft.com/office/officeart/2005/8/layout/vList5"/>
    <dgm:cxn modelId="{BCC670CC-0252-470D-AB03-27605F5B563A}" type="presOf" srcId="{6A8EBB1F-87BF-4BDE-B771-972054E315AD}" destId="{8EE65806-BBFB-4809-8E54-D34DD57B7124}" srcOrd="0" destOrd="0" presId="urn:microsoft.com/office/officeart/2005/8/layout/vList5"/>
    <dgm:cxn modelId="{B20E5642-69DE-4E72-9DFB-BB8E13F00179}" type="presParOf" srcId="{9A1A993C-7FEC-45FA-919B-A054C97905EF}" destId="{3EFDF317-A427-41E8-96F9-4654748B6797}" srcOrd="0" destOrd="0" presId="urn:microsoft.com/office/officeart/2005/8/layout/vList5"/>
    <dgm:cxn modelId="{EEF12104-8C84-43B8-9B41-1905817E5061}" type="presParOf" srcId="{3EFDF317-A427-41E8-96F9-4654748B6797}" destId="{77CBBFE7-F522-4EFF-8160-3C8D62F708E0}" srcOrd="0" destOrd="0" presId="urn:microsoft.com/office/officeart/2005/8/layout/vList5"/>
    <dgm:cxn modelId="{94B88A20-FE51-4ABE-8A7F-2CE9BFBA423C}" type="presParOf" srcId="{3EFDF317-A427-41E8-96F9-4654748B6797}" destId="{D8BC8521-0902-4218-9D03-9A1C2609F635}" srcOrd="1" destOrd="0" presId="urn:microsoft.com/office/officeart/2005/8/layout/vList5"/>
    <dgm:cxn modelId="{FB728457-057A-492F-92FE-392BE7F171ED}" type="presParOf" srcId="{9A1A993C-7FEC-45FA-919B-A054C97905EF}" destId="{3BC1AE54-439E-4B26-8850-2BF4A63589F1}" srcOrd="1" destOrd="0" presId="urn:microsoft.com/office/officeart/2005/8/layout/vList5"/>
    <dgm:cxn modelId="{46915210-75A4-4F8B-8FD5-7168883271CA}" type="presParOf" srcId="{9A1A993C-7FEC-45FA-919B-A054C97905EF}" destId="{0F2E444B-C3DB-44C2-91AE-17276E0CDB5C}" srcOrd="2" destOrd="0" presId="urn:microsoft.com/office/officeart/2005/8/layout/vList5"/>
    <dgm:cxn modelId="{3384F7E0-2F3E-490F-B40F-A5E51E68EECE}" type="presParOf" srcId="{0F2E444B-C3DB-44C2-91AE-17276E0CDB5C}" destId="{2D3D116F-9531-4F0A-8629-029B39586D3A}" srcOrd="0" destOrd="0" presId="urn:microsoft.com/office/officeart/2005/8/layout/vList5"/>
    <dgm:cxn modelId="{9492DDC8-6236-4939-A846-A17B5B59A38E}" type="presParOf" srcId="{0F2E444B-C3DB-44C2-91AE-17276E0CDB5C}" destId="{8570F31A-473F-4E1B-A0F5-B281A6FA03E5}" srcOrd="1" destOrd="0" presId="urn:microsoft.com/office/officeart/2005/8/layout/vList5"/>
    <dgm:cxn modelId="{8FD8B41E-D8DD-45E9-B918-864186860460}" type="presParOf" srcId="{9A1A993C-7FEC-45FA-919B-A054C97905EF}" destId="{022B514F-FB84-427B-A4AF-908D6557D3D7}" srcOrd="3" destOrd="0" presId="urn:microsoft.com/office/officeart/2005/8/layout/vList5"/>
    <dgm:cxn modelId="{83883817-37B4-4CE8-8E8A-E9A4C331549A}" type="presParOf" srcId="{9A1A993C-7FEC-45FA-919B-A054C97905EF}" destId="{50BB08A2-5253-456E-A2F5-C25D2BCA2F0B}" srcOrd="4" destOrd="0" presId="urn:microsoft.com/office/officeart/2005/8/layout/vList5"/>
    <dgm:cxn modelId="{BF6AAAB0-56E5-4952-BB5A-E1B2F3ABA218}" type="presParOf" srcId="{50BB08A2-5253-456E-A2F5-C25D2BCA2F0B}" destId="{D0AD00BE-5D1E-4BC7-B78D-B1A7812BD78F}" srcOrd="0" destOrd="0" presId="urn:microsoft.com/office/officeart/2005/8/layout/vList5"/>
    <dgm:cxn modelId="{51976E74-7BBD-4582-91AF-AAC4A032ABD0}" type="presParOf" srcId="{50BB08A2-5253-456E-A2F5-C25D2BCA2F0B}" destId="{8EE65806-BBFB-4809-8E54-D34DD57B712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FD9A87-B989-4A72-B431-0386B9B81B8F}" type="doc">
      <dgm:prSet loTypeId="urn:microsoft.com/office/officeart/2005/8/layout/cycle1" loCatId="cycle" qsTypeId="urn:microsoft.com/office/officeart/2005/8/quickstyle/simple2" qsCatId="simple" csTypeId="urn:microsoft.com/office/officeart/2005/8/colors/accent0_3" csCatId="mainScheme" phldr="1"/>
      <dgm:spPr/>
      <dgm:t>
        <a:bodyPr/>
        <a:lstStyle/>
        <a:p>
          <a:endParaRPr lang="en-US"/>
        </a:p>
      </dgm:t>
    </dgm:pt>
    <dgm:pt modelId="{CD0F0C9A-55E8-4310-9BBB-6E6636329C35}">
      <dgm:prSet phldrT="[Text]" custT="1"/>
      <dgm:spPr/>
      <dgm:t>
        <a:bodyPr/>
        <a:lstStyle/>
        <a:p>
          <a:r>
            <a:rPr lang="en-US" sz="4400" dirty="0" smtClean="0"/>
            <a:t>1</a:t>
          </a:r>
          <a:r>
            <a:rPr lang="en-US" sz="1600" dirty="0" smtClean="0"/>
            <a:t> </a:t>
          </a:r>
          <a:r>
            <a:rPr lang="en-US" sz="2000" dirty="0" smtClean="0">
              <a:latin typeface="Times New Roman" pitchFamily="18" charset="0"/>
              <a:cs typeface="Times New Roman" pitchFamily="18" charset="0"/>
            </a:rPr>
            <a:t>Issue identification</a:t>
          </a:r>
        </a:p>
      </dgm:t>
    </dgm:pt>
    <dgm:pt modelId="{1A22695E-85A6-4965-9FF2-48D6E84F9D1C}" type="parTrans" cxnId="{7409F5C9-C1CE-4ACE-947A-205AF1ACFFA9}">
      <dgm:prSet/>
      <dgm:spPr/>
      <dgm:t>
        <a:bodyPr/>
        <a:lstStyle/>
        <a:p>
          <a:endParaRPr lang="en-US"/>
        </a:p>
      </dgm:t>
    </dgm:pt>
    <dgm:pt modelId="{CF3D58E8-3537-474A-80C3-A8FE28DCFF59}" type="sibTrans" cxnId="{7409F5C9-C1CE-4ACE-947A-205AF1ACFFA9}">
      <dgm:prSet/>
      <dgm:spPr/>
      <dgm:t>
        <a:bodyPr/>
        <a:lstStyle/>
        <a:p>
          <a:endParaRPr lang="en-US"/>
        </a:p>
      </dgm:t>
    </dgm:pt>
    <dgm:pt modelId="{AB4D6A4D-8BD5-4420-BA5F-17853AF44545}">
      <dgm:prSet phldrT="[Text]" custT="1"/>
      <dgm:spPr/>
      <dgm:t>
        <a:bodyPr/>
        <a:lstStyle/>
        <a:p>
          <a:r>
            <a:rPr lang="en-US" sz="4000" dirty="0" smtClean="0"/>
            <a:t>2</a:t>
          </a:r>
          <a:r>
            <a:rPr lang="en-US" sz="1800" dirty="0" smtClean="0"/>
            <a:t>Research and analysis</a:t>
          </a:r>
          <a:endParaRPr lang="en-US" sz="1800" dirty="0"/>
        </a:p>
      </dgm:t>
    </dgm:pt>
    <dgm:pt modelId="{83B590A3-4C16-48F5-9D1C-96CC0EB61A74}" type="parTrans" cxnId="{DF0C4FB6-192A-4936-ADAE-C59E9F888ED4}">
      <dgm:prSet/>
      <dgm:spPr/>
      <dgm:t>
        <a:bodyPr/>
        <a:lstStyle/>
        <a:p>
          <a:endParaRPr lang="en-US"/>
        </a:p>
      </dgm:t>
    </dgm:pt>
    <dgm:pt modelId="{9AC1466F-31B9-45E3-A107-2E9F951EA0AC}" type="sibTrans" cxnId="{DF0C4FB6-192A-4936-ADAE-C59E9F888ED4}">
      <dgm:prSet/>
      <dgm:spPr/>
      <dgm:t>
        <a:bodyPr/>
        <a:lstStyle/>
        <a:p>
          <a:endParaRPr lang="en-US"/>
        </a:p>
      </dgm:t>
    </dgm:pt>
    <dgm:pt modelId="{56518AA3-4992-4B61-B52D-5EF8EC42497B}">
      <dgm:prSet phldrT="[Text]" custT="1"/>
      <dgm:spPr/>
      <dgm:t>
        <a:bodyPr/>
        <a:lstStyle/>
        <a:p>
          <a:r>
            <a:rPr lang="en-US" sz="4400" dirty="0" smtClean="0">
              <a:latin typeface="Times New Roman" pitchFamily="18" charset="0"/>
              <a:cs typeface="Times New Roman" pitchFamily="18" charset="0"/>
            </a:rPr>
            <a:t>3</a:t>
          </a:r>
          <a:r>
            <a:rPr lang="en-US" sz="2100" dirty="0" smtClean="0"/>
            <a:t>Planning</a:t>
          </a:r>
          <a:endParaRPr lang="en-US" sz="2100" dirty="0"/>
        </a:p>
      </dgm:t>
    </dgm:pt>
    <dgm:pt modelId="{FB913490-E4B6-433D-807F-D2645647A7F8}" type="parTrans" cxnId="{D4EBA44E-5C5B-49EF-BFE5-74CC89364FF1}">
      <dgm:prSet/>
      <dgm:spPr/>
      <dgm:t>
        <a:bodyPr/>
        <a:lstStyle/>
        <a:p>
          <a:endParaRPr lang="en-US"/>
        </a:p>
      </dgm:t>
    </dgm:pt>
    <dgm:pt modelId="{F594C965-9D4F-4DDB-ABB1-2FA24EFBF386}" type="sibTrans" cxnId="{D4EBA44E-5C5B-49EF-BFE5-74CC89364FF1}">
      <dgm:prSet/>
      <dgm:spPr/>
      <dgm:t>
        <a:bodyPr/>
        <a:lstStyle/>
        <a:p>
          <a:endParaRPr lang="en-US"/>
        </a:p>
      </dgm:t>
    </dgm:pt>
    <dgm:pt modelId="{67E06325-35E1-4519-BCCD-C92494EF4C20}">
      <dgm:prSet phldrT="[Text]" custT="1"/>
      <dgm:spPr/>
      <dgm:t>
        <a:bodyPr/>
        <a:lstStyle/>
        <a:p>
          <a:r>
            <a:rPr lang="en-US" sz="44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Action</a:t>
          </a:r>
          <a:endParaRPr lang="en-US" sz="2000" dirty="0">
            <a:latin typeface="Times New Roman" pitchFamily="18" charset="0"/>
            <a:cs typeface="Times New Roman" pitchFamily="18" charset="0"/>
          </a:endParaRPr>
        </a:p>
      </dgm:t>
    </dgm:pt>
    <dgm:pt modelId="{1A7A4EDA-CF96-429B-8746-7A31BE0A7651}" type="parTrans" cxnId="{D12DEE3F-D6B4-4EA6-9092-55B38C64718A}">
      <dgm:prSet/>
      <dgm:spPr/>
      <dgm:t>
        <a:bodyPr/>
        <a:lstStyle/>
        <a:p>
          <a:endParaRPr lang="en-US"/>
        </a:p>
      </dgm:t>
    </dgm:pt>
    <dgm:pt modelId="{4E4B78E2-AE8B-47A5-9EAE-0A47BB4A11CA}" type="sibTrans" cxnId="{D12DEE3F-D6B4-4EA6-9092-55B38C64718A}">
      <dgm:prSet/>
      <dgm:spPr/>
      <dgm:t>
        <a:bodyPr/>
        <a:lstStyle/>
        <a:p>
          <a:endParaRPr lang="en-US"/>
        </a:p>
      </dgm:t>
    </dgm:pt>
    <dgm:pt modelId="{1A0648BD-BE42-4160-A777-818F1D530DC1}">
      <dgm:prSet phldrT="[Text]" custT="1"/>
      <dgm:spPr/>
      <dgm:t>
        <a:bodyPr/>
        <a:lstStyle/>
        <a:p>
          <a:r>
            <a:rPr lang="en-US" sz="4400" dirty="0" smtClean="0"/>
            <a:t>5</a:t>
          </a:r>
          <a:r>
            <a:rPr lang="en-US" sz="1600" dirty="0" smtClean="0"/>
            <a:t>Evaluation </a:t>
          </a:r>
          <a:endParaRPr lang="en-US" sz="1600" dirty="0"/>
        </a:p>
      </dgm:t>
    </dgm:pt>
    <dgm:pt modelId="{5D612F31-4966-431A-B6CB-748F10D313E6}" type="parTrans" cxnId="{0FF7B057-7867-4C58-814E-656F4DCEF656}">
      <dgm:prSet/>
      <dgm:spPr/>
      <dgm:t>
        <a:bodyPr/>
        <a:lstStyle/>
        <a:p>
          <a:endParaRPr lang="en-US"/>
        </a:p>
      </dgm:t>
    </dgm:pt>
    <dgm:pt modelId="{B9FA1CBF-00F0-40DC-9B14-55E32225B572}" type="sibTrans" cxnId="{0FF7B057-7867-4C58-814E-656F4DCEF656}">
      <dgm:prSet/>
      <dgm:spPr/>
      <dgm:t>
        <a:bodyPr/>
        <a:lstStyle/>
        <a:p>
          <a:endParaRPr lang="en-US"/>
        </a:p>
      </dgm:t>
    </dgm:pt>
    <dgm:pt modelId="{2C7DC6F8-49B0-4A0E-BD19-2D0DB5A69218}" type="pres">
      <dgm:prSet presAssocID="{68FD9A87-B989-4A72-B431-0386B9B81B8F}" presName="cycle" presStyleCnt="0">
        <dgm:presLayoutVars>
          <dgm:dir/>
          <dgm:resizeHandles val="exact"/>
        </dgm:presLayoutVars>
      </dgm:prSet>
      <dgm:spPr/>
      <dgm:t>
        <a:bodyPr/>
        <a:lstStyle/>
        <a:p>
          <a:endParaRPr lang="en-US"/>
        </a:p>
      </dgm:t>
    </dgm:pt>
    <dgm:pt modelId="{3FC40B76-7090-4A5F-A075-542C1D40DCE9}" type="pres">
      <dgm:prSet presAssocID="{CD0F0C9A-55E8-4310-9BBB-6E6636329C35}" presName="dummy" presStyleCnt="0"/>
      <dgm:spPr/>
      <dgm:t>
        <a:bodyPr/>
        <a:lstStyle/>
        <a:p>
          <a:endParaRPr lang="en-US"/>
        </a:p>
      </dgm:t>
    </dgm:pt>
    <dgm:pt modelId="{68694297-2A8A-4BC5-8BC9-EC137F2D797D}" type="pres">
      <dgm:prSet presAssocID="{CD0F0C9A-55E8-4310-9BBB-6E6636329C35}" presName="node" presStyleLbl="revTx" presStyleIdx="0" presStyleCnt="5" custScaleX="136508">
        <dgm:presLayoutVars>
          <dgm:bulletEnabled val="1"/>
        </dgm:presLayoutVars>
      </dgm:prSet>
      <dgm:spPr/>
      <dgm:t>
        <a:bodyPr/>
        <a:lstStyle/>
        <a:p>
          <a:endParaRPr lang="en-US"/>
        </a:p>
      </dgm:t>
    </dgm:pt>
    <dgm:pt modelId="{B1BDF419-6A24-4B1E-9BE3-A629E6D2AF72}" type="pres">
      <dgm:prSet presAssocID="{CF3D58E8-3537-474A-80C3-A8FE28DCFF59}" presName="sibTrans" presStyleLbl="node1" presStyleIdx="0" presStyleCnt="5"/>
      <dgm:spPr/>
      <dgm:t>
        <a:bodyPr/>
        <a:lstStyle/>
        <a:p>
          <a:endParaRPr lang="en-US"/>
        </a:p>
      </dgm:t>
    </dgm:pt>
    <dgm:pt modelId="{E8C1DDA4-5E64-4559-B029-FD4D02D3D7BE}" type="pres">
      <dgm:prSet presAssocID="{AB4D6A4D-8BD5-4420-BA5F-17853AF44545}" presName="dummy" presStyleCnt="0"/>
      <dgm:spPr/>
      <dgm:t>
        <a:bodyPr/>
        <a:lstStyle/>
        <a:p>
          <a:endParaRPr lang="en-US"/>
        </a:p>
      </dgm:t>
    </dgm:pt>
    <dgm:pt modelId="{11F9EAD3-0760-4A89-807B-31B52BEE1F16}" type="pres">
      <dgm:prSet presAssocID="{AB4D6A4D-8BD5-4420-BA5F-17853AF44545}" presName="node" presStyleLbl="revTx" presStyleIdx="1" presStyleCnt="5" custScaleX="178251">
        <dgm:presLayoutVars>
          <dgm:bulletEnabled val="1"/>
        </dgm:presLayoutVars>
      </dgm:prSet>
      <dgm:spPr/>
      <dgm:t>
        <a:bodyPr/>
        <a:lstStyle/>
        <a:p>
          <a:endParaRPr lang="en-US"/>
        </a:p>
      </dgm:t>
    </dgm:pt>
    <dgm:pt modelId="{A8781926-1CD4-4416-A16C-2D9BB2755916}" type="pres">
      <dgm:prSet presAssocID="{9AC1466F-31B9-45E3-A107-2E9F951EA0AC}" presName="sibTrans" presStyleLbl="node1" presStyleIdx="1" presStyleCnt="5"/>
      <dgm:spPr/>
      <dgm:t>
        <a:bodyPr/>
        <a:lstStyle/>
        <a:p>
          <a:endParaRPr lang="en-US"/>
        </a:p>
      </dgm:t>
    </dgm:pt>
    <dgm:pt modelId="{1A428E43-4C77-4EE6-9AE1-23087DE581C8}" type="pres">
      <dgm:prSet presAssocID="{56518AA3-4992-4B61-B52D-5EF8EC42497B}" presName="dummy" presStyleCnt="0"/>
      <dgm:spPr/>
      <dgm:t>
        <a:bodyPr/>
        <a:lstStyle/>
        <a:p>
          <a:endParaRPr lang="en-US"/>
        </a:p>
      </dgm:t>
    </dgm:pt>
    <dgm:pt modelId="{08090CA5-920B-41AE-B361-461B40AEF1C6}" type="pres">
      <dgm:prSet presAssocID="{56518AA3-4992-4B61-B52D-5EF8EC42497B}" presName="node" presStyleLbl="revTx" presStyleIdx="2" presStyleCnt="5" custScaleX="144022" custScaleY="116991" custRadScaleRad="98562" custRadScaleInc="-9864">
        <dgm:presLayoutVars>
          <dgm:bulletEnabled val="1"/>
        </dgm:presLayoutVars>
      </dgm:prSet>
      <dgm:spPr/>
      <dgm:t>
        <a:bodyPr/>
        <a:lstStyle/>
        <a:p>
          <a:endParaRPr lang="en-US"/>
        </a:p>
      </dgm:t>
    </dgm:pt>
    <dgm:pt modelId="{AD78D071-B67D-463D-B6FA-9F6315297793}" type="pres">
      <dgm:prSet presAssocID="{F594C965-9D4F-4DDB-ABB1-2FA24EFBF386}" presName="sibTrans" presStyleLbl="node1" presStyleIdx="2" presStyleCnt="5"/>
      <dgm:spPr/>
      <dgm:t>
        <a:bodyPr/>
        <a:lstStyle/>
        <a:p>
          <a:endParaRPr lang="en-US"/>
        </a:p>
      </dgm:t>
    </dgm:pt>
    <dgm:pt modelId="{99C62CFC-568F-4683-A5CB-9F8CD1F4FE40}" type="pres">
      <dgm:prSet presAssocID="{67E06325-35E1-4519-BCCD-C92494EF4C20}" presName="dummy" presStyleCnt="0"/>
      <dgm:spPr/>
      <dgm:t>
        <a:bodyPr/>
        <a:lstStyle/>
        <a:p>
          <a:endParaRPr lang="en-US"/>
        </a:p>
      </dgm:t>
    </dgm:pt>
    <dgm:pt modelId="{CD60D905-33EF-4C0A-92E0-76449B8B056A}" type="pres">
      <dgm:prSet presAssocID="{67E06325-35E1-4519-BCCD-C92494EF4C20}" presName="node" presStyleLbl="revTx" presStyleIdx="3" presStyleCnt="5">
        <dgm:presLayoutVars>
          <dgm:bulletEnabled val="1"/>
        </dgm:presLayoutVars>
      </dgm:prSet>
      <dgm:spPr/>
      <dgm:t>
        <a:bodyPr/>
        <a:lstStyle/>
        <a:p>
          <a:endParaRPr lang="en-US"/>
        </a:p>
      </dgm:t>
    </dgm:pt>
    <dgm:pt modelId="{E8FE7D22-A41E-43C7-8B6E-0D987F88DB0A}" type="pres">
      <dgm:prSet presAssocID="{4E4B78E2-AE8B-47A5-9EAE-0A47BB4A11CA}" presName="sibTrans" presStyleLbl="node1" presStyleIdx="3" presStyleCnt="5"/>
      <dgm:spPr/>
      <dgm:t>
        <a:bodyPr/>
        <a:lstStyle/>
        <a:p>
          <a:endParaRPr lang="en-US"/>
        </a:p>
      </dgm:t>
    </dgm:pt>
    <dgm:pt modelId="{8CF6BC04-8E3B-46CD-BA23-C4B11FB6B4C1}" type="pres">
      <dgm:prSet presAssocID="{1A0648BD-BE42-4160-A777-818F1D530DC1}" presName="dummy" presStyleCnt="0"/>
      <dgm:spPr/>
      <dgm:t>
        <a:bodyPr/>
        <a:lstStyle/>
        <a:p>
          <a:endParaRPr lang="en-US"/>
        </a:p>
      </dgm:t>
    </dgm:pt>
    <dgm:pt modelId="{F4B65480-40E1-4A33-8ED6-8A0B148502B8}" type="pres">
      <dgm:prSet presAssocID="{1A0648BD-BE42-4160-A777-818F1D530DC1}" presName="node" presStyleLbl="revTx" presStyleIdx="4" presStyleCnt="5" custScaleX="136508">
        <dgm:presLayoutVars>
          <dgm:bulletEnabled val="1"/>
        </dgm:presLayoutVars>
      </dgm:prSet>
      <dgm:spPr/>
      <dgm:t>
        <a:bodyPr/>
        <a:lstStyle/>
        <a:p>
          <a:endParaRPr lang="en-US"/>
        </a:p>
      </dgm:t>
    </dgm:pt>
    <dgm:pt modelId="{1013AE01-DEE1-4C78-8FD0-5D0A3C972FA8}" type="pres">
      <dgm:prSet presAssocID="{B9FA1CBF-00F0-40DC-9B14-55E32225B572}" presName="sibTrans" presStyleLbl="node1" presStyleIdx="4" presStyleCnt="5"/>
      <dgm:spPr/>
      <dgm:t>
        <a:bodyPr/>
        <a:lstStyle/>
        <a:p>
          <a:endParaRPr lang="en-US"/>
        </a:p>
      </dgm:t>
    </dgm:pt>
  </dgm:ptLst>
  <dgm:cxnLst>
    <dgm:cxn modelId="{0FF7B057-7867-4C58-814E-656F4DCEF656}" srcId="{68FD9A87-B989-4A72-B431-0386B9B81B8F}" destId="{1A0648BD-BE42-4160-A777-818F1D530DC1}" srcOrd="4" destOrd="0" parTransId="{5D612F31-4966-431A-B6CB-748F10D313E6}" sibTransId="{B9FA1CBF-00F0-40DC-9B14-55E32225B572}"/>
    <dgm:cxn modelId="{488D5795-C9D1-4786-B3C2-82A02E088D19}" type="presOf" srcId="{CF3D58E8-3537-474A-80C3-A8FE28DCFF59}" destId="{B1BDF419-6A24-4B1E-9BE3-A629E6D2AF72}" srcOrd="0" destOrd="0" presId="urn:microsoft.com/office/officeart/2005/8/layout/cycle1"/>
    <dgm:cxn modelId="{07AB6663-2577-47E6-BBC0-7C8C50D439E1}" type="presOf" srcId="{67E06325-35E1-4519-BCCD-C92494EF4C20}" destId="{CD60D905-33EF-4C0A-92E0-76449B8B056A}" srcOrd="0" destOrd="0" presId="urn:microsoft.com/office/officeart/2005/8/layout/cycle1"/>
    <dgm:cxn modelId="{DF0C4FB6-192A-4936-ADAE-C59E9F888ED4}" srcId="{68FD9A87-B989-4A72-B431-0386B9B81B8F}" destId="{AB4D6A4D-8BD5-4420-BA5F-17853AF44545}" srcOrd="1" destOrd="0" parTransId="{83B590A3-4C16-48F5-9D1C-96CC0EB61A74}" sibTransId="{9AC1466F-31B9-45E3-A107-2E9F951EA0AC}"/>
    <dgm:cxn modelId="{A0652BC8-3222-4F2B-95E9-6437BD3D222A}" type="presOf" srcId="{68FD9A87-B989-4A72-B431-0386B9B81B8F}" destId="{2C7DC6F8-49B0-4A0E-BD19-2D0DB5A69218}" srcOrd="0" destOrd="0" presId="urn:microsoft.com/office/officeart/2005/8/layout/cycle1"/>
    <dgm:cxn modelId="{F4C98AEA-0E5C-4D82-9EB0-B530FFE7C30F}" type="presOf" srcId="{4E4B78E2-AE8B-47A5-9EAE-0A47BB4A11CA}" destId="{E8FE7D22-A41E-43C7-8B6E-0D987F88DB0A}" srcOrd="0" destOrd="0" presId="urn:microsoft.com/office/officeart/2005/8/layout/cycle1"/>
    <dgm:cxn modelId="{2689A336-B372-4DCE-9CC8-E0920D608D99}" type="presOf" srcId="{9AC1466F-31B9-45E3-A107-2E9F951EA0AC}" destId="{A8781926-1CD4-4416-A16C-2D9BB2755916}" srcOrd="0" destOrd="0" presId="urn:microsoft.com/office/officeart/2005/8/layout/cycle1"/>
    <dgm:cxn modelId="{58C9E247-38CF-496A-BF80-EB11B755A429}" type="presOf" srcId="{1A0648BD-BE42-4160-A777-818F1D530DC1}" destId="{F4B65480-40E1-4A33-8ED6-8A0B148502B8}" srcOrd="0" destOrd="0" presId="urn:microsoft.com/office/officeart/2005/8/layout/cycle1"/>
    <dgm:cxn modelId="{CCC1B09E-ECAD-4331-A21C-3817E7E22690}" type="presOf" srcId="{56518AA3-4992-4B61-B52D-5EF8EC42497B}" destId="{08090CA5-920B-41AE-B361-461B40AEF1C6}" srcOrd="0" destOrd="0" presId="urn:microsoft.com/office/officeart/2005/8/layout/cycle1"/>
    <dgm:cxn modelId="{7409F5C9-C1CE-4ACE-947A-205AF1ACFFA9}" srcId="{68FD9A87-B989-4A72-B431-0386B9B81B8F}" destId="{CD0F0C9A-55E8-4310-9BBB-6E6636329C35}" srcOrd="0" destOrd="0" parTransId="{1A22695E-85A6-4965-9FF2-48D6E84F9D1C}" sibTransId="{CF3D58E8-3537-474A-80C3-A8FE28DCFF59}"/>
    <dgm:cxn modelId="{0B48B9EC-069A-4BC4-A585-6E15DB625537}" type="presOf" srcId="{B9FA1CBF-00F0-40DC-9B14-55E32225B572}" destId="{1013AE01-DEE1-4C78-8FD0-5D0A3C972FA8}" srcOrd="0" destOrd="0" presId="urn:microsoft.com/office/officeart/2005/8/layout/cycle1"/>
    <dgm:cxn modelId="{B5531E54-1BD4-49B3-8BB0-62C04125A07C}" type="presOf" srcId="{CD0F0C9A-55E8-4310-9BBB-6E6636329C35}" destId="{68694297-2A8A-4BC5-8BC9-EC137F2D797D}" srcOrd="0" destOrd="0" presId="urn:microsoft.com/office/officeart/2005/8/layout/cycle1"/>
    <dgm:cxn modelId="{D4EBA44E-5C5B-49EF-BFE5-74CC89364FF1}" srcId="{68FD9A87-B989-4A72-B431-0386B9B81B8F}" destId="{56518AA3-4992-4B61-B52D-5EF8EC42497B}" srcOrd="2" destOrd="0" parTransId="{FB913490-E4B6-433D-807F-D2645647A7F8}" sibTransId="{F594C965-9D4F-4DDB-ABB1-2FA24EFBF386}"/>
    <dgm:cxn modelId="{440ADDF3-DDD7-4C80-A32B-43EE97FA135D}" type="presOf" srcId="{F594C965-9D4F-4DDB-ABB1-2FA24EFBF386}" destId="{AD78D071-B67D-463D-B6FA-9F6315297793}" srcOrd="0" destOrd="0" presId="urn:microsoft.com/office/officeart/2005/8/layout/cycle1"/>
    <dgm:cxn modelId="{D12DEE3F-D6B4-4EA6-9092-55B38C64718A}" srcId="{68FD9A87-B989-4A72-B431-0386B9B81B8F}" destId="{67E06325-35E1-4519-BCCD-C92494EF4C20}" srcOrd="3" destOrd="0" parTransId="{1A7A4EDA-CF96-429B-8746-7A31BE0A7651}" sibTransId="{4E4B78E2-AE8B-47A5-9EAE-0A47BB4A11CA}"/>
    <dgm:cxn modelId="{4086876F-52B5-415D-A213-B5893D0120C3}" type="presOf" srcId="{AB4D6A4D-8BD5-4420-BA5F-17853AF44545}" destId="{11F9EAD3-0760-4A89-807B-31B52BEE1F16}" srcOrd="0" destOrd="0" presId="urn:microsoft.com/office/officeart/2005/8/layout/cycle1"/>
    <dgm:cxn modelId="{AF565367-3E59-4B78-834D-30FBBDEE1629}" type="presParOf" srcId="{2C7DC6F8-49B0-4A0E-BD19-2D0DB5A69218}" destId="{3FC40B76-7090-4A5F-A075-542C1D40DCE9}" srcOrd="0" destOrd="0" presId="urn:microsoft.com/office/officeart/2005/8/layout/cycle1"/>
    <dgm:cxn modelId="{A9928A46-3796-484E-889A-62140B0080CF}" type="presParOf" srcId="{2C7DC6F8-49B0-4A0E-BD19-2D0DB5A69218}" destId="{68694297-2A8A-4BC5-8BC9-EC137F2D797D}" srcOrd="1" destOrd="0" presId="urn:microsoft.com/office/officeart/2005/8/layout/cycle1"/>
    <dgm:cxn modelId="{7960A0B7-20E5-4802-A706-1CA654DB63E2}" type="presParOf" srcId="{2C7DC6F8-49B0-4A0E-BD19-2D0DB5A69218}" destId="{B1BDF419-6A24-4B1E-9BE3-A629E6D2AF72}" srcOrd="2" destOrd="0" presId="urn:microsoft.com/office/officeart/2005/8/layout/cycle1"/>
    <dgm:cxn modelId="{75F54195-1ACC-43E3-9561-45638C7CD004}" type="presParOf" srcId="{2C7DC6F8-49B0-4A0E-BD19-2D0DB5A69218}" destId="{E8C1DDA4-5E64-4559-B029-FD4D02D3D7BE}" srcOrd="3" destOrd="0" presId="urn:microsoft.com/office/officeart/2005/8/layout/cycle1"/>
    <dgm:cxn modelId="{86056377-1B11-4F60-B000-F53C896875CD}" type="presParOf" srcId="{2C7DC6F8-49B0-4A0E-BD19-2D0DB5A69218}" destId="{11F9EAD3-0760-4A89-807B-31B52BEE1F16}" srcOrd="4" destOrd="0" presId="urn:microsoft.com/office/officeart/2005/8/layout/cycle1"/>
    <dgm:cxn modelId="{452E69D0-4C1F-4204-8B6F-BC17ABF6E1DD}" type="presParOf" srcId="{2C7DC6F8-49B0-4A0E-BD19-2D0DB5A69218}" destId="{A8781926-1CD4-4416-A16C-2D9BB2755916}" srcOrd="5" destOrd="0" presId="urn:microsoft.com/office/officeart/2005/8/layout/cycle1"/>
    <dgm:cxn modelId="{8ADD0C12-2B6D-4390-BBC9-A8876FF3494A}" type="presParOf" srcId="{2C7DC6F8-49B0-4A0E-BD19-2D0DB5A69218}" destId="{1A428E43-4C77-4EE6-9AE1-23087DE581C8}" srcOrd="6" destOrd="0" presId="urn:microsoft.com/office/officeart/2005/8/layout/cycle1"/>
    <dgm:cxn modelId="{BFFABD11-A65A-4B69-9185-A9A9BD656A90}" type="presParOf" srcId="{2C7DC6F8-49B0-4A0E-BD19-2D0DB5A69218}" destId="{08090CA5-920B-41AE-B361-461B40AEF1C6}" srcOrd="7" destOrd="0" presId="urn:microsoft.com/office/officeart/2005/8/layout/cycle1"/>
    <dgm:cxn modelId="{F206D901-D544-4AFC-8BC5-C6C53463AC9A}" type="presParOf" srcId="{2C7DC6F8-49B0-4A0E-BD19-2D0DB5A69218}" destId="{AD78D071-B67D-463D-B6FA-9F6315297793}" srcOrd="8" destOrd="0" presId="urn:microsoft.com/office/officeart/2005/8/layout/cycle1"/>
    <dgm:cxn modelId="{87AB7882-2B7A-4FAA-A633-FA56191EDE52}" type="presParOf" srcId="{2C7DC6F8-49B0-4A0E-BD19-2D0DB5A69218}" destId="{99C62CFC-568F-4683-A5CB-9F8CD1F4FE40}" srcOrd="9" destOrd="0" presId="urn:microsoft.com/office/officeart/2005/8/layout/cycle1"/>
    <dgm:cxn modelId="{47C64E3B-0909-4166-918E-DB734125DB79}" type="presParOf" srcId="{2C7DC6F8-49B0-4A0E-BD19-2D0DB5A69218}" destId="{CD60D905-33EF-4C0A-92E0-76449B8B056A}" srcOrd="10" destOrd="0" presId="urn:microsoft.com/office/officeart/2005/8/layout/cycle1"/>
    <dgm:cxn modelId="{5F11AE1E-B3E1-44F3-8846-14DC302BED67}" type="presParOf" srcId="{2C7DC6F8-49B0-4A0E-BD19-2D0DB5A69218}" destId="{E8FE7D22-A41E-43C7-8B6E-0D987F88DB0A}" srcOrd="11" destOrd="0" presId="urn:microsoft.com/office/officeart/2005/8/layout/cycle1"/>
    <dgm:cxn modelId="{39C92763-2D54-4FC4-BC0E-BEB23B878E21}" type="presParOf" srcId="{2C7DC6F8-49B0-4A0E-BD19-2D0DB5A69218}" destId="{8CF6BC04-8E3B-46CD-BA23-C4B11FB6B4C1}" srcOrd="12" destOrd="0" presId="urn:microsoft.com/office/officeart/2005/8/layout/cycle1"/>
    <dgm:cxn modelId="{4AA03112-9741-4AD5-985A-A76B6351777E}" type="presParOf" srcId="{2C7DC6F8-49B0-4A0E-BD19-2D0DB5A69218}" destId="{F4B65480-40E1-4A33-8ED6-8A0B148502B8}" srcOrd="13" destOrd="0" presId="urn:microsoft.com/office/officeart/2005/8/layout/cycle1"/>
    <dgm:cxn modelId="{F8E502A2-2BA4-4DEC-964D-E2B000D073CB}" type="presParOf" srcId="{2C7DC6F8-49B0-4A0E-BD19-2D0DB5A69218}" destId="{1013AE01-DEE1-4C78-8FD0-5D0A3C972FA8}"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57EC47-FC20-4E5A-8B72-AAE91818A10A}" type="datetimeFigureOut">
              <a:rPr lang="en-US" smtClean="0"/>
              <a:t>3/29/2024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Advocacy, Lobbying and Negotiation skills on Disability Rights &amp; Food Security </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53759A-7EE1-4A26-80BC-56EDED72B24C}" type="slidenum">
              <a:rPr lang="en-US" smtClean="0"/>
              <a:t>‹#›</a:t>
            </a:fld>
            <a:endParaRPr lang="en-US"/>
          </a:p>
        </p:txBody>
      </p:sp>
    </p:spTree>
    <p:extLst>
      <p:ext uri="{BB962C8B-B14F-4D97-AF65-F5344CB8AC3E}">
        <p14:creationId xmlns:p14="http://schemas.microsoft.com/office/powerpoint/2010/main" val="416084487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C2048-F847-4404-9BC1-F317C0A4E47A}" type="datetimeFigureOut">
              <a:rPr lang="en-US" smtClean="0"/>
              <a:t>3/29/2024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Advocacy, Lobbying and Negotiation skills on Disability Rights &amp; Food Security </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72315A-510D-4601-A2BE-78F1144B756E}" type="slidenum">
              <a:rPr lang="en-US" smtClean="0"/>
              <a:t>‹#›</a:t>
            </a:fld>
            <a:endParaRPr lang="en-US"/>
          </a:p>
        </p:txBody>
      </p:sp>
    </p:spTree>
    <p:extLst>
      <p:ext uri="{BB962C8B-B14F-4D97-AF65-F5344CB8AC3E}">
        <p14:creationId xmlns:p14="http://schemas.microsoft.com/office/powerpoint/2010/main" val="206850299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smtClean="0"/>
              <a:t>Advocacy, Lobbying and Negotiation skills on Disability Rights &amp; Food Security </a:t>
            </a:r>
            <a:endParaRPr lang="en-US"/>
          </a:p>
        </p:txBody>
      </p:sp>
      <p:sp>
        <p:nvSpPr>
          <p:cNvPr id="5" name="Slide Number Placeholder 4"/>
          <p:cNvSpPr>
            <a:spLocks noGrp="1"/>
          </p:cNvSpPr>
          <p:nvPr>
            <p:ph type="sldNum" sz="quarter" idx="11"/>
          </p:nvPr>
        </p:nvSpPr>
        <p:spPr/>
        <p:txBody>
          <a:bodyPr/>
          <a:lstStyle/>
          <a:p>
            <a:fld id="{BA72315A-510D-4601-A2BE-78F1144B756E}" type="slidenum">
              <a:rPr lang="en-US" smtClean="0"/>
              <a:t>2</a:t>
            </a:fld>
            <a:endParaRPr lang="en-US"/>
          </a:p>
        </p:txBody>
      </p:sp>
    </p:spTree>
    <p:extLst>
      <p:ext uri="{BB962C8B-B14F-4D97-AF65-F5344CB8AC3E}">
        <p14:creationId xmlns:p14="http://schemas.microsoft.com/office/powerpoint/2010/main" val="2367973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1542991-D382-45E8-A8CA-15C276A52B93}" type="slidenum">
              <a:rPr lang="en-US" altLang="en-US" sz="1300">
                <a:latin typeface="Arial" panose="020B0604020202020204" pitchFamily="34" charset="0"/>
              </a:rPr>
              <a:pPr>
                <a:spcBef>
                  <a:spcPct val="0"/>
                </a:spcBef>
              </a:pPr>
              <a:t>74</a:t>
            </a:fld>
            <a:endParaRPr lang="en-US" altLang="en-US" sz="1300">
              <a:latin typeface="Arial" panose="020B0604020202020204" pitchFamily="34" charset="0"/>
            </a:endParaRPr>
          </a:p>
        </p:txBody>
      </p:sp>
    </p:spTree>
    <p:extLst>
      <p:ext uri="{BB962C8B-B14F-4D97-AF65-F5344CB8AC3E}">
        <p14:creationId xmlns:p14="http://schemas.microsoft.com/office/powerpoint/2010/main" val="619777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09258B-7514-4DFC-8C36-464ED419AD8F}" type="slidenum">
              <a:rPr lang="en-US" altLang="en-US" sz="1300">
                <a:latin typeface="Arial" panose="020B0604020202020204" pitchFamily="34" charset="0"/>
              </a:rPr>
              <a:pPr>
                <a:spcBef>
                  <a:spcPct val="0"/>
                </a:spcBef>
              </a:pPr>
              <a:t>75</a:t>
            </a:fld>
            <a:endParaRPr lang="en-US" altLang="en-US" sz="1300">
              <a:latin typeface="Arial" panose="020B0604020202020204" pitchFamily="34" charset="0"/>
            </a:endParaRPr>
          </a:p>
        </p:txBody>
      </p:sp>
    </p:spTree>
    <p:extLst>
      <p:ext uri="{BB962C8B-B14F-4D97-AF65-F5344CB8AC3E}">
        <p14:creationId xmlns:p14="http://schemas.microsoft.com/office/powerpoint/2010/main" val="1524351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8A076C-7376-4BDC-BF0B-CFCA6B4EC9C0}" type="slidenum">
              <a:rPr lang="en-US" altLang="en-US" sz="1300">
                <a:latin typeface="Arial" panose="020B0604020202020204" pitchFamily="34" charset="0"/>
              </a:rPr>
              <a:pPr>
                <a:spcBef>
                  <a:spcPct val="0"/>
                </a:spcBef>
              </a:pPr>
              <a:t>76</a:t>
            </a:fld>
            <a:endParaRPr lang="en-US" altLang="en-US" sz="1300">
              <a:latin typeface="Arial" panose="020B0604020202020204" pitchFamily="34" charset="0"/>
            </a:endParaRPr>
          </a:p>
        </p:txBody>
      </p:sp>
    </p:spTree>
    <p:extLst>
      <p:ext uri="{BB962C8B-B14F-4D97-AF65-F5344CB8AC3E}">
        <p14:creationId xmlns:p14="http://schemas.microsoft.com/office/powerpoint/2010/main" val="2546998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C1A4B5-3141-44F8-919D-AF33543AAA19}" type="slidenum">
              <a:rPr lang="en-US" altLang="en-US" sz="1300">
                <a:latin typeface="Arial" panose="020B0604020202020204" pitchFamily="34" charset="0"/>
              </a:rPr>
              <a:pPr>
                <a:spcBef>
                  <a:spcPct val="0"/>
                </a:spcBef>
              </a:pPr>
              <a:t>77</a:t>
            </a:fld>
            <a:endParaRPr lang="en-US" altLang="en-US" sz="1300">
              <a:latin typeface="Arial" panose="020B0604020202020204" pitchFamily="34" charset="0"/>
            </a:endParaRPr>
          </a:p>
        </p:txBody>
      </p:sp>
    </p:spTree>
    <p:extLst>
      <p:ext uri="{BB962C8B-B14F-4D97-AF65-F5344CB8AC3E}">
        <p14:creationId xmlns:p14="http://schemas.microsoft.com/office/powerpoint/2010/main" val="2489490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805A55-67C4-47DF-8100-8C5EF5CA136B}" type="slidenum">
              <a:rPr lang="en-US" altLang="en-US" sz="1300">
                <a:latin typeface="Arial" panose="020B0604020202020204" pitchFamily="34" charset="0"/>
              </a:rPr>
              <a:pPr>
                <a:spcBef>
                  <a:spcPct val="0"/>
                </a:spcBef>
              </a:pPr>
              <a:t>78</a:t>
            </a:fld>
            <a:endParaRPr lang="en-US" altLang="en-US" sz="1300">
              <a:latin typeface="Arial" panose="020B0604020202020204" pitchFamily="34" charset="0"/>
            </a:endParaRPr>
          </a:p>
        </p:txBody>
      </p:sp>
    </p:spTree>
    <p:extLst>
      <p:ext uri="{BB962C8B-B14F-4D97-AF65-F5344CB8AC3E}">
        <p14:creationId xmlns:p14="http://schemas.microsoft.com/office/powerpoint/2010/main" val="2633454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D5A318-6B03-40F4-908D-A0E5F9881CE8}" type="slidenum">
              <a:rPr lang="en-US" altLang="en-US" sz="1300">
                <a:latin typeface="Arial" panose="020B0604020202020204" pitchFamily="34" charset="0"/>
              </a:rPr>
              <a:pPr>
                <a:spcBef>
                  <a:spcPct val="0"/>
                </a:spcBef>
              </a:pPr>
              <a:t>79</a:t>
            </a:fld>
            <a:endParaRPr lang="en-US" altLang="en-US" sz="1300">
              <a:latin typeface="Arial" panose="020B0604020202020204" pitchFamily="34" charset="0"/>
            </a:endParaRPr>
          </a:p>
        </p:txBody>
      </p:sp>
    </p:spTree>
    <p:extLst>
      <p:ext uri="{BB962C8B-B14F-4D97-AF65-F5344CB8AC3E}">
        <p14:creationId xmlns:p14="http://schemas.microsoft.com/office/powerpoint/2010/main" val="2477715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E09739-8F6F-40E5-9B62-2649385572DD}" type="slidenum">
              <a:rPr lang="en-US" altLang="en-US" sz="1300">
                <a:latin typeface="Arial" panose="020B0604020202020204" pitchFamily="34" charset="0"/>
              </a:rPr>
              <a:pPr>
                <a:spcBef>
                  <a:spcPct val="0"/>
                </a:spcBef>
              </a:pPr>
              <a:t>80</a:t>
            </a:fld>
            <a:endParaRPr lang="en-US" altLang="en-US" sz="1300">
              <a:latin typeface="Arial" panose="020B0604020202020204" pitchFamily="34" charset="0"/>
            </a:endParaRPr>
          </a:p>
        </p:txBody>
      </p:sp>
    </p:spTree>
    <p:extLst>
      <p:ext uri="{BB962C8B-B14F-4D97-AF65-F5344CB8AC3E}">
        <p14:creationId xmlns:p14="http://schemas.microsoft.com/office/powerpoint/2010/main" val="4076486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4FCEE8-04BE-4ABF-AD76-D9C2E0DBE41E}" type="slidenum">
              <a:rPr lang="en-US" altLang="en-US" sz="1300">
                <a:latin typeface="Arial" panose="020B0604020202020204" pitchFamily="34" charset="0"/>
              </a:rPr>
              <a:pPr>
                <a:spcBef>
                  <a:spcPct val="0"/>
                </a:spcBef>
              </a:pPr>
              <a:t>81</a:t>
            </a:fld>
            <a:endParaRPr lang="en-US" altLang="en-US" sz="1300">
              <a:latin typeface="Arial" panose="020B0604020202020204" pitchFamily="34" charset="0"/>
            </a:endParaRPr>
          </a:p>
        </p:txBody>
      </p:sp>
    </p:spTree>
    <p:extLst>
      <p:ext uri="{BB962C8B-B14F-4D97-AF65-F5344CB8AC3E}">
        <p14:creationId xmlns:p14="http://schemas.microsoft.com/office/powerpoint/2010/main" val="4048322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A8A78E-9E8D-4984-989E-A75FD2C537F7}" type="slidenum">
              <a:rPr lang="en-US" altLang="en-US" sz="1300">
                <a:latin typeface="Arial" panose="020B0604020202020204" pitchFamily="34" charset="0"/>
              </a:rPr>
              <a:pPr>
                <a:spcBef>
                  <a:spcPct val="0"/>
                </a:spcBef>
              </a:pPr>
              <a:t>82</a:t>
            </a:fld>
            <a:endParaRPr lang="en-US" altLang="en-US" sz="1300">
              <a:latin typeface="Arial" panose="020B0604020202020204" pitchFamily="34" charset="0"/>
            </a:endParaRPr>
          </a:p>
        </p:txBody>
      </p:sp>
    </p:spTree>
    <p:extLst>
      <p:ext uri="{BB962C8B-B14F-4D97-AF65-F5344CB8AC3E}">
        <p14:creationId xmlns:p14="http://schemas.microsoft.com/office/powerpoint/2010/main" val="3508253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252F19C-5A30-4AE5-B0F8-B119C0719E07}" type="slidenum">
              <a:rPr lang="en-US" altLang="en-US" sz="1300">
                <a:latin typeface="Arial" panose="020B0604020202020204" pitchFamily="34" charset="0"/>
              </a:rPr>
              <a:pPr>
                <a:spcBef>
                  <a:spcPct val="0"/>
                </a:spcBef>
              </a:pPr>
              <a:t>83</a:t>
            </a:fld>
            <a:endParaRPr lang="en-US" altLang="en-US" sz="1300">
              <a:latin typeface="Arial" panose="020B0604020202020204" pitchFamily="34" charset="0"/>
            </a:endParaRPr>
          </a:p>
        </p:txBody>
      </p:sp>
    </p:spTree>
    <p:extLst>
      <p:ext uri="{BB962C8B-B14F-4D97-AF65-F5344CB8AC3E}">
        <p14:creationId xmlns:p14="http://schemas.microsoft.com/office/powerpoint/2010/main" val="1824043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56B1C5-60A3-4B0E-839F-5EDDAF651FAF}" type="slidenum">
              <a:rPr lang="en-US" altLang="en-US" sz="1300">
                <a:latin typeface="Arial" panose="020B0604020202020204" pitchFamily="34" charset="0"/>
              </a:rPr>
              <a:pPr>
                <a:spcBef>
                  <a:spcPct val="0"/>
                </a:spcBef>
              </a:pPr>
              <a:t>84</a:t>
            </a:fld>
            <a:endParaRPr lang="en-US" altLang="en-US" sz="1300">
              <a:latin typeface="Arial" panose="020B0604020202020204" pitchFamily="34" charset="0"/>
            </a:endParaRPr>
          </a:p>
        </p:txBody>
      </p:sp>
    </p:spTree>
    <p:extLst>
      <p:ext uri="{BB962C8B-B14F-4D97-AF65-F5344CB8AC3E}">
        <p14:creationId xmlns:p14="http://schemas.microsoft.com/office/powerpoint/2010/main" val="4188160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F2D822F-256E-4E40-914C-B20C31C908F3}" type="slidenum">
              <a:rPr lang="en-US" altLang="en-US" sz="1300">
                <a:latin typeface="Arial" panose="020B0604020202020204" pitchFamily="34" charset="0"/>
              </a:rPr>
              <a:pPr>
                <a:spcBef>
                  <a:spcPct val="0"/>
                </a:spcBef>
              </a:pPr>
              <a:t>85</a:t>
            </a:fld>
            <a:endParaRPr lang="en-US" altLang="en-US" sz="1300">
              <a:latin typeface="Arial" panose="020B0604020202020204" pitchFamily="34" charset="0"/>
            </a:endParaRPr>
          </a:p>
        </p:txBody>
      </p:sp>
    </p:spTree>
    <p:extLst>
      <p:ext uri="{BB962C8B-B14F-4D97-AF65-F5344CB8AC3E}">
        <p14:creationId xmlns:p14="http://schemas.microsoft.com/office/powerpoint/2010/main" val="3619972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37FD190-B84B-4C71-9E2C-FC5FD846A55E}" type="slidenum">
              <a:rPr lang="en-US" altLang="en-US" sz="1300">
                <a:latin typeface="Arial" panose="020B0604020202020204" pitchFamily="34" charset="0"/>
              </a:rPr>
              <a:pPr>
                <a:spcBef>
                  <a:spcPct val="0"/>
                </a:spcBef>
              </a:pPr>
              <a:t>86</a:t>
            </a:fld>
            <a:endParaRPr lang="en-US" altLang="en-US" sz="1300">
              <a:latin typeface="Arial" panose="020B0604020202020204" pitchFamily="34" charset="0"/>
            </a:endParaRPr>
          </a:p>
        </p:txBody>
      </p:sp>
    </p:spTree>
    <p:extLst>
      <p:ext uri="{BB962C8B-B14F-4D97-AF65-F5344CB8AC3E}">
        <p14:creationId xmlns:p14="http://schemas.microsoft.com/office/powerpoint/2010/main" val="3312330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2D09D3E-CD36-483B-9AD1-ABC8690B3D66}" type="slidenum">
              <a:rPr lang="en-US" altLang="en-US" sz="1300">
                <a:latin typeface="Arial" panose="020B0604020202020204" pitchFamily="34" charset="0"/>
              </a:rPr>
              <a:pPr>
                <a:spcBef>
                  <a:spcPct val="0"/>
                </a:spcBef>
              </a:pPr>
              <a:t>87</a:t>
            </a:fld>
            <a:endParaRPr lang="en-US" altLang="en-US" sz="1300">
              <a:latin typeface="Arial" panose="020B0604020202020204" pitchFamily="34" charset="0"/>
            </a:endParaRPr>
          </a:p>
        </p:txBody>
      </p:sp>
    </p:spTree>
    <p:extLst>
      <p:ext uri="{BB962C8B-B14F-4D97-AF65-F5344CB8AC3E}">
        <p14:creationId xmlns:p14="http://schemas.microsoft.com/office/powerpoint/2010/main" val="3460661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6581A4-EB1F-4CD5-82F4-B35E3DBEE568}" type="slidenum">
              <a:rPr lang="en-US" altLang="en-US" sz="1300">
                <a:latin typeface="Arial" panose="020B0604020202020204" pitchFamily="34" charset="0"/>
              </a:rPr>
              <a:pPr>
                <a:spcBef>
                  <a:spcPct val="0"/>
                </a:spcBef>
              </a:pPr>
              <a:t>88</a:t>
            </a:fld>
            <a:endParaRPr lang="en-US" altLang="en-US" sz="1300">
              <a:latin typeface="Arial" panose="020B0604020202020204" pitchFamily="34" charset="0"/>
            </a:endParaRPr>
          </a:p>
        </p:txBody>
      </p:sp>
    </p:spTree>
    <p:extLst>
      <p:ext uri="{BB962C8B-B14F-4D97-AF65-F5344CB8AC3E}">
        <p14:creationId xmlns:p14="http://schemas.microsoft.com/office/powerpoint/2010/main" val="4237330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FD3F51-F86E-42F7-856A-6DFA72D3C204}" type="slidenum">
              <a:rPr lang="en-US" altLang="en-US" sz="1300">
                <a:latin typeface="Arial" panose="020B0604020202020204" pitchFamily="34" charset="0"/>
              </a:rPr>
              <a:pPr>
                <a:spcBef>
                  <a:spcPct val="0"/>
                </a:spcBef>
              </a:pPr>
              <a:t>89</a:t>
            </a:fld>
            <a:endParaRPr lang="en-US" altLang="en-US" sz="1300">
              <a:latin typeface="Arial" panose="020B0604020202020204" pitchFamily="34" charset="0"/>
            </a:endParaRPr>
          </a:p>
        </p:txBody>
      </p:sp>
    </p:spTree>
    <p:extLst>
      <p:ext uri="{BB962C8B-B14F-4D97-AF65-F5344CB8AC3E}">
        <p14:creationId xmlns:p14="http://schemas.microsoft.com/office/powerpoint/2010/main" val="2490789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E75A88-0F6A-4A93-901C-27C9774E5DE0}" type="slidenum">
              <a:rPr lang="en-US" altLang="en-US" sz="1300">
                <a:latin typeface="Arial" panose="020B0604020202020204" pitchFamily="34" charset="0"/>
              </a:rPr>
              <a:pPr>
                <a:spcBef>
                  <a:spcPct val="0"/>
                </a:spcBef>
              </a:pPr>
              <a:t>90</a:t>
            </a:fld>
            <a:endParaRPr lang="en-US" altLang="en-US" sz="1300">
              <a:latin typeface="Arial" panose="020B0604020202020204" pitchFamily="34" charset="0"/>
            </a:endParaRPr>
          </a:p>
        </p:txBody>
      </p:sp>
    </p:spTree>
    <p:extLst>
      <p:ext uri="{BB962C8B-B14F-4D97-AF65-F5344CB8AC3E}">
        <p14:creationId xmlns:p14="http://schemas.microsoft.com/office/powerpoint/2010/main" val="2905903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A50C6B-1D11-441C-8DEE-B3F7F8D7279E}" type="slidenum">
              <a:rPr lang="en-US" altLang="en-US" sz="1300">
                <a:latin typeface="Arial" panose="020B0604020202020204" pitchFamily="34" charset="0"/>
              </a:rPr>
              <a:pPr>
                <a:spcBef>
                  <a:spcPct val="0"/>
                </a:spcBef>
              </a:pPr>
              <a:t>91</a:t>
            </a:fld>
            <a:endParaRPr lang="en-US" altLang="en-US" sz="1300">
              <a:latin typeface="Arial" panose="020B0604020202020204" pitchFamily="34" charset="0"/>
            </a:endParaRPr>
          </a:p>
        </p:txBody>
      </p:sp>
    </p:spTree>
    <p:extLst>
      <p:ext uri="{BB962C8B-B14F-4D97-AF65-F5344CB8AC3E}">
        <p14:creationId xmlns:p14="http://schemas.microsoft.com/office/powerpoint/2010/main" val="921794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EF00536-837A-4E42-9F97-C61F19273B8A}" type="slidenum">
              <a:rPr lang="en-US" altLang="en-US" sz="1300">
                <a:latin typeface="Arial" panose="020B0604020202020204" pitchFamily="34" charset="0"/>
              </a:rPr>
              <a:pPr>
                <a:spcBef>
                  <a:spcPct val="0"/>
                </a:spcBef>
              </a:pPr>
              <a:t>92</a:t>
            </a:fld>
            <a:endParaRPr lang="en-US" altLang="en-US" sz="1300">
              <a:latin typeface="Arial" panose="020B0604020202020204" pitchFamily="34" charset="0"/>
            </a:endParaRPr>
          </a:p>
        </p:txBody>
      </p:sp>
    </p:spTree>
    <p:extLst>
      <p:ext uri="{BB962C8B-B14F-4D97-AF65-F5344CB8AC3E}">
        <p14:creationId xmlns:p14="http://schemas.microsoft.com/office/powerpoint/2010/main" val="3526623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1D0D489-ED4F-4C75-A81A-E7B546ABF3C9}" type="slidenum">
              <a:rPr lang="en-US" altLang="en-US" sz="1300">
                <a:latin typeface="Arial" panose="020B0604020202020204" pitchFamily="34" charset="0"/>
              </a:rPr>
              <a:pPr>
                <a:spcBef>
                  <a:spcPct val="0"/>
                </a:spcBef>
              </a:pPr>
              <a:t>93</a:t>
            </a:fld>
            <a:endParaRPr lang="en-US" altLang="en-US" sz="1300">
              <a:latin typeface="Arial" panose="020B0604020202020204" pitchFamily="34" charset="0"/>
            </a:endParaRPr>
          </a:p>
        </p:txBody>
      </p:sp>
    </p:spTree>
    <p:extLst>
      <p:ext uri="{BB962C8B-B14F-4D97-AF65-F5344CB8AC3E}">
        <p14:creationId xmlns:p14="http://schemas.microsoft.com/office/powerpoint/2010/main" val="1491239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B690B3-5455-4720-9B7D-0CEA69F1DE0D}" type="slidenum">
              <a:rPr lang="en-US" altLang="en-US" sz="1300">
                <a:latin typeface="Arial" panose="020B0604020202020204" pitchFamily="34" charset="0"/>
              </a:rPr>
              <a:pPr>
                <a:spcBef>
                  <a:spcPct val="0"/>
                </a:spcBef>
              </a:pPr>
              <a:t>94</a:t>
            </a:fld>
            <a:endParaRPr lang="en-US" altLang="en-US" sz="1300">
              <a:latin typeface="Arial" panose="020B0604020202020204" pitchFamily="34" charset="0"/>
            </a:endParaRPr>
          </a:p>
        </p:txBody>
      </p:sp>
    </p:spTree>
    <p:extLst>
      <p:ext uri="{BB962C8B-B14F-4D97-AF65-F5344CB8AC3E}">
        <p14:creationId xmlns:p14="http://schemas.microsoft.com/office/powerpoint/2010/main" val="2766454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7E8F97-A9B2-4FB3-8429-567F4ADA7ECB}" type="slidenum">
              <a:rPr lang="en-US" altLang="en-US" sz="1300">
                <a:latin typeface="Arial" panose="020B0604020202020204" pitchFamily="34" charset="0"/>
              </a:rPr>
              <a:pPr>
                <a:spcBef>
                  <a:spcPct val="0"/>
                </a:spcBef>
              </a:pPr>
              <a:t>95</a:t>
            </a:fld>
            <a:endParaRPr lang="en-US" altLang="en-US" sz="1300">
              <a:latin typeface="Arial" panose="020B0604020202020204" pitchFamily="34" charset="0"/>
            </a:endParaRPr>
          </a:p>
        </p:txBody>
      </p:sp>
    </p:spTree>
    <p:extLst>
      <p:ext uri="{BB962C8B-B14F-4D97-AF65-F5344CB8AC3E}">
        <p14:creationId xmlns:p14="http://schemas.microsoft.com/office/powerpoint/2010/main" val="376772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188899-AD3E-41F6-965C-1D7B35F69EC8}" type="slidenum">
              <a:rPr lang="en-US" altLang="en-US" sz="1300">
                <a:latin typeface="Arial" panose="020B0604020202020204" pitchFamily="34" charset="0"/>
              </a:rPr>
              <a:pPr>
                <a:spcBef>
                  <a:spcPct val="0"/>
                </a:spcBef>
              </a:pPr>
              <a:t>96</a:t>
            </a:fld>
            <a:endParaRPr lang="en-US" altLang="en-US" sz="1300">
              <a:latin typeface="Arial" panose="020B0604020202020204" pitchFamily="34" charset="0"/>
            </a:endParaRPr>
          </a:p>
        </p:txBody>
      </p:sp>
    </p:spTree>
    <p:extLst>
      <p:ext uri="{BB962C8B-B14F-4D97-AF65-F5344CB8AC3E}">
        <p14:creationId xmlns:p14="http://schemas.microsoft.com/office/powerpoint/2010/main" val="675107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5EE940-29F1-4E83-9664-5D2694CE0E87}" type="slidenum">
              <a:rPr lang="en-US" altLang="en-US" sz="1300">
                <a:latin typeface="Arial" panose="020B0604020202020204" pitchFamily="34" charset="0"/>
              </a:rPr>
              <a:pPr>
                <a:spcBef>
                  <a:spcPct val="0"/>
                </a:spcBef>
              </a:pPr>
              <a:t>97</a:t>
            </a:fld>
            <a:endParaRPr lang="en-US" altLang="en-US" sz="1300">
              <a:latin typeface="Arial" panose="020B0604020202020204" pitchFamily="34" charset="0"/>
            </a:endParaRPr>
          </a:p>
        </p:txBody>
      </p:sp>
    </p:spTree>
    <p:extLst>
      <p:ext uri="{BB962C8B-B14F-4D97-AF65-F5344CB8AC3E}">
        <p14:creationId xmlns:p14="http://schemas.microsoft.com/office/powerpoint/2010/main" val="1940957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DEEA9C-DF88-4A8A-AF27-6DF539199978}" type="slidenum">
              <a:rPr lang="en-US" altLang="en-US" sz="1300">
                <a:latin typeface="Arial" panose="020B0604020202020204" pitchFamily="34" charset="0"/>
              </a:rPr>
              <a:pPr>
                <a:spcBef>
                  <a:spcPct val="0"/>
                </a:spcBef>
              </a:pPr>
              <a:t>98</a:t>
            </a:fld>
            <a:endParaRPr lang="en-US" altLang="en-US" sz="1300">
              <a:latin typeface="Arial" panose="020B0604020202020204" pitchFamily="34" charset="0"/>
            </a:endParaRPr>
          </a:p>
        </p:txBody>
      </p:sp>
    </p:spTree>
    <p:extLst>
      <p:ext uri="{BB962C8B-B14F-4D97-AF65-F5344CB8AC3E}">
        <p14:creationId xmlns:p14="http://schemas.microsoft.com/office/powerpoint/2010/main" val="24204131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6DDA908-EDDC-4014-88AB-4D963263443A}" type="slidenum">
              <a:rPr lang="en-US" altLang="en-US" sz="1300">
                <a:latin typeface="Arial" panose="020B0604020202020204" pitchFamily="34" charset="0"/>
              </a:rPr>
              <a:pPr>
                <a:spcBef>
                  <a:spcPct val="0"/>
                </a:spcBef>
              </a:pPr>
              <a:t>99</a:t>
            </a:fld>
            <a:endParaRPr lang="en-US" altLang="en-US" sz="1300">
              <a:latin typeface="Arial" panose="020B0604020202020204" pitchFamily="34" charset="0"/>
            </a:endParaRPr>
          </a:p>
        </p:txBody>
      </p:sp>
    </p:spTree>
    <p:extLst>
      <p:ext uri="{BB962C8B-B14F-4D97-AF65-F5344CB8AC3E}">
        <p14:creationId xmlns:p14="http://schemas.microsoft.com/office/powerpoint/2010/main" val="1948119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2BED9B7-9621-4865-8DE9-3615C900A3B7}" type="slidenum">
              <a:rPr lang="en-US" altLang="en-US" sz="1300">
                <a:latin typeface="Arial" panose="020B0604020202020204" pitchFamily="34" charset="0"/>
              </a:rPr>
              <a:pPr>
                <a:spcBef>
                  <a:spcPct val="0"/>
                </a:spcBef>
              </a:pPr>
              <a:t>100</a:t>
            </a:fld>
            <a:endParaRPr lang="en-US" altLang="en-US" sz="1300">
              <a:latin typeface="Arial" panose="020B0604020202020204" pitchFamily="34" charset="0"/>
            </a:endParaRPr>
          </a:p>
        </p:txBody>
      </p:sp>
    </p:spTree>
    <p:extLst>
      <p:ext uri="{BB962C8B-B14F-4D97-AF65-F5344CB8AC3E}">
        <p14:creationId xmlns:p14="http://schemas.microsoft.com/office/powerpoint/2010/main" val="6540109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814585-845F-41CF-B7A0-1230F5585FC3}" type="slidenum">
              <a:rPr lang="en-US" altLang="en-US" sz="1300">
                <a:latin typeface="Arial" panose="020B0604020202020204" pitchFamily="34" charset="0"/>
              </a:rPr>
              <a:pPr>
                <a:spcBef>
                  <a:spcPct val="0"/>
                </a:spcBef>
              </a:pPr>
              <a:t>101</a:t>
            </a:fld>
            <a:endParaRPr lang="en-US" altLang="en-US" sz="1300">
              <a:latin typeface="Arial" panose="020B0604020202020204" pitchFamily="34" charset="0"/>
            </a:endParaRPr>
          </a:p>
        </p:txBody>
      </p:sp>
    </p:spTree>
    <p:extLst>
      <p:ext uri="{BB962C8B-B14F-4D97-AF65-F5344CB8AC3E}">
        <p14:creationId xmlns:p14="http://schemas.microsoft.com/office/powerpoint/2010/main" val="3171275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F6E0BF2-A252-4155-8CF5-7FD4E2A9D6B1}" type="slidenum">
              <a:rPr lang="en-US" altLang="en-US" sz="1300">
                <a:latin typeface="Arial" panose="020B0604020202020204" pitchFamily="34" charset="0"/>
              </a:rPr>
              <a:pPr>
                <a:spcBef>
                  <a:spcPct val="0"/>
                </a:spcBef>
              </a:pPr>
              <a:t>102</a:t>
            </a:fld>
            <a:endParaRPr lang="en-US" altLang="en-US" sz="1300">
              <a:latin typeface="Arial" panose="020B0604020202020204" pitchFamily="34" charset="0"/>
            </a:endParaRPr>
          </a:p>
        </p:txBody>
      </p:sp>
    </p:spTree>
    <p:extLst>
      <p:ext uri="{BB962C8B-B14F-4D97-AF65-F5344CB8AC3E}">
        <p14:creationId xmlns:p14="http://schemas.microsoft.com/office/powerpoint/2010/main" val="706921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BE13AC0-72CB-4851-9F54-4C334E9B0018}" type="slidenum">
              <a:rPr lang="en-US" altLang="en-US" sz="1300">
                <a:latin typeface="Arial" panose="020B0604020202020204" pitchFamily="34" charset="0"/>
              </a:rPr>
              <a:pPr>
                <a:spcBef>
                  <a:spcPct val="0"/>
                </a:spcBef>
              </a:pPr>
              <a:t>103</a:t>
            </a:fld>
            <a:endParaRPr lang="en-US" altLang="en-US" sz="1300">
              <a:latin typeface="Arial" panose="020B0604020202020204" pitchFamily="34" charset="0"/>
            </a:endParaRPr>
          </a:p>
        </p:txBody>
      </p:sp>
    </p:spTree>
    <p:extLst>
      <p:ext uri="{BB962C8B-B14F-4D97-AF65-F5344CB8AC3E}">
        <p14:creationId xmlns:p14="http://schemas.microsoft.com/office/powerpoint/2010/main" val="229581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C5A87CF-F69C-4AD9-8810-1BF658B3D846}" type="slidenum">
              <a:rPr lang="en-US" altLang="en-US" sz="1300">
                <a:latin typeface="Arial" panose="020B0604020202020204" pitchFamily="34" charset="0"/>
              </a:rPr>
              <a:pPr>
                <a:spcBef>
                  <a:spcPct val="0"/>
                </a:spcBef>
              </a:pPr>
              <a:t>104</a:t>
            </a:fld>
            <a:endParaRPr lang="en-US" altLang="en-US" sz="1300">
              <a:latin typeface="Arial" panose="020B0604020202020204" pitchFamily="34" charset="0"/>
            </a:endParaRPr>
          </a:p>
        </p:txBody>
      </p:sp>
    </p:spTree>
    <p:extLst>
      <p:ext uri="{BB962C8B-B14F-4D97-AF65-F5344CB8AC3E}">
        <p14:creationId xmlns:p14="http://schemas.microsoft.com/office/powerpoint/2010/main" val="4210817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1F0504A-55C1-40C1-BBEC-938411BD71E7}" type="slidenum">
              <a:rPr lang="en-US" altLang="en-US" sz="1300">
                <a:latin typeface="Arial" panose="020B0604020202020204" pitchFamily="34" charset="0"/>
              </a:rPr>
              <a:pPr>
                <a:spcBef>
                  <a:spcPct val="0"/>
                </a:spcBef>
              </a:pPr>
              <a:t>105</a:t>
            </a:fld>
            <a:endParaRPr lang="en-US" altLang="en-US" sz="1300">
              <a:latin typeface="Arial" panose="020B0604020202020204" pitchFamily="34" charset="0"/>
            </a:endParaRPr>
          </a:p>
        </p:txBody>
      </p:sp>
    </p:spTree>
    <p:extLst>
      <p:ext uri="{BB962C8B-B14F-4D97-AF65-F5344CB8AC3E}">
        <p14:creationId xmlns:p14="http://schemas.microsoft.com/office/powerpoint/2010/main" val="2272806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702500E-E91A-4C3E-A5DA-F2575F6B4B9B}" type="slidenum">
              <a:rPr lang="en-US" altLang="en-US" sz="1300">
                <a:latin typeface="Arial" panose="020B0604020202020204" pitchFamily="34" charset="0"/>
              </a:rPr>
              <a:pPr>
                <a:spcBef>
                  <a:spcPct val="0"/>
                </a:spcBef>
              </a:pPr>
              <a:t>106</a:t>
            </a:fld>
            <a:endParaRPr lang="en-US" altLang="en-US" sz="1300">
              <a:latin typeface="Arial" panose="020B0604020202020204" pitchFamily="34" charset="0"/>
            </a:endParaRPr>
          </a:p>
        </p:txBody>
      </p:sp>
    </p:spTree>
    <p:extLst>
      <p:ext uri="{BB962C8B-B14F-4D97-AF65-F5344CB8AC3E}">
        <p14:creationId xmlns:p14="http://schemas.microsoft.com/office/powerpoint/2010/main" val="1426976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839C4C7-F643-4C03-90C6-9CDC05465935}" type="slidenum">
              <a:rPr lang="en-US" altLang="en-US" sz="1300">
                <a:latin typeface="Arial" panose="020B0604020202020204" pitchFamily="34" charset="0"/>
              </a:rPr>
              <a:pPr>
                <a:spcBef>
                  <a:spcPct val="0"/>
                </a:spcBef>
              </a:pPr>
              <a:t>107</a:t>
            </a:fld>
            <a:endParaRPr lang="en-US" altLang="en-US" sz="1300">
              <a:latin typeface="Arial" panose="020B0604020202020204" pitchFamily="34" charset="0"/>
            </a:endParaRPr>
          </a:p>
        </p:txBody>
      </p:sp>
    </p:spTree>
    <p:extLst>
      <p:ext uri="{BB962C8B-B14F-4D97-AF65-F5344CB8AC3E}">
        <p14:creationId xmlns:p14="http://schemas.microsoft.com/office/powerpoint/2010/main" val="3515498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25967E-9A59-4F0A-A8B7-C423E4B576FC}" type="slidenum">
              <a:rPr lang="en-US" altLang="en-US" sz="1300">
                <a:latin typeface="Arial" panose="020B0604020202020204" pitchFamily="34" charset="0"/>
              </a:rPr>
              <a:pPr>
                <a:spcBef>
                  <a:spcPct val="0"/>
                </a:spcBef>
              </a:pPr>
              <a:t>109</a:t>
            </a:fld>
            <a:endParaRPr lang="en-US" altLang="en-US" sz="1300">
              <a:latin typeface="Arial" panose="020B0604020202020204" pitchFamily="34" charset="0"/>
            </a:endParaRPr>
          </a:p>
        </p:txBody>
      </p:sp>
    </p:spTree>
    <p:extLst>
      <p:ext uri="{BB962C8B-B14F-4D97-AF65-F5344CB8AC3E}">
        <p14:creationId xmlns:p14="http://schemas.microsoft.com/office/powerpoint/2010/main" val="17922221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25E99E-C060-4CE0-9FB6-7B41D599A8B2}" type="slidenum">
              <a:rPr lang="en-US" altLang="en-US" sz="1300">
                <a:latin typeface="Arial" panose="020B0604020202020204" pitchFamily="34" charset="0"/>
              </a:rPr>
              <a:pPr>
                <a:spcBef>
                  <a:spcPct val="0"/>
                </a:spcBef>
              </a:pPr>
              <a:t>110</a:t>
            </a:fld>
            <a:endParaRPr lang="en-US" altLang="en-US" sz="1300">
              <a:latin typeface="Arial" panose="020B0604020202020204" pitchFamily="34" charset="0"/>
            </a:endParaRPr>
          </a:p>
        </p:txBody>
      </p:sp>
    </p:spTree>
    <p:extLst>
      <p:ext uri="{BB962C8B-B14F-4D97-AF65-F5344CB8AC3E}">
        <p14:creationId xmlns:p14="http://schemas.microsoft.com/office/powerpoint/2010/main" val="33084735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F6582E7-91B7-461A-AF8F-A35F20BE7AA0}" type="slidenum">
              <a:rPr lang="en-US" altLang="en-US" sz="1300">
                <a:latin typeface="Arial" panose="020B0604020202020204" pitchFamily="34" charset="0"/>
              </a:rPr>
              <a:pPr>
                <a:spcBef>
                  <a:spcPct val="0"/>
                </a:spcBef>
              </a:pPr>
              <a:t>111</a:t>
            </a:fld>
            <a:endParaRPr lang="en-US" altLang="en-US" sz="1300">
              <a:latin typeface="Arial" panose="020B0604020202020204" pitchFamily="34" charset="0"/>
            </a:endParaRPr>
          </a:p>
        </p:txBody>
      </p:sp>
    </p:spTree>
    <p:extLst>
      <p:ext uri="{BB962C8B-B14F-4D97-AF65-F5344CB8AC3E}">
        <p14:creationId xmlns:p14="http://schemas.microsoft.com/office/powerpoint/2010/main" val="3502152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98703F-8410-40DA-B4BD-7D57169C78E9}" type="slidenum">
              <a:rPr lang="en-US" altLang="en-US" sz="1300">
                <a:latin typeface="Arial" panose="020B0604020202020204" pitchFamily="34" charset="0"/>
              </a:rPr>
              <a:pPr>
                <a:spcBef>
                  <a:spcPct val="0"/>
                </a:spcBef>
              </a:pPr>
              <a:t>112</a:t>
            </a:fld>
            <a:endParaRPr lang="en-US" altLang="en-US" sz="1300">
              <a:latin typeface="Arial" panose="020B0604020202020204" pitchFamily="34" charset="0"/>
            </a:endParaRPr>
          </a:p>
        </p:txBody>
      </p:sp>
    </p:spTree>
    <p:extLst>
      <p:ext uri="{BB962C8B-B14F-4D97-AF65-F5344CB8AC3E}">
        <p14:creationId xmlns:p14="http://schemas.microsoft.com/office/powerpoint/2010/main" val="7259402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457C00-917C-4F42-BA53-344FAC2351C9}" type="slidenum">
              <a:rPr lang="en-US" altLang="en-US" sz="1300">
                <a:latin typeface="Arial" panose="020B0604020202020204" pitchFamily="34" charset="0"/>
              </a:rPr>
              <a:pPr>
                <a:spcBef>
                  <a:spcPct val="0"/>
                </a:spcBef>
              </a:pPr>
              <a:t>113</a:t>
            </a:fld>
            <a:endParaRPr lang="en-US" altLang="en-US" sz="1300">
              <a:latin typeface="Arial" panose="020B0604020202020204" pitchFamily="34" charset="0"/>
            </a:endParaRPr>
          </a:p>
        </p:txBody>
      </p:sp>
    </p:spTree>
    <p:extLst>
      <p:ext uri="{BB962C8B-B14F-4D97-AF65-F5344CB8AC3E}">
        <p14:creationId xmlns:p14="http://schemas.microsoft.com/office/powerpoint/2010/main" val="30381004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403128-A3AE-4398-9F75-4BE0FAD92ECD}" type="slidenum">
              <a:rPr lang="en-US" altLang="en-US" sz="1300">
                <a:latin typeface="Arial" panose="020B0604020202020204" pitchFamily="34" charset="0"/>
              </a:rPr>
              <a:pPr>
                <a:spcBef>
                  <a:spcPct val="0"/>
                </a:spcBef>
              </a:pPr>
              <a:t>114</a:t>
            </a:fld>
            <a:endParaRPr lang="en-US" altLang="en-US" sz="1300">
              <a:latin typeface="Arial" panose="020B0604020202020204" pitchFamily="34" charset="0"/>
            </a:endParaRPr>
          </a:p>
        </p:txBody>
      </p:sp>
    </p:spTree>
    <p:extLst>
      <p:ext uri="{BB962C8B-B14F-4D97-AF65-F5344CB8AC3E}">
        <p14:creationId xmlns:p14="http://schemas.microsoft.com/office/powerpoint/2010/main" val="23836042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FFAB89-F8B6-49F7-BFCA-E60F90851D13}" type="slidenum">
              <a:rPr lang="en-US" altLang="en-US" sz="1300">
                <a:latin typeface="Arial" panose="020B0604020202020204" pitchFamily="34" charset="0"/>
              </a:rPr>
              <a:pPr>
                <a:spcBef>
                  <a:spcPct val="0"/>
                </a:spcBef>
              </a:pPr>
              <a:t>115</a:t>
            </a:fld>
            <a:endParaRPr lang="en-US" altLang="en-US" sz="1300">
              <a:latin typeface="Arial" panose="020B0604020202020204" pitchFamily="34" charset="0"/>
            </a:endParaRPr>
          </a:p>
        </p:txBody>
      </p:sp>
    </p:spTree>
    <p:extLst>
      <p:ext uri="{BB962C8B-B14F-4D97-AF65-F5344CB8AC3E}">
        <p14:creationId xmlns:p14="http://schemas.microsoft.com/office/powerpoint/2010/main" val="2962875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8D7171B-5B06-476B-80A3-C0EB4AFA7965}" type="slidenum">
              <a:rPr lang="en-US" altLang="en-US" sz="1300">
                <a:latin typeface="Arial" panose="020B0604020202020204" pitchFamily="34" charset="0"/>
              </a:rPr>
              <a:pPr>
                <a:spcBef>
                  <a:spcPct val="0"/>
                </a:spcBef>
              </a:pPr>
              <a:t>116</a:t>
            </a:fld>
            <a:endParaRPr lang="en-US" altLang="en-US" sz="1300">
              <a:latin typeface="Arial" panose="020B0604020202020204" pitchFamily="34" charset="0"/>
            </a:endParaRPr>
          </a:p>
        </p:txBody>
      </p:sp>
    </p:spTree>
    <p:extLst>
      <p:ext uri="{BB962C8B-B14F-4D97-AF65-F5344CB8AC3E}">
        <p14:creationId xmlns:p14="http://schemas.microsoft.com/office/powerpoint/2010/main" val="3305087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77BEABC-E198-48C9-9A02-E8A6472A382A}" type="slidenum">
              <a:rPr lang="en-US" altLang="en-US" sz="1300">
                <a:latin typeface="Arial" panose="020B0604020202020204" pitchFamily="34" charset="0"/>
              </a:rPr>
              <a:pPr>
                <a:spcBef>
                  <a:spcPct val="0"/>
                </a:spcBef>
              </a:pPr>
              <a:t>117</a:t>
            </a:fld>
            <a:endParaRPr lang="en-US" altLang="en-US" sz="1300">
              <a:latin typeface="Arial" panose="020B0604020202020204" pitchFamily="34" charset="0"/>
            </a:endParaRPr>
          </a:p>
        </p:txBody>
      </p:sp>
    </p:spTree>
    <p:extLst>
      <p:ext uri="{BB962C8B-B14F-4D97-AF65-F5344CB8AC3E}">
        <p14:creationId xmlns:p14="http://schemas.microsoft.com/office/powerpoint/2010/main" val="3350719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30036F-A758-4869-9973-A1CDAE8B6E69}" type="slidenum">
              <a:rPr lang="en-US" altLang="en-US" sz="1300">
                <a:latin typeface="Arial" panose="020B0604020202020204" pitchFamily="34" charset="0"/>
              </a:rPr>
              <a:pPr>
                <a:spcBef>
                  <a:spcPct val="0"/>
                </a:spcBef>
              </a:pPr>
              <a:t>118</a:t>
            </a:fld>
            <a:endParaRPr lang="en-US" altLang="en-US" sz="1300">
              <a:latin typeface="Arial" panose="020B0604020202020204" pitchFamily="34" charset="0"/>
            </a:endParaRPr>
          </a:p>
        </p:txBody>
      </p:sp>
    </p:spTree>
    <p:extLst>
      <p:ext uri="{BB962C8B-B14F-4D97-AF65-F5344CB8AC3E}">
        <p14:creationId xmlns:p14="http://schemas.microsoft.com/office/powerpoint/2010/main" val="20512309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BD5BF0-2FE0-45FF-9D3E-F9142C4E8FDA}" type="slidenum">
              <a:rPr lang="en-US" altLang="en-US" sz="1300">
                <a:latin typeface="Arial" panose="020B0604020202020204" pitchFamily="34" charset="0"/>
              </a:rPr>
              <a:pPr>
                <a:spcBef>
                  <a:spcPct val="0"/>
                </a:spcBef>
              </a:pPr>
              <a:t>119</a:t>
            </a:fld>
            <a:endParaRPr lang="en-US" altLang="en-US" sz="1300">
              <a:latin typeface="Arial" panose="020B0604020202020204" pitchFamily="34" charset="0"/>
            </a:endParaRPr>
          </a:p>
        </p:txBody>
      </p:sp>
    </p:spTree>
    <p:extLst>
      <p:ext uri="{BB962C8B-B14F-4D97-AF65-F5344CB8AC3E}">
        <p14:creationId xmlns:p14="http://schemas.microsoft.com/office/powerpoint/2010/main" val="34886638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3AA7BA-C805-49B3-969C-D727066A456E}" type="slidenum">
              <a:rPr lang="en-US" altLang="en-US" sz="1300">
                <a:latin typeface="Arial" panose="020B0604020202020204" pitchFamily="34" charset="0"/>
              </a:rPr>
              <a:pPr>
                <a:spcBef>
                  <a:spcPct val="0"/>
                </a:spcBef>
              </a:pPr>
              <a:t>120</a:t>
            </a:fld>
            <a:endParaRPr lang="en-US" altLang="en-US" sz="1300">
              <a:latin typeface="Arial" panose="020B0604020202020204" pitchFamily="34" charset="0"/>
            </a:endParaRPr>
          </a:p>
        </p:txBody>
      </p:sp>
    </p:spTree>
    <p:extLst>
      <p:ext uri="{BB962C8B-B14F-4D97-AF65-F5344CB8AC3E}">
        <p14:creationId xmlns:p14="http://schemas.microsoft.com/office/powerpoint/2010/main" val="2907681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452FFC9-1EC9-4D9F-8099-FD870578AADB}" type="slidenum">
              <a:rPr lang="en-US" altLang="en-US" sz="1300">
                <a:latin typeface="Arial" panose="020B0604020202020204" pitchFamily="34" charset="0"/>
              </a:rPr>
              <a:pPr>
                <a:spcBef>
                  <a:spcPct val="0"/>
                </a:spcBef>
              </a:pPr>
              <a:t>121</a:t>
            </a:fld>
            <a:endParaRPr lang="en-US" altLang="en-US" sz="1300">
              <a:latin typeface="Arial" panose="020B0604020202020204" pitchFamily="34" charset="0"/>
            </a:endParaRPr>
          </a:p>
        </p:txBody>
      </p:sp>
    </p:spTree>
    <p:extLst>
      <p:ext uri="{BB962C8B-B14F-4D97-AF65-F5344CB8AC3E}">
        <p14:creationId xmlns:p14="http://schemas.microsoft.com/office/powerpoint/2010/main" val="880819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FD93DFF-4FE7-4E73-8093-C16F90C57CFE}" type="slidenum">
              <a:rPr lang="en-US" altLang="en-US" sz="1300">
                <a:latin typeface="Arial" panose="020B0604020202020204" pitchFamily="34" charset="0"/>
              </a:rPr>
              <a:pPr>
                <a:spcBef>
                  <a:spcPct val="0"/>
                </a:spcBef>
              </a:pPr>
              <a:t>122</a:t>
            </a:fld>
            <a:endParaRPr lang="en-US" altLang="en-US" sz="1300">
              <a:latin typeface="Arial" panose="020B0604020202020204" pitchFamily="34" charset="0"/>
            </a:endParaRPr>
          </a:p>
        </p:txBody>
      </p:sp>
    </p:spTree>
    <p:extLst>
      <p:ext uri="{BB962C8B-B14F-4D97-AF65-F5344CB8AC3E}">
        <p14:creationId xmlns:p14="http://schemas.microsoft.com/office/powerpoint/2010/main" val="21032549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0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4C2A08-A4AD-4F16-953D-8CB8F06425AE}" type="slidenum">
              <a:rPr lang="en-US" altLang="en-US" sz="1300">
                <a:latin typeface="Arial" panose="020B0604020202020204" pitchFamily="34" charset="0"/>
              </a:rPr>
              <a:pPr>
                <a:spcBef>
                  <a:spcPct val="0"/>
                </a:spcBef>
              </a:pPr>
              <a:t>123</a:t>
            </a:fld>
            <a:endParaRPr lang="en-US" altLang="en-US" sz="1300">
              <a:latin typeface="Arial" panose="020B0604020202020204" pitchFamily="34" charset="0"/>
            </a:endParaRPr>
          </a:p>
        </p:txBody>
      </p:sp>
    </p:spTree>
    <p:extLst>
      <p:ext uri="{BB962C8B-B14F-4D97-AF65-F5344CB8AC3E}">
        <p14:creationId xmlns:p14="http://schemas.microsoft.com/office/powerpoint/2010/main" val="10908762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17A7327-D949-41AF-AD1D-02CE011C8704}" type="slidenum">
              <a:rPr lang="en-US" altLang="en-US" sz="1300">
                <a:latin typeface="Arial" panose="020B0604020202020204" pitchFamily="34" charset="0"/>
              </a:rPr>
              <a:pPr>
                <a:spcBef>
                  <a:spcPct val="0"/>
                </a:spcBef>
              </a:pPr>
              <a:t>124</a:t>
            </a:fld>
            <a:endParaRPr lang="en-US" altLang="en-US" sz="1300">
              <a:latin typeface="Arial" panose="020B0604020202020204" pitchFamily="34" charset="0"/>
            </a:endParaRPr>
          </a:p>
        </p:txBody>
      </p:sp>
    </p:spTree>
    <p:extLst>
      <p:ext uri="{BB962C8B-B14F-4D97-AF65-F5344CB8AC3E}">
        <p14:creationId xmlns:p14="http://schemas.microsoft.com/office/powerpoint/2010/main" val="3122451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4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DD6B0A8-496C-4777-8ED2-AD53B97108E0}" type="slidenum">
              <a:rPr lang="en-US" altLang="en-US" sz="1300">
                <a:latin typeface="Arial" panose="020B0604020202020204" pitchFamily="34" charset="0"/>
              </a:rPr>
              <a:pPr>
                <a:spcBef>
                  <a:spcPct val="0"/>
                </a:spcBef>
              </a:pPr>
              <a:t>125</a:t>
            </a:fld>
            <a:endParaRPr lang="en-US" altLang="en-US" sz="1300">
              <a:latin typeface="Arial" panose="020B0604020202020204" pitchFamily="34" charset="0"/>
            </a:endParaRPr>
          </a:p>
        </p:txBody>
      </p:sp>
    </p:spTree>
    <p:extLst>
      <p:ext uri="{BB962C8B-B14F-4D97-AF65-F5344CB8AC3E}">
        <p14:creationId xmlns:p14="http://schemas.microsoft.com/office/powerpoint/2010/main" val="6572601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387E4C-DA2E-4A26-A93A-C56EF5642DF5}" type="slidenum">
              <a:rPr lang="en-US" altLang="en-US" sz="1300">
                <a:latin typeface="Arial" panose="020B0604020202020204" pitchFamily="34" charset="0"/>
              </a:rPr>
              <a:pPr>
                <a:spcBef>
                  <a:spcPct val="0"/>
                </a:spcBef>
              </a:pPr>
              <a:t>126</a:t>
            </a:fld>
            <a:endParaRPr lang="en-US" altLang="en-US" sz="1300">
              <a:latin typeface="Arial" panose="020B0604020202020204" pitchFamily="34" charset="0"/>
            </a:endParaRPr>
          </a:p>
        </p:txBody>
      </p:sp>
    </p:spTree>
    <p:extLst>
      <p:ext uri="{BB962C8B-B14F-4D97-AF65-F5344CB8AC3E}">
        <p14:creationId xmlns:p14="http://schemas.microsoft.com/office/powerpoint/2010/main" val="26619287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CC2A9F-6252-4DBE-BAD5-18DF6655C7B7}" type="slidenum">
              <a:rPr lang="en-US" altLang="en-US" sz="1300">
                <a:latin typeface="Arial" panose="020B0604020202020204" pitchFamily="34" charset="0"/>
              </a:rPr>
              <a:pPr>
                <a:spcBef>
                  <a:spcPct val="0"/>
                </a:spcBef>
              </a:pPr>
              <a:t>127</a:t>
            </a:fld>
            <a:endParaRPr lang="en-US" altLang="en-US" sz="1300">
              <a:latin typeface="Arial" panose="020B0604020202020204" pitchFamily="34" charset="0"/>
            </a:endParaRPr>
          </a:p>
        </p:txBody>
      </p:sp>
    </p:spTree>
    <p:extLst>
      <p:ext uri="{BB962C8B-B14F-4D97-AF65-F5344CB8AC3E}">
        <p14:creationId xmlns:p14="http://schemas.microsoft.com/office/powerpoint/2010/main" val="14285763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8E5CC5-4ECE-41F9-8E4B-C85E1A802A0D}" type="slidenum">
              <a:rPr lang="en-US" altLang="en-US" sz="1300">
                <a:latin typeface="Arial" panose="020B0604020202020204" pitchFamily="34" charset="0"/>
              </a:rPr>
              <a:pPr>
                <a:spcBef>
                  <a:spcPct val="0"/>
                </a:spcBef>
              </a:pPr>
              <a:t>128</a:t>
            </a:fld>
            <a:endParaRPr lang="en-US" altLang="en-US" sz="1300">
              <a:latin typeface="Arial" panose="020B0604020202020204" pitchFamily="34" charset="0"/>
            </a:endParaRPr>
          </a:p>
        </p:txBody>
      </p:sp>
    </p:spTree>
    <p:extLst>
      <p:ext uri="{BB962C8B-B14F-4D97-AF65-F5344CB8AC3E}">
        <p14:creationId xmlns:p14="http://schemas.microsoft.com/office/powerpoint/2010/main" val="38356920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B49387-ED9E-405A-AC17-7D0EEE3A144F}" type="slidenum">
              <a:rPr lang="en-US" altLang="en-US" sz="1300">
                <a:latin typeface="Arial" panose="020B0604020202020204" pitchFamily="34" charset="0"/>
              </a:rPr>
              <a:pPr>
                <a:spcBef>
                  <a:spcPct val="0"/>
                </a:spcBef>
              </a:pPr>
              <a:t>129</a:t>
            </a:fld>
            <a:endParaRPr lang="en-US" altLang="en-US" sz="1300">
              <a:latin typeface="Arial" panose="020B0604020202020204" pitchFamily="34" charset="0"/>
            </a:endParaRPr>
          </a:p>
        </p:txBody>
      </p:sp>
    </p:spTree>
    <p:extLst>
      <p:ext uri="{BB962C8B-B14F-4D97-AF65-F5344CB8AC3E}">
        <p14:creationId xmlns:p14="http://schemas.microsoft.com/office/powerpoint/2010/main" val="23006162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F9A87F5-AA6D-46EB-8706-CB41166D36DF}" type="slidenum">
              <a:rPr lang="en-US" altLang="en-US" sz="1300">
                <a:latin typeface="Arial" panose="020B0604020202020204" pitchFamily="34" charset="0"/>
              </a:rPr>
              <a:pPr>
                <a:spcBef>
                  <a:spcPct val="0"/>
                </a:spcBef>
              </a:pPr>
              <a:t>130</a:t>
            </a:fld>
            <a:endParaRPr lang="en-US" altLang="en-US" sz="1300">
              <a:latin typeface="Arial" panose="020B0604020202020204" pitchFamily="34" charset="0"/>
            </a:endParaRPr>
          </a:p>
        </p:txBody>
      </p:sp>
    </p:spTree>
    <p:extLst>
      <p:ext uri="{BB962C8B-B14F-4D97-AF65-F5344CB8AC3E}">
        <p14:creationId xmlns:p14="http://schemas.microsoft.com/office/powerpoint/2010/main" val="18096645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6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5E1692-36B1-4556-91AB-7CD86C14E345}" type="slidenum">
              <a:rPr lang="en-US" altLang="en-US" sz="1300">
                <a:latin typeface="Arial" panose="020B0604020202020204" pitchFamily="34" charset="0"/>
              </a:rPr>
              <a:pPr>
                <a:spcBef>
                  <a:spcPct val="0"/>
                </a:spcBef>
              </a:pPr>
              <a:t>131</a:t>
            </a:fld>
            <a:endParaRPr lang="en-US" altLang="en-US" sz="1300">
              <a:latin typeface="Arial" panose="020B0604020202020204" pitchFamily="34" charset="0"/>
            </a:endParaRPr>
          </a:p>
        </p:txBody>
      </p:sp>
    </p:spTree>
    <p:extLst>
      <p:ext uri="{BB962C8B-B14F-4D97-AF65-F5344CB8AC3E}">
        <p14:creationId xmlns:p14="http://schemas.microsoft.com/office/powerpoint/2010/main" val="3151145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8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AB0E4E-3F59-4539-983A-1D7E04791509}" type="slidenum">
              <a:rPr lang="en-US" altLang="en-US" sz="1300">
                <a:latin typeface="Arial" panose="020B0604020202020204" pitchFamily="34" charset="0"/>
              </a:rPr>
              <a:pPr>
                <a:spcBef>
                  <a:spcPct val="0"/>
                </a:spcBef>
              </a:pPr>
              <a:t>132</a:t>
            </a:fld>
            <a:endParaRPr lang="en-US" altLang="en-US" sz="1300">
              <a:latin typeface="Arial" panose="020B0604020202020204" pitchFamily="34" charset="0"/>
            </a:endParaRPr>
          </a:p>
        </p:txBody>
      </p:sp>
    </p:spTree>
    <p:extLst>
      <p:ext uri="{BB962C8B-B14F-4D97-AF65-F5344CB8AC3E}">
        <p14:creationId xmlns:p14="http://schemas.microsoft.com/office/powerpoint/2010/main" val="20563103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8B71E3-BD48-4006-A7E8-2B87EF9946F6}" type="slidenum">
              <a:rPr lang="en-US" altLang="en-US" sz="1300">
                <a:latin typeface="Arial" panose="020B0604020202020204" pitchFamily="34" charset="0"/>
              </a:rPr>
              <a:pPr>
                <a:spcBef>
                  <a:spcPct val="0"/>
                </a:spcBef>
              </a:pPr>
              <a:t>133</a:t>
            </a:fld>
            <a:endParaRPr lang="en-US" altLang="en-US" sz="1300">
              <a:latin typeface="Arial" panose="020B0604020202020204" pitchFamily="34" charset="0"/>
            </a:endParaRPr>
          </a:p>
        </p:txBody>
      </p:sp>
    </p:spTree>
    <p:extLst>
      <p:ext uri="{BB962C8B-B14F-4D97-AF65-F5344CB8AC3E}">
        <p14:creationId xmlns:p14="http://schemas.microsoft.com/office/powerpoint/2010/main" val="37426955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15E5671-DD68-4E40-A8F2-65C5A69D9CAF}" type="slidenum">
              <a:rPr lang="en-US" altLang="en-US" sz="1300">
                <a:latin typeface="Arial" panose="020B0604020202020204" pitchFamily="34" charset="0"/>
              </a:rPr>
              <a:pPr>
                <a:spcBef>
                  <a:spcPct val="0"/>
                </a:spcBef>
              </a:pPr>
              <a:t>134</a:t>
            </a:fld>
            <a:endParaRPr lang="en-US" altLang="en-US" sz="1300">
              <a:latin typeface="Arial" panose="020B0604020202020204" pitchFamily="34" charset="0"/>
            </a:endParaRPr>
          </a:p>
        </p:txBody>
      </p:sp>
    </p:spTree>
    <p:extLst>
      <p:ext uri="{BB962C8B-B14F-4D97-AF65-F5344CB8AC3E}">
        <p14:creationId xmlns:p14="http://schemas.microsoft.com/office/powerpoint/2010/main" val="5789109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4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89E697-1984-401B-BE1A-4A5CB1E0D5FB}" type="slidenum">
              <a:rPr lang="en-US" altLang="en-US" sz="1300">
                <a:latin typeface="Arial" panose="020B0604020202020204" pitchFamily="34" charset="0"/>
              </a:rPr>
              <a:pPr>
                <a:spcBef>
                  <a:spcPct val="0"/>
                </a:spcBef>
              </a:pPr>
              <a:t>135</a:t>
            </a:fld>
            <a:endParaRPr lang="en-US" altLang="en-US" sz="1300">
              <a:latin typeface="Arial" panose="020B0604020202020204" pitchFamily="34" charset="0"/>
            </a:endParaRPr>
          </a:p>
        </p:txBody>
      </p:sp>
    </p:spTree>
    <p:extLst>
      <p:ext uri="{BB962C8B-B14F-4D97-AF65-F5344CB8AC3E}">
        <p14:creationId xmlns:p14="http://schemas.microsoft.com/office/powerpoint/2010/main" val="5822681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6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508E250-4B64-47C2-9826-AB96E0EAA7BB}" type="slidenum">
              <a:rPr lang="en-US" altLang="en-US" sz="1300">
                <a:latin typeface="Arial" panose="020B0604020202020204" pitchFamily="34" charset="0"/>
              </a:rPr>
              <a:pPr>
                <a:spcBef>
                  <a:spcPct val="0"/>
                </a:spcBef>
              </a:pPr>
              <a:t>136</a:t>
            </a:fld>
            <a:endParaRPr lang="en-US" altLang="en-US" sz="1300">
              <a:latin typeface="Arial" panose="020B0604020202020204" pitchFamily="34" charset="0"/>
            </a:endParaRPr>
          </a:p>
        </p:txBody>
      </p:sp>
    </p:spTree>
    <p:extLst>
      <p:ext uri="{BB962C8B-B14F-4D97-AF65-F5344CB8AC3E}">
        <p14:creationId xmlns:p14="http://schemas.microsoft.com/office/powerpoint/2010/main" val="40062087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1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31FBF3-1F7E-469D-BF92-AEBC41E712A5}" type="slidenum">
              <a:rPr lang="en-US" altLang="en-US" sz="1300">
                <a:latin typeface="Arial" panose="020B0604020202020204" pitchFamily="34" charset="0"/>
              </a:rPr>
              <a:pPr>
                <a:spcBef>
                  <a:spcPct val="0"/>
                </a:spcBef>
              </a:pPr>
              <a:t>137</a:t>
            </a:fld>
            <a:endParaRPr lang="en-US" altLang="en-US" sz="1300">
              <a:latin typeface="Arial" panose="020B0604020202020204" pitchFamily="34" charset="0"/>
            </a:endParaRPr>
          </a:p>
        </p:txBody>
      </p:sp>
    </p:spTree>
    <p:extLst>
      <p:ext uri="{BB962C8B-B14F-4D97-AF65-F5344CB8AC3E}">
        <p14:creationId xmlns:p14="http://schemas.microsoft.com/office/powerpoint/2010/main" val="8176477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3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98CF518-DCEA-4062-BB51-4CEA9F5311B7}" type="slidenum">
              <a:rPr lang="en-US" altLang="en-US" sz="1300">
                <a:latin typeface="Arial" panose="020B0604020202020204" pitchFamily="34" charset="0"/>
              </a:rPr>
              <a:pPr>
                <a:spcBef>
                  <a:spcPct val="0"/>
                </a:spcBef>
              </a:pPr>
              <a:t>138</a:t>
            </a:fld>
            <a:endParaRPr lang="en-US" altLang="en-US" sz="1300">
              <a:latin typeface="Arial" panose="020B0604020202020204" pitchFamily="34" charset="0"/>
            </a:endParaRPr>
          </a:p>
        </p:txBody>
      </p:sp>
    </p:spTree>
    <p:extLst>
      <p:ext uri="{BB962C8B-B14F-4D97-AF65-F5344CB8AC3E}">
        <p14:creationId xmlns:p14="http://schemas.microsoft.com/office/powerpoint/2010/main" val="32986016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5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D4AD373-2297-418B-B17B-538E99DEEAF2}" type="slidenum">
              <a:rPr lang="en-US" altLang="en-US" sz="1300">
                <a:latin typeface="Arial" panose="020B0604020202020204" pitchFamily="34" charset="0"/>
              </a:rPr>
              <a:pPr>
                <a:spcBef>
                  <a:spcPct val="0"/>
                </a:spcBef>
              </a:pPr>
              <a:t>139</a:t>
            </a:fld>
            <a:endParaRPr lang="en-US" altLang="en-US" sz="1300">
              <a:latin typeface="Arial" panose="020B0604020202020204" pitchFamily="34" charset="0"/>
            </a:endParaRPr>
          </a:p>
        </p:txBody>
      </p:sp>
    </p:spTree>
    <p:extLst>
      <p:ext uri="{BB962C8B-B14F-4D97-AF65-F5344CB8AC3E}">
        <p14:creationId xmlns:p14="http://schemas.microsoft.com/office/powerpoint/2010/main" val="28832246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C75261-CAA0-43A4-8911-A6521230460E}" type="slidenum">
              <a:rPr lang="en-US" altLang="en-US" sz="1300">
                <a:latin typeface="Arial" panose="020B0604020202020204" pitchFamily="34" charset="0"/>
              </a:rPr>
              <a:pPr>
                <a:spcBef>
                  <a:spcPct val="0"/>
                </a:spcBef>
              </a:pPr>
              <a:t>140</a:t>
            </a:fld>
            <a:endParaRPr lang="en-US" altLang="en-US" sz="1300">
              <a:latin typeface="Arial" panose="020B0604020202020204" pitchFamily="34" charset="0"/>
            </a:endParaRPr>
          </a:p>
        </p:txBody>
      </p:sp>
    </p:spTree>
    <p:extLst>
      <p:ext uri="{BB962C8B-B14F-4D97-AF65-F5344CB8AC3E}">
        <p14:creationId xmlns:p14="http://schemas.microsoft.com/office/powerpoint/2010/main" val="40774163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C7ECC7F-C539-4DB7-BDE9-AF4E2641AB1A}" type="slidenum">
              <a:rPr lang="en-US" altLang="en-US" sz="1300">
                <a:latin typeface="Arial" panose="020B0604020202020204" pitchFamily="34" charset="0"/>
              </a:rPr>
              <a:pPr>
                <a:spcBef>
                  <a:spcPct val="0"/>
                </a:spcBef>
              </a:pPr>
              <a:t>141</a:t>
            </a:fld>
            <a:endParaRPr lang="en-US" altLang="en-US" sz="1300">
              <a:latin typeface="Arial" panose="020B0604020202020204" pitchFamily="34" charset="0"/>
            </a:endParaRPr>
          </a:p>
        </p:txBody>
      </p:sp>
    </p:spTree>
    <p:extLst>
      <p:ext uri="{BB962C8B-B14F-4D97-AF65-F5344CB8AC3E}">
        <p14:creationId xmlns:p14="http://schemas.microsoft.com/office/powerpoint/2010/main" val="33945148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1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E6BA865-14CC-4DE0-A117-117D4EDB8BAB}" type="slidenum">
              <a:rPr lang="en-US" altLang="en-US" sz="1300">
                <a:latin typeface="Arial" panose="020B0604020202020204" pitchFamily="34" charset="0"/>
              </a:rPr>
              <a:pPr>
                <a:spcBef>
                  <a:spcPct val="0"/>
                </a:spcBef>
              </a:pPr>
              <a:t>142</a:t>
            </a:fld>
            <a:endParaRPr lang="en-US" altLang="en-US" sz="1300">
              <a:latin typeface="Arial" panose="020B0604020202020204" pitchFamily="34" charset="0"/>
            </a:endParaRPr>
          </a:p>
        </p:txBody>
      </p:sp>
    </p:spTree>
    <p:extLst>
      <p:ext uri="{BB962C8B-B14F-4D97-AF65-F5344CB8AC3E}">
        <p14:creationId xmlns:p14="http://schemas.microsoft.com/office/powerpoint/2010/main" val="32918593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3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C622A8-0B44-423C-A340-4119C4742713}" type="slidenum">
              <a:rPr lang="en-US" altLang="en-US" sz="1300">
                <a:latin typeface="Arial" panose="020B0604020202020204" pitchFamily="34" charset="0"/>
              </a:rPr>
              <a:pPr>
                <a:spcBef>
                  <a:spcPct val="0"/>
                </a:spcBef>
              </a:pPr>
              <a:t>143</a:t>
            </a:fld>
            <a:endParaRPr lang="en-US" altLang="en-US" sz="1300">
              <a:latin typeface="Arial" panose="020B0604020202020204" pitchFamily="34" charset="0"/>
            </a:endParaRPr>
          </a:p>
        </p:txBody>
      </p:sp>
    </p:spTree>
    <p:extLst>
      <p:ext uri="{BB962C8B-B14F-4D97-AF65-F5344CB8AC3E}">
        <p14:creationId xmlns:p14="http://schemas.microsoft.com/office/powerpoint/2010/main" val="11427612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5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6007602-0FFB-49B8-B9C1-247F346B2880}" type="slidenum">
              <a:rPr lang="en-US" altLang="en-US" sz="1300">
                <a:latin typeface="Arial" panose="020B0604020202020204" pitchFamily="34" charset="0"/>
              </a:rPr>
              <a:pPr>
                <a:spcBef>
                  <a:spcPct val="0"/>
                </a:spcBef>
              </a:pPr>
              <a:t>144</a:t>
            </a:fld>
            <a:endParaRPr lang="en-US" altLang="en-US" sz="1300">
              <a:latin typeface="Arial" panose="020B0604020202020204" pitchFamily="34" charset="0"/>
            </a:endParaRPr>
          </a:p>
        </p:txBody>
      </p:sp>
    </p:spTree>
    <p:extLst>
      <p:ext uri="{BB962C8B-B14F-4D97-AF65-F5344CB8AC3E}">
        <p14:creationId xmlns:p14="http://schemas.microsoft.com/office/powerpoint/2010/main" val="31081446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021715D-5C1B-4333-B145-97FC4463267A}" type="slidenum">
              <a:rPr lang="en-US" altLang="en-US" sz="1300">
                <a:latin typeface="Arial" panose="020B0604020202020204" pitchFamily="34" charset="0"/>
              </a:rPr>
              <a:pPr>
                <a:spcBef>
                  <a:spcPct val="0"/>
                </a:spcBef>
              </a:pPr>
              <a:t>145</a:t>
            </a:fld>
            <a:endParaRPr lang="en-US" altLang="en-US" sz="1300">
              <a:latin typeface="Arial" panose="020B0604020202020204" pitchFamily="34" charset="0"/>
            </a:endParaRPr>
          </a:p>
        </p:txBody>
      </p:sp>
    </p:spTree>
    <p:extLst>
      <p:ext uri="{BB962C8B-B14F-4D97-AF65-F5344CB8AC3E}">
        <p14:creationId xmlns:p14="http://schemas.microsoft.com/office/powerpoint/2010/main" val="16745368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047547-6D57-4DE4-B789-721850797E9E}" type="slidenum">
              <a:rPr lang="en-US" altLang="en-US" sz="1300">
                <a:latin typeface="Arial" panose="020B0604020202020204" pitchFamily="34" charset="0"/>
              </a:rPr>
              <a:pPr>
                <a:spcBef>
                  <a:spcPct val="0"/>
                </a:spcBef>
              </a:pPr>
              <a:t>146</a:t>
            </a:fld>
            <a:endParaRPr lang="en-US" altLang="en-US" sz="1300">
              <a:latin typeface="Arial" panose="020B0604020202020204" pitchFamily="34" charset="0"/>
            </a:endParaRPr>
          </a:p>
        </p:txBody>
      </p:sp>
    </p:spTree>
    <p:extLst>
      <p:ext uri="{BB962C8B-B14F-4D97-AF65-F5344CB8AC3E}">
        <p14:creationId xmlns:p14="http://schemas.microsoft.com/office/powerpoint/2010/main" val="16784448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57A556D-8A58-4390-A170-5FC94C56698E}" type="slidenum">
              <a:rPr lang="en-US" altLang="en-US" sz="1300">
                <a:latin typeface="Arial" panose="020B0604020202020204" pitchFamily="34" charset="0"/>
              </a:rPr>
              <a:pPr>
                <a:spcBef>
                  <a:spcPct val="0"/>
                </a:spcBef>
              </a:pPr>
              <a:t>147</a:t>
            </a:fld>
            <a:endParaRPr lang="en-US" altLang="en-US" sz="1300">
              <a:latin typeface="Arial" panose="020B0604020202020204" pitchFamily="34" charset="0"/>
            </a:endParaRPr>
          </a:p>
        </p:txBody>
      </p:sp>
    </p:spTree>
    <p:extLst>
      <p:ext uri="{BB962C8B-B14F-4D97-AF65-F5344CB8AC3E}">
        <p14:creationId xmlns:p14="http://schemas.microsoft.com/office/powerpoint/2010/main" val="9236364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8EF4B3-8F89-48C2-A5A7-71AA858F464A}" type="slidenum">
              <a:rPr lang="en-US" altLang="en-US" sz="1300">
                <a:latin typeface="Arial" panose="020B0604020202020204" pitchFamily="34" charset="0"/>
              </a:rPr>
              <a:pPr>
                <a:spcBef>
                  <a:spcPct val="0"/>
                </a:spcBef>
              </a:pPr>
              <a:t>148</a:t>
            </a:fld>
            <a:endParaRPr lang="en-US" altLang="en-US" sz="1300">
              <a:latin typeface="Arial" panose="020B0604020202020204" pitchFamily="34" charset="0"/>
            </a:endParaRPr>
          </a:p>
        </p:txBody>
      </p:sp>
    </p:spTree>
    <p:extLst>
      <p:ext uri="{BB962C8B-B14F-4D97-AF65-F5344CB8AC3E}">
        <p14:creationId xmlns:p14="http://schemas.microsoft.com/office/powerpoint/2010/main" val="41508681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BA08BA-4F90-40CE-867A-7FC6F56F0172}" type="slidenum">
              <a:rPr lang="en-US" altLang="en-US" sz="1300">
                <a:latin typeface="Arial" panose="020B0604020202020204" pitchFamily="34" charset="0"/>
              </a:rPr>
              <a:pPr>
                <a:spcBef>
                  <a:spcPct val="0"/>
                </a:spcBef>
              </a:pPr>
              <a:t>149</a:t>
            </a:fld>
            <a:endParaRPr lang="en-US" altLang="en-US" sz="1300">
              <a:latin typeface="Arial" panose="020B0604020202020204" pitchFamily="34" charset="0"/>
            </a:endParaRPr>
          </a:p>
        </p:txBody>
      </p:sp>
    </p:spTree>
    <p:extLst>
      <p:ext uri="{BB962C8B-B14F-4D97-AF65-F5344CB8AC3E}">
        <p14:creationId xmlns:p14="http://schemas.microsoft.com/office/powerpoint/2010/main" val="32960229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B1CF1AA-9602-4F17-A73D-A41F59B9C669}" type="slidenum">
              <a:rPr lang="en-US" altLang="en-US" sz="1300">
                <a:latin typeface="Arial" panose="020B0604020202020204" pitchFamily="34" charset="0"/>
              </a:rPr>
              <a:pPr>
                <a:spcBef>
                  <a:spcPct val="0"/>
                </a:spcBef>
              </a:pPr>
              <a:t>150</a:t>
            </a:fld>
            <a:endParaRPr lang="en-US" altLang="en-US" sz="1300">
              <a:latin typeface="Arial" panose="020B0604020202020204" pitchFamily="34" charset="0"/>
            </a:endParaRPr>
          </a:p>
        </p:txBody>
      </p:sp>
    </p:spTree>
    <p:extLst>
      <p:ext uri="{BB962C8B-B14F-4D97-AF65-F5344CB8AC3E}">
        <p14:creationId xmlns:p14="http://schemas.microsoft.com/office/powerpoint/2010/main" val="22573193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BD30FAF-F19F-47C3-AF6B-C7D688133EE6}" type="slidenum">
              <a:rPr lang="en-US" altLang="en-US" sz="1300">
                <a:latin typeface="Arial" panose="020B0604020202020204" pitchFamily="34" charset="0"/>
              </a:rPr>
              <a:pPr>
                <a:spcBef>
                  <a:spcPct val="0"/>
                </a:spcBef>
              </a:pPr>
              <a:t>151</a:t>
            </a:fld>
            <a:endParaRPr lang="en-US" altLang="en-US" sz="1300">
              <a:latin typeface="Arial" panose="020B0604020202020204" pitchFamily="34" charset="0"/>
            </a:endParaRPr>
          </a:p>
        </p:txBody>
      </p:sp>
    </p:spTree>
    <p:extLst>
      <p:ext uri="{BB962C8B-B14F-4D97-AF65-F5344CB8AC3E}">
        <p14:creationId xmlns:p14="http://schemas.microsoft.com/office/powerpoint/2010/main" val="41499731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29FB9F3-DD4D-4373-AEBB-B2EB3D0997CC}" type="slidenum">
              <a:rPr lang="en-US" altLang="en-US" sz="1300">
                <a:latin typeface="Arial" panose="020B0604020202020204" pitchFamily="34" charset="0"/>
              </a:rPr>
              <a:pPr>
                <a:spcBef>
                  <a:spcPct val="0"/>
                </a:spcBef>
              </a:pPr>
              <a:t>152</a:t>
            </a:fld>
            <a:endParaRPr lang="en-US" altLang="en-US" sz="1300">
              <a:latin typeface="Arial" panose="020B0604020202020204" pitchFamily="34" charset="0"/>
            </a:endParaRPr>
          </a:p>
        </p:txBody>
      </p:sp>
    </p:spTree>
    <p:extLst>
      <p:ext uri="{BB962C8B-B14F-4D97-AF65-F5344CB8AC3E}">
        <p14:creationId xmlns:p14="http://schemas.microsoft.com/office/powerpoint/2010/main" val="40082565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4750B2-4486-4CC5-A332-B2D8A0DB2F87}" type="slidenum">
              <a:rPr lang="en-US" altLang="en-US" sz="1300">
                <a:latin typeface="Arial" panose="020B0604020202020204" pitchFamily="34" charset="0"/>
              </a:rPr>
              <a:pPr>
                <a:spcBef>
                  <a:spcPct val="0"/>
                </a:spcBef>
              </a:pPr>
              <a:t>153</a:t>
            </a:fld>
            <a:endParaRPr lang="en-US" altLang="en-US" sz="1300">
              <a:latin typeface="Arial" panose="020B0604020202020204" pitchFamily="34" charset="0"/>
            </a:endParaRPr>
          </a:p>
        </p:txBody>
      </p:sp>
    </p:spTree>
    <p:extLst>
      <p:ext uri="{BB962C8B-B14F-4D97-AF65-F5344CB8AC3E}">
        <p14:creationId xmlns:p14="http://schemas.microsoft.com/office/powerpoint/2010/main" val="23910519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5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BA23C0-A1A7-48C9-B26C-63C5A0FBB9AD}" type="slidenum">
              <a:rPr lang="en-US" altLang="en-US" sz="1300">
                <a:latin typeface="Arial" panose="020B0604020202020204" pitchFamily="34" charset="0"/>
              </a:rPr>
              <a:pPr>
                <a:spcBef>
                  <a:spcPct val="0"/>
                </a:spcBef>
              </a:pPr>
              <a:t>154</a:t>
            </a:fld>
            <a:endParaRPr lang="en-US" altLang="en-US" sz="1300">
              <a:latin typeface="Arial" panose="020B0604020202020204" pitchFamily="34" charset="0"/>
            </a:endParaRPr>
          </a:p>
        </p:txBody>
      </p:sp>
    </p:spTree>
    <p:extLst>
      <p:ext uri="{BB962C8B-B14F-4D97-AF65-F5344CB8AC3E}">
        <p14:creationId xmlns:p14="http://schemas.microsoft.com/office/powerpoint/2010/main" val="8390195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7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057594-C9E4-4D13-9F77-BB480013DA1A}" type="slidenum">
              <a:rPr lang="en-US" altLang="en-US" sz="1300">
                <a:latin typeface="Arial" panose="020B0604020202020204" pitchFamily="34" charset="0"/>
              </a:rPr>
              <a:pPr>
                <a:spcBef>
                  <a:spcPct val="0"/>
                </a:spcBef>
              </a:pPr>
              <a:t>155</a:t>
            </a:fld>
            <a:endParaRPr lang="en-US" altLang="en-US" sz="1300">
              <a:latin typeface="Arial" panose="020B0604020202020204" pitchFamily="34" charset="0"/>
            </a:endParaRPr>
          </a:p>
        </p:txBody>
      </p:sp>
    </p:spTree>
    <p:extLst>
      <p:ext uri="{BB962C8B-B14F-4D97-AF65-F5344CB8AC3E}">
        <p14:creationId xmlns:p14="http://schemas.microsoft.com/office/powerpoint/2010/main" val="10176953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9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FDDB7DA-DA00-4D9D-B35A-2CD004943831}" type="slidenum">
              <a:rPr lang="en-US" altLang="en-US" sz="1300">
                <a:latin typeface="Arial" panose="020B0604020202020204" pitchFamily="34" charset="0"/>
              </a:rPr>
              <a:pPr>
                <a:spcBef>
                  <a:spcPct val="0"/>
                </a:spcBef>
              </a:pPr>
              <a:t>156</a:t>
            </a:fld>
            <a:endParaRPr lang="en-US" altLang="en-US" sz="1300">
              <a:latin typeface="Arial" panose="020B0604020202020204" pitchFamily="34" charset="0"/>
            </a:endParaRPr>
          </a:p>
        </p:txBody>
      </p:sp>
    </p:spTree>
    <p:extLst>
      <p:ext uri="{BB962C8B-B14F-4D97-AF65-F5344CB8AC3E}">
        <p14:creationId xmlns:p14="http://schemas.microsoft.com/office/powerpoint/2010/main" val="5192188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72F1C6E-CA3C-4046-AAAC-D418FFC6FFA4}" type="slidenum">
              <a:rPr lang="en-US" altLang="en-US" sz="1300">
                <a:latin typeface="Arial" panose="020B0604020202020204" pitchFamily="34" charset="0"/>
              </a:rPr>
              <a:pPr>
                <a:spcBef>
                  <a:spcPct val="0"/>
                </a:spcBef>
              </a:pPr>
              <a:t>157</a:t>
            </a:fld>
            <a:endParaRPr lang="en-US" altLang="en-US" sz="1300">
              <a:latin typeface="Arial" panose="020B0604020202020204" pitchFamily="34" charset="0"/>
            </a:endParaRPr>
          </a:p>
        </p:txBody>
      </p:sp>
    </p:spTree>
    <p:extLst>
      <p:ext uri="{BB962C8B-B14F-4D97-AF65-F5344CB8AC3E}">
        <p14:creationId xmlns:p14="http://schemas.microsoft.com/office/powerpoint/2010/main" val="24664591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4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A4A7044-4CD7-4755-8E41-DB0F8D972D97}" type="slidenum">
              <a:rPr lang="en-US" altLang="en-US" sz="1300">
                <a:latin typeface="Arial" panose="020B0604020202020204" pitchFamily="34" charset="0"/>
              </a:rPr>
              <a:pPr>
                <a:spcBef>
                  <a:spcPct val="0"/>
                </a:spcBef>
              </a:pPr>
              <a:t>158</a:t>
            </a:fld>
            <a:endParaRPr lang="en-US" altLang="en-US" sz="1300">
              <a:latin typeface="Arial" panose="020B0604020202020204" pitchFamily="34" charset="0"/>
            </a:endParaRPr>
          </a:p>
        </p:txBody>
      </p:sp>
    </p:spTree>
    <p:extLst>
      <p:ext uri="{BB962C8B-B14F-4D97-AF65-F5344CB8AC3E}">
        <p14:creationId xmlns:p14="http://schemas.microsoft.com/office/powerpoint/2010/main" val="12666374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6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36B75C-34C0-4A46-AA77-A5BAE7E0C653}" type="slidenum">
              <a:rPr lang="en-US" altLang="en-US" sz="1300">
                <a:latin typeface="Arial" panose="020B0604020202020204" pitchFamily="34" charset="0"/>
              </a:rPr>
              <a:pPr>
                <a:spcBef>
                  <a:spcPct val="0"/>
                </a:spcBef>
              </a:pPr>
              <a:t>159</a:t>
            </a:fld>
            <a:endParaRPr lang="en-US" altLang="en-US" sz="1300">
              <a:latin typeface="Arial" panose="020B0604020202020204" pitchFamily="34" charset="0"/>
            </a:endParaRPr>
          </a:p>
        </p:txBody>
      </p:sp>
    </p:spTree>
    <p:extLst>
      <p:ext uri="{BB962C8B-B14F-4D97-AF65-F5344CB8AC3E}">
        <p14:creationId xmlns:p14="http://schemas.microsoft.com/office/powerpoint/2010/main" val="14725941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3F81E4A-680A-4BA1-843B-4D5F3D9D31B9}" type="slidenum">
              <a:rPr lang="en-US" altLang="en-US" sz="1300">
                <a:latin typeface="Arial" panose="020B0604020202020204" pitchFamily="34" charset="0"/>
              </a:rPr>
              <a:pPr>
                <a:spcBef>
                  <a:spcPct val="0"/>
                </a:spcBef>
              </a:pPr>
              <a:t>160</a:t>
            </a:fld>
            <a:endParaRPr lang="en-US" altLang="en-US" sz="1300">
              <a:latin typeface="Arial" panose="020B0604020202020204" pitchFamily="34" charset="0"/>
            </a:endParaRPr>
          </a:p>
        </p:txBody>
      </p:sp>
    </p:spTree>
    <p:extLst>
      <p:ext uri="{BB962C8B-B14F-4D97-AF65-F5344CB8AC3E}">
        <p14:creationId xmlns:p14="http://schemas.microsoft.com/office/powerpoint/2010/main" val="27966300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smtClean="0"/>
              <a:t>Advocacy, Lobbying and Negotiation skills on Disability Rights &amp; Food Security </a:t>
            </a:r>
            <a:endParaRPr lang="en-US"/>
          </a:p>
        </p:txBody>
      </p:sp>
      <p:sp>
        <p:nvSpPr>
          <p:cNvPr id="5" name="Slide Number Placeholder 4"/>
          <p:cNvSpPr>
            <a:spLocks noGrp="1"/>
          </p:cNvSpPr>
          <p:nvPr>
            <p:ph type="sldNum" sz="quarter" idx="11"/>
          </p:nvPr>
        </p:nvSpPr>
        <p:spPr/>
        <p:txBody>
          <a:bodyPr/>
          <a:lstStyle/>
          <a:p>
            <a:fld id="{BA72315A-510D-4601-A2BE-78F1144B756E}" type="slidenum">
              <a:rPr lang="en-US" smtClean="0"/>
              <a:t>164</a:t>
            </a:fld>
            <a:endParaRPr lang="en-US"/>
          </a:p>
        </p:txBody>
      </p:sp>
    </p:spTree>
    <p:extLst>
      <p:ext uri="{BB962C8B-B14F-4D97-AF65-F5344CB8AC3E}">
        <p14:creationId xmlns:p14="http://schemas.microsoft.com/office/powerpoint/2010/main" val="26108868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72315A-510D-4601-A2BE-78F1144B756E}" type="slidenum">
              <a:rPr lang="en-US" smtClean="0"/>
              <a:t>213</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0504949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84CD14-878B-43A4-A42B-F614F268E131}" type="slidenum">
              <a:rPr lang="en-US" altLang="en-US" sz="1300">
                <a:latin typeface="Arial" panose="020B0604020202020204" pitchFamily="34" charset="0"/>
              </a:rPr>
              <a:pPr>
                <a:spcBef>
                  <a:spcPct val="0"/>
                </a:spcBef>
              </a:pPr>
              <a:t>216</a:t>
            </a:fld>
            <a:endParaRPr lang="en-US" altLang="en-US" sz="1300">
              <a:latin typeface="Arial" panose="020B0604020202020204" pitchFamily="34" charset="0"/>
            </a:endParaRPr>
          </a:p>
        </p:txBody>
      </p:sp>
    </p:spTree>
    <p:extLst>
      <p:ext uri="{BB962C8B-B14F-4D97-AF65-F5344CB8AC3E}">
        <p14:creationId xmlns:p14="http://schemas.microsoft.com/office/powerpoint/2010/main" val="103670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684D23-0993-45A4-9F9F-466EAD11675B}" type="datetime1">
              <a:rPr lang="en-US" smtClean="0"/>
              <a:t>3/29/2024</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205071496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619DCB-0300-4DEA-A326-5BE01BA5FF90}" type="datetime1">
              <a:rPr lang="en-US" smtClean="0"/>
              <a:t>3/29/2024</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31759100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3C8C40-5537-438E-BC17-0090BAAC3853}" type="datetime1">
              <a:rPr lang="en-US" smtClean="0"/>
              <a:t>3/29/2024</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356954332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53CD6C-DAD1-4362-8F56-6465BDBCA5A6}" type="datetime1">
              <a:rPr lang="en-US" smtClean="0"/>
              <a:t>3/29/2024</a:t>
            </a:fld>
            <a:endParaRPr lang="en-US"/>
          </a:p>
        </p:txBody>
      </p:sp>
      <p:sp>
        <p:nvSpPr>
          <p:cNvPr id="6" name="Footer Placeholder 5"/>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7" name="Slide Number Placeholder 6"/>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164796927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23531F-E7EE-438E-9753-C22BE6A880FE}" type="datetime1">
              <a:rPr lang="en-US" smtClean="0"/>
              <a:t>3/29/2024</a:t>
            </a:fld>
            <a:endParaRPr lang="en-US"/>
          </a:p>
        </p:txBody>
      </p:sp>
      <p:sp>
        <p:nvSpPr>
          <p:cNvPr id="8" name="Footer Placeholder 7"/>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9" name="Slide Number Placeholder 8"/>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116274181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E537CD-3F56-41F7-B2D1-0F07A4CD39F4}" type="datetime1">
              <a:rPr lang="en-US" smtClean="0"/>
              <a:t>3/29/2024</a:t>
            </a:fld>
            <a:endParaRPr lang="en-US"/>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5" name="Slide Number Placeholder 4"/>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138368880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6B07C-70F2-425A-AE1B-D2F368D157B3}" type="datetime1">
              <a:rPr lang="en-US" smtClean="0"/>
              <a:t>3/29/2024</a:t>
            </a:fld>
            <a:endParaRPr lang="en-US"/>
          </a:p>
        </p:txBody>
      </p:sp>
      <p:sp>
        <p:nvSpPr>
          <p:cNvPr id="3" name="Footer Placeholder 2"/>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4" name="Slide Number Placeholder 3"/>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114851733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E5E6C6-D643-4944-8554-5ED9CDCA616A}" type="datetime1">
              <a:rPr lang="en-US" smtClean="0"/>
              <a:t>3/29/2024</a:t>
            </a:fld>
            <a:endParaRPr lang="en-US"/>
          </a:p>
        </p:txBody>
      </p:sp>
      <p:sp>
        <p:nvSpPr>
          <p:cNvPr id="6" name="Footer Placeholder 5"/>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7" name="Slide Number Placeholder 6"/>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242567107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BC973-3823-4979-A368-E18076921F86}" type="datetime1">
              <a:rPr lang="en-US" smtClean="0"/>
              <a:t>3/29/2024</a:t>
            </a:fld>
            <a:endParaRPr lang="en-US"/>
          </a:p>
        </p:txBody>
      </p:sp>
      <p:sp>
        <p:nvSpPr>
          <p:cNvPr id="6" name="Footer Placeholder 5"/>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7" name="Slide Number Placeholder 6"/>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343898124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C15FA1-4053-4887-9FCD-5E577950B9CF}" type="datetime1">
              <a:rPr lang="en-US" smtClean="0"/>
              <a:t>3/29/2024</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320326136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65D667-1802-4371-B6F4-3E509D4FB163}" type="datetime1">
              <a:rPr lang="en-US" smtClean="0"/>
              <a:t>3/29/2024</a:t>
            </a:fld>
            <a:endParaRPr lang="en-US"/>
          </a:p>
        </p:txBody>
      </p:sp>
      <p:sp>
        <p:nvSpPr>
          <p:cNvPr id="5" name="Footer Placeholder 4"/>
          <p:cNvSpPr>
            <a:spLocks noGrp="1"/>
          </p:cNvSpPr>
          <p:nvPr>
            <p:ph type="ftr" sz="quarter" idx="11"/>
          </p:nvPr>
        </p:nvSpPr>
        <p:spPr/>
        <p:txBody>
          <a:body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12"/>
          </p:nvPr>
        </p:nvSpPr>
        <p:spPr/>
        <p:txBody>
          <a:bodyPr/>
          <a:lstStyle/>
          <a:p>
            <a:fld id="{DA7F6C0B-F59A-473E-8221-DCB79A13AD2B}" type="slidenum">
              <a:rPr lang="en-US" smtClean="0"/>
              <a:t>‹#›</a:t>
            </a:fld>
            <a:endParaRPr lang="en-US"/>
          </a:p>
        </p:txBody>
      </p:sp>
    </p:spTree>
    <p:extLst>
      <p:ext uri="{BB962C8B-B14F-4D97-AF65-F5344CB8AC3E}">
        <p14:creationId xmlns:p14="http://schemas.microsoft.com/office/powerpoint/2010/main" val="429153968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F47F1-7612-4B9A-9B6A-674A8261BB45}" type="datetime1">
              <a:rPr lang="en-US" smtClean="0"/>
              <a:t>3/29/2024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Advocacy, Lobbying and Negotiation skills on Disability Rights &amp; Food Security </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F6C0B-F59A-473E-8221-DCB79A13AD2B}" type="slidenum">
              <a:rPr lang="en-US" smtClean="0"/>
              <a:t>‹#›</a:t>
            </a:fld>
            <a:endParaRPr lang="en-US"/>
          </a:p>
        </p:txBody>
      </p:sp>
    </p:spTree>
    <p:extLst>
      <p:ext uri="{BB962C8B-B14F-4D97-AF65-F5344CB8AC3E}">
        <p14:creationId xmlns:p14="http://schemas.microsoft.com/office/powerpoint/2010/main" val="623308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3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7.wmf"/><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3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6.w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0.w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4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4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6.wmf"/><Relationship Id="rId1" Type="http://schemas.openxmlformats.org/officeDocument/2006/relationships/slideLayout" Target="../slideLayouts/slideLayout7.xml"/><Relationship Id="rId5" Type="http://schemas.openxmlformats.org/officeDocument/2006/relationships/image" Target="../media/image15.wmf"/><Relationship Id="rId4" Type="http://schemas.openxmlformats.org/officeDocument/2006/relationships/image" Target="../media/image14.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5" Type="http://schemas.openxmlformats.org/officeDocument/2006/relationships/image" Target="../media/image6.wmf"/><Relationship Id="rId4" Type="http://schemas.openxmlformats.org/officeDocument/2006/relationships/image" Target="../media/image16.wmf"/></Relationships>
</file>

<file path=ppt/slides/_rels/slide5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2.wmf"/><Relationship Id="rId1" Type="http://schemas.openxmlformats.org/officeDocument/2006/relationships/slideLayout" Target="../slideLayouts/slideLayout7.xml"/><Relationship Id="rId5" Type="http://schemas.openxmlformats.org/officeDocument/2006/relationships/image" Target="../media/image6.wmf"/><Relationship Id="rId4" Type="http://schemas.openxmlformats.org/officeDocument/2006/relationships/image" Target="../media/image13.wmf"/></Relationships>
</file>

<file path=ppt/slides/_rels/slide5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5" Type="http://schemas.openxmlformats.org/officeDocument/2006/relationships/image" Target="../media/image6.wmf"/><Relationship Id="rId4" Type="http://schemas.openxmlformats.org/officeDocument/2006/relationships/image" Target="../media/image16.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ETH/Networking%20Simulation%20Exercises%20(Group%20Work).docx"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hyperlink" Target="../ETH/Advocacy%20Examples%20and%20practical%20application.docx" TargetMode="Externa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hyperlink" Target="../ETH/ADVOCACY%20SIMULATION%20EXERCISES%20(Group%20Work).docx" TargetMode="Externa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a:t>ALN Training Dire </a:t>
            </a:r>
            <a:r>
              <a:rPr lang="en-US" sz="7200" b="1" dirty="0" err="1"/>
              <a:t>Dawa</a:t>
            </a:r>
            <a:endParaRPr lang="en-US" sz="7200" b="1" dirty="0"/>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8472023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659" y="210345"/>
            <a:ext cx="10975788" cy="3894933"/>
          </a:xfrm>
          <a:solidFill>
            <a:schemeClr val="accent1">
              <a:lumMod val="60000"/>
              <a:lumOff val="40000"/>
            </a:schemeClr>
          </a:solidFill>
        </p:spPr>
        <p:txBody>
          <a:bodyPr>
            <a:normAutofit/>
          </a:bodyPr>
          <a:lstStyle/>
          <a:p>
            <a:r>
              <a:rPr lang="en-US" b="1" dirty="0" smtClean="0"/>
              <a:t>Advocacy, Lobbying and Negotiation skills on Disability Rights &amp; Food Security </a:t>
            </a:r>
            <a:br>
              <a:rPr lang="en-US" b="1" dirty="0" smtClean="0"/>
            </a:br>
            <a:r>
              <a:rPr lang="en-US" b="1" dirty="0" smtClean="0"/>
              <a:t>Training of Trainers (</a:t>
            </a:r>
            <a:r>
              <a:rPr lang="en-US" b="1" dirty="0" err="1" smtClean="0"/>
              <a:t>ToT</a:t>
            </a:r>
            <a:r>
              <a:rPr lang="en-US" b="1" dirty="0" smtClean="0"/>
              <a:t>) </a:t>
            </a:r>
            <a:endParaRPr lang="en-US" b="1" dirty="0"/>
          </a:p>
        </p:txBody>
      </p:sp>
      <p:sp>
        <p:nvSpPr>
          <p:cNvPr id="3" name="Subtitle 2"/>
          <p:cNvSpPr>
            <a:spLocks noGrp="1"/>
          </p:cNvSpPr>
          <p:nvPr>
            <p:ph type="subTitle" idx="1"/>
          </p:nvPr>
        </p:nvSpPr>
        <p:spPr>
          <a:xfrm>
            <a:off x="1688353" y="4254105"/>
            <a:ext cx="9144000" cy="1953417"/>
          </a:xfrm>
        </p:spPr>
        <p:txBody>
          <a:bodyPr>
            <a:noAutofit/>
          </a:bodyPr>
          <a:lstStyle/>
          <a:p>
            <a:pPr>
              <a:lnSpc>
                <a:spcPct val="100000"/>
              </a:lnSpc>
            </a:pPr>
            <a:r>
              <a:rPr lang="en-US" sz="3600" b="1" dirty="0" smtClean="0"/>
              <a:t>By; Getnet Samuel </a:t>
            </a:r>
          </a:p>
          <a:p>
            <a:pPr>
              <a:lnSpc>
                <a:spcPct val="100000"/>
              </a:lnSpc>
            </a:pPr>
            <a:r>
              <a:rPr lang="en-US" sz="3600" b="1" dirty="0" err="1" smtClean="0"/>
              <a:t>Diredawa</a:t>
            </a:r>
            <a:r>
              <a:rPr lang="en-US" sz="3600" b="1" dirty="0" smtClean="0"/>
              <a:t> </a:t>
            </a:r>
            <a:r>
              <a:rPr lang="en-US" sz="3600" b="1" dirty="0" err="1" smtClean="0"/>
              <a:t>Bloosom</a:t>
            </a:r>
            <a:r>
              <a:rPr lang="en-US" sz="3600" b="1" dirty="0" smtClean="0"/>
              <a:t> Hotel</a:t>
            </a:r>
          </a:p>
          <a:p>
            <a:pPr>
              <a:lnSpc>
                <a:spcPct val="100000"/>
              </a:lnSpc>
            </a:pPr>
            <a:r>
              <a:rPr lang="en-US" sz="3600" b="1" dirty="0" smtClean="0"/>
              <a:t>Nov.08-12/2021 </a:t>
            </a:r>
            <a:endParaRPr lang="en-US" sz="3600" b="1" dirty="0"/>
          </a:p>
        </p:txBody>
      </p:sp>
      <p:sp>
        <p:nvSpPr>
          <p:cNvPr id="4" name="Footer Placeholder 3"/>
          <p:cNvSpPr>
            <a:spLocks noGrp="1"/>
          </p:cNvSpPr>
          <p:nvPr>
            <p:ph type="ftr" sz="quarter" idx="11"/>
          </p:nvPr>
        </p:nvSpPr>
        <p:spPr/>
        <p:txBody>
          <a:bodyPr/>
          <a:lstStyle/>
          <a:p>
            <a:r>
              <a:rPr lang="en-US" b="1" dirty="0" smtClean="0"/>
              <a:t>Advocacy, Lobbying and Negotiation skills on Disability Rights &amp; Food Security </a:t>
            </a:r>
            <a:endParaRPr lang="en-US" b="1" dirty="0"/>
          </a:p>
        </p:txBody>
      </p:sp>
    </p:spTree>
    <p:extLst>
      <p:ext uri="{BB962C8B-B14F-4D97-AF65-F5344CB8AC3E}">
        <p14:creationId xmlns:p14="http://schemas.microsoft.com/office/powerpoint/2010/main" val="391429870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059" y="297422"/>
            <a:ext cx="11205882" cy="5471366"/>
          </a:xfrm>
          <a:solidFill>
            <a:schemeClr val="accent4">
              <a:lumMod val="60000"/>
              <a:lumOff val="40000"/>
            </a:schemeClr>
          </a:solidFill>
        </p:spPr>
        <p:txBody>
          <a:bodyPr>
            <a:noAutofit/>
          </a:bodyPr>
          <a:lstStyle/>
          <a:p>
            <a:pPr marL="0" indent="0" algn="ctr">
              <a:buNone/>
            </a:pPr>
            <a:endParaRPr lang="en-US" sz="9600" b="1" dirty="0" smtClean="0">
              <a:ln w="0"/>
              <a:solidFill>
                <a:schemeClr val="accent1"/>
              </a:solidFill>
              <a:effectLst>
                <a:outerShdw blurRad="38100" dist="25400" dir="5400000" algn="ctr" rotWithShape="0">
                  <a:srgbClr val="6E747A">
                    <a:alpha val="43000"/>
                  </a:srgbClr>
                </a:outerShdw>
              </a:effectLst>
            </a:endParaRPr>
          </a:p>
          <a:p>
            <a:pPr marL="0" indent="0" algn="ctr">
              <a:buNone/>
            </a:pPr>
            <a:r>
              <a:rPr lang="en-US" sz="19900" b="1" dirty="0" smtClean="0">
                <a:ln w="0"/>
                <a:solidFill>
                  <a:schemeClr val="accent1"/>
                </a:solidFill>
                <a:effectLst>
                  <a:outerShdw blurRad="38100" dist="25400" dir="5400000" algn="ctr" rotWithShape="0">
                    <a:srgbClr val="6E747A">
                      <a:alpha val="43000"/>
                    </a:srgbClr>
                  </a:outerShdw>
                </a:effectLst>
              </a:rPr>
              <a:t>Welcome</a:t>
            </a:r>
            <a:r>
              <a:rPr lang="en-US" sz="19900" b="1" dirty="0" smtClean="0"/>
              <a:t> </a:t>
            </a:r>
            <a:endParaRPr lang="en-US" sz="19900"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52554063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60424"/>
            <a:ext cx="10998200" cy="5108575"/>
          </a:xfrm>
          <a:solidFill>
            <a:schemeClr val="accent5"/>
          </a:solidFill>
        </p:spPr>
        <p:txBody>
          <a:bodyPr>
            <a:normAutofit/>
          </a:bodyPr>
          <a:lstStyle/>
          <a:p>
            <a:pPr marL="0" indent="0" algn="ctr">
              <a:buNone/>
            </a:pPr>
            <a:endParaRPr lang="en-US" sz="7200" dirty="0" smtClean="0"/>
          </a:p>
          <a:p>
            <a:pPr marL="0" indent="0" algn="ctr">
              <a:buNone/>
            </a:pPr>
            <a:r>
              <a:rPr lang="en-US" sz="16600" dirty="0" smtClean="0"/>
              <a:t>Day one</a:t>
            </a:r>
            <a:endParaRPr lang="en-US" sz="166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5723016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22300" y="365125"/>
            <a:ext cx="10947400" cy="6154738"/>
          </a:xfrm>
        </p:spPr>
        <p:txBody>
          <a:bodyPr>
            <a:normAutofit/>
          </a:bodyPr>
          <a:lstStyle/>
          <a:p>
            <a:pPr eaLnBrk="1" hangingPunct="1"/>
            <a:r>
              <a:rPr lang="en-US" altLang="en-US" dirty="0" smtClean="0">
                <a:latin typeface="Agency FB" panose="020B0503020202020204" pitchFamily="34" charset="0"/>
                <a:ea typeface="Book Antiqua" panose="02040602050305030304" pitchFamily="18" charset="0"/>
                <a:cs typeface="Book Antiqua" panose="02040602050305030304" pitchFamily="18" charset="0"/>
              </a:rPr>
              <a:t>Self Introduction;-</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Name/Nick Name;</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Marital Status;</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Educational Background;</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What he/she expect to get from the training;</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
            </a:r>
            <a:br>
              <a:rPr lang="en-US" altLang="en-US" dirty="0" smtClean="0">
                <a:latin typeface="Agency FB" panose="020B0503020202020204" pitchFamily="34" charset="0"/>
                <a:ea typeface="Book Antiqua" panose="02040602050305030304" pitchFamily="18" charset="0"/>
                <a:cs typeface="Book Antiqua" panose="02040602050305030304" pitchFamily="18" charset="0"/>
              </a:rPr>
            </a:br>
            <a:r>
              <a:rPr lang="en-US" altLang="en-US" dirty="0" smtClean="0">
                <a:latin typeface="Agency FB" panose="020B0503020202020204" pitchFamily="34" charset="0"/>
                <a:ea typeface="Book Antiqua" panose="02040602050305030304" pitchFamily="18" charset="0"/>
                <a:cs typeface="Book Antiqua" panose="02040602050305030304" pitchFamily="18" charset="0"/>
              </a:rPr>
              <a:t> </a:t>
            </a:r>
            <a:r>
              <a:rPr lang="en-US" altLang="en-US" dirty="0" smtClean="0">
                <a:latin typeface="Book Antiqua" panose="02040602050305030304" pitchFamily="18" charset="0"/>
                <a:ea typeface="Book Antiqua" panose="02040602050305030304" pitchFamily="18" charset="0"/>
                <a:cs typeface="Book Antiqua" panose="02040602050305030304" pitchFamily="18" charset="0"/>
              </a:rPr>
              <a:t>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304479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9965" y="285750"/>
            <a:ext cx="11335869"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286593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838200" y="165100"/>
            <a:ext cx="10515600" cy="1325563"/>
          </a:xfrm>
          <a:solidFill>
            <a:srgbClr val="92D050"/>
          </a:solidFill>
        </p:spPr>
        <p:txBody>
          <a:bodyPr/>
          <a:lstStyle/>
          <a:p>
            <a:pPr eaLnBrk="1" hangingPunct="1"/>
            <a:r>
              <a:rPr lang="en-US" altLang="en-US" b="1" dirty="0" smtClean="0">
                <a:latin typeface="Agency FB" panose="020B0503020202020204" pitchFamily="34" charset="0"/>
                <a:ea typeface="Book Antiqua" panose="02040602050305030304" pitchFamily="18" charset="0"/>
                <a:cs typeface="Book Antiqua" panose="02040602050305030304" pitchFamily="18" charset="0"/>
              </a:rPr>
              <a:t>Training Methodology </a:t>
            </a:r>
          </a:p>
        </p:txBody>
      </p:sp>
      <p:sp>
        <p:nvSpPr>
          <p:cNvPr id="8195" name="Content Placeholder 2"/>
          <p:cNvSpPr>
            <a:spLocks noGrp="1"/>
          </p:cNvSpPr>
          <p:nvPr>
            <p:ph idx="1"/>
          </p:nvPr>
        </p:nvSpPr>
        <p:spPr>
          <a:xfrm>
            <a:off x="2152650" y="1897064"/>
            <a:ext cx="7886700" cy="4351337"/>
          </a:xfrm>
        </p:spPr>
        <p:txBody>
          <a:bodyPr/>
          <a:lstStyle/>
          <a:p>
            <a:pPr eaLnBrk="1" hangingPunct="1">
              <a:spcBef>
                <a:spcPct val="0"/>
              </a:spcBef>
            </a:pPr>
            <a:r>
              <a:rPr lang="en-US" altLang="en-US" dirty="0" smtClean="0">
                <a:latin typeface="Agency FB" panose="020B0503020202020204" pitchFamily="34" charset="0"/>
                <a:ea typeface="Baskerville Old Face" panose="02020602080505020303" pitchFamily="18" charset="0"/>
                <a:cs typeface="Baskerville Old Face" panose="02020602080505020303" pitchFamily="18" charset="0"/>
              </a:rPr>
              <a:t>Brainstorming </a:t>
            </a:r>
          </a:p>
          <a:p>
            <a:pPr eaLnBrk="1" hangingPunct="1">
              <a:spcBef>
                <a:spcPct val="0"/>
              </a:spcBef>
            </a:pPr>
            <a:r>
              <a:rPr lang="en-US" altLang="en-US" dirty="0" smtClean="0">
                <a:latin typeface="Agency FB" panose="020B0503020202020204" pitchFamily="34" charset="0"/>
                <a:ea typeface="Baskerville Old Face" panose="02020602080505020303" pitchFamily="18" charset="0"/>
                <a:cs typeface="Baskerville Old Face" panose="02020602080505020303" pitchFamily="18" charset="0"/>
              </a:rPr>
              <a:t>Group Work </a:t>
            </a:r>
          </a:p>
          <a:p>
            <a:pPr eaLnBrk="1" hangingPunct="1">
              <a:spcBef>
                <a:spcPct val="0"/>
              </a:spcBef>
            </a:pPr>
            <a:r>
              <a:rPr lang="en-US" altLang="en-US" dirty="0" smtClean="0">
                <a:latin typeface="Agency FB" panose="020B0503020202020204" pitchFamily="34" charset="0"/>
                <a:ea typeface="Baskerville Old Face" panose="02020602080505020303" pitchFamily="18" charset="0"/>
                <a:cs typeface="Baskerville Old Face" panose="02020602080505020303" pitchFamily="18" charset="0"/>
              </a:rPr>
              <a:t>Role play </a:t>
            </a:r>
          </a:p>
          <a:p>
            <a:pPr eaLnBrk="1" hangingPunct="1">
              <a:spcBef>
                <a:spcPct val="0"/>
              </a:spcBef>
            </a:pPr>
            <a:r>
              <a:rPr lang="en-US" altLang="en-US" dirty="0" smtClean="0">
                <a:latin typeface="Agency FB" panose="020B0503020202020204" pitchFamily="34" charset="0"/>
                <a:ea typeface="Baskerville Old Face" panose="02020602080505020303" pitchFamily="18" charset="0"/>
                <a:cs typeface="Baskerville Old Face" panose="02020602080505020303" pitchFamily="18" charset="0"/>
              </a:rPr>
              <a:t>Presentation </a:t>
            </a:r>
          </a:p>
          <a:p>
            <a:pPr eaLnBrk="1" hangingPunct="1">
              <a:spcBef>
                <a:spcPct val="0"/>
              </a:spcBef>
            </a:pPr>
            <a:r>
              <a:rPr lang="en-US" altLang="en-US" dirty="0" smtClean="0">
                <a:latin typeface="Agency FB" panose="020B0503020202020204" pitchFamily="34" charset="0"/>
                <a:ea typeface="Baskerville Old Face" panose="02020602080505020303" pitchFamily="18" charset="0"/>
                <a:cs typeface="Baskerville Old Face" panose="02020602080505020303" pitchFamily="18" charset="0"/>
              </a:rPr>
              <a:t>Discussion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89425655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solidFill>
            <a:srgbClr val="92D050"/>
          </a:solidFill>
        </p:spPr>
        <p:txBody>
          <a:bodyPr/>
          <a:lstStyle/>
          <a:p>
            <a:pPr eaLnBrk="1" hangingPunct="1"/>
            <a:r>
              <a:rPr lang="en-US" altLang="en-US" b="1" smtClean="0">
                <a:latin typeface="Agency FB" panose="020B0503020202020204" pitchFamily="34" charset="0"/>
                <a:ea typeface="Book Antiqua" panose="02040602050305030304" pitchFamily="18" charset="0"/>
                <a:cs typeface="Book Antiqua" panose="02040602050305030304" pitchFamily="18" charset="0"/>
              </a:rPr>
              <a:t>Ground rules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83465071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Time Table </a:t>
            </a:r>
            <a:endParaRPr lang="en-US" b="1" dirty="0"/>
          </a:p>
        </p:txBody>
      </p:sp>
      <p:sp>
        <p:nvSpPr>
          <p:cNvPr id="3" name="Content Placeholder 2"/>
          <p:cNvSpPr>
            <a:spLocks noGrp="1"/>
          </p:cNvSpPr>
          <p:nvPr>
            <p:ph idx="1"/>
          </p:nvPr>
        </p:nvSpPr>
        <p:spPr/>
        <p:txBody>
          <a:bodyPr/>
          <a:lstStyle/>
          <a:p>
            <a:r>
              <a:rPr lang="en-US" dirty="0" smtClean="0"/>
              <a:t>Morning :- </a:t>
            </a:r>
          </a:p>
          <a:p>
            <a:r>
              <a:rPr lang="en-US" dirty="0" smtClean="0"/>
              <a:t>Tea Break :- </a:t>
            </a:r>
          </a:p>
          <a:p>
            <a:r>
              <a:rPr lang="en-US" dirty="0" smtClean="0"/>
              <a:t>Lunch </a:t>
            </a:r>
          </a:p>
          <a:p>
            <a:r>
              <a:rPr lang="en-US" dirty="0" smtClean="0"/>
              <a:t>Afternoon </a:t>
            </a:r>
          </a:p>
          <a:p>
            <a:r>
              <a:rPr lang="en-US" dirty="0" smtClean="0"/>
              <a:t>Tea break </a:t>
            </a:r>
          </a:p>
          <a:p>
            <a:r>
              <a:rPr lang="en-US" dirty="0" smtClean="0"/>
              <a:t>Day End</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6729233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Executives </a:t>
            </a:r>
            <a:endParaRPr lang="en-US" b="1" dirty="0"/>
          </a:p>
        </p:txBody>
      </p:sp>
      <p:sp>
        <p:nvSpPr>
          <p:cNvPr id="3" name="Content Placeholder 2"/>
          <p:cNvSpPr>
            <a:spLocks noGrp="1"/>
          </p:cNvSpPr>
          <p:nvPr>
            <p:ph idx="1"/>
          </p:nvPr>
        </p:nvSpPr>
        <p:spPr/>
        <p:txBody>
          <a:bodyPr>
            <a:normAutofit/>
          </a:bodyPr>
          <a:lstStyle/>
          <a:p>
            <a:pPr lvl="2"/>
            <a:r>
              <a:rPr lang="en-US" sz="4000" dirty="0" smtClean="0"/>
              <a:t>Time Keeper </a:t>
            </a:r>
          </a:p>
          <a:p>
            <a:pPr lvl="2"/>
            <a:r>
              <a:rPr lang="en-US" sz="4000" dirty="0" smtClean="0"/>
              <a:t>Energizer </a:t>
            </a:r>
          </a:p>
          <a:p>
            <a:pPr lvl="2"/>
            <a:r>
              <a:rPr lang="en-US" sz="4000" dirty="0" smtClean="0"/>
              <a:t>Judge </a:t>
            </a:r>
            <a:endParaRPr lang="en-US" sz="40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17699518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normAutofit/>
          </a:bodyPr>
          <a:lstStyle/>
          <a:p>
            <a:r>
              <a:rPr lang="en-US" sz="8800" b="1" dirty="0" smtClean="0"/>
              <a:t>Pre-Test </a:t>
            </a:r>
            <a:endParaRPr lang="en-US" sz="8800" b="1" dirty="0"/>
          </a:p>
        </p:txBody>
      </p:sp>
      <p:sp>
        <p:nvSpPr>
          <p:cNvPr id="3" name="Content Placeholder 2"/>
          <p:cNvSpPr>
            <a:spLocks noGrp="1"/>
          </p:cNvSpPr>
          <p:nvPr>
            <p:ph idx="1"/>
          </p:nvPr>
        </p:nvSpPr>
        <p:spPr/>
        <p:txBody>
          <a:bodyPr/>
          <a:lstStyle/>
          <a:p>
            <a:r>
              <a:rPr lang="en-US" dirty="0" smtClean="0"/>
              <a:t>ALN Training Dire </a:t>
            </a:r>
            <a:r>
              <a:rPr lang="en-US" dirty="0" err="1" smtClean="0"/>
              <a:t>Dawa</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764488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124495"/>
            <a:ext cx="10515600" cy="753812"/>
          </a:xfrm>
          <a:solidFill>
            <a:srgbClr val="92D050"/>
          </a:solidFill>
        </p:spPr>
        <p:txBody>
          <a:bodyPr/>
          <a:lstStyle/>
          <a:p>
            <a:r>
              <a:rPr lang="en-US" b="1" dirty="0" smtClean="0"/>
              <a:t>Training Content </a:t>
            </a:r>
            <a:endParaRPr lang="en-US" b="1" dirty="0"/>
          </a:p>
        </p:txBody>
      </p:sp>
      <p:sp>
        <p:nvSpPr>
          <p:cNvPr id="3" name="Content Placeholder 2"/>
          <p:cNvSpPr>
            <a:spLocks noGrp="1"/>
          </p:cNvSpPr>
          <p:nvPr>
            <p:ph idx="1"/>
          </p:nvPr>
        </p:nvSpPr>
        <p:spPr>
          <a:xfrm>
            <a:off x="217788" y="840633"/>
            <a:ext cx="11561127" cy="5042809"/>
          </a:xfrm>
        </p:spPr>
        <p:txBody>
          <a:bodyPr numCol="2">
            <a:normAutofit fontScale="40000" lnSpcReduction="20000"/>
          </a:bodyPr>
          <a:lstStyle/>
          <a:p>
            <a:pPr marL="0" marR="0" indent="0">
              <a:lnSpc>
                <a:spcPct val="150000"/>
              </a:lnSpc>
              <a:spcBef>
                <a:spcPts val="0"/>
              </a:spcBef>
              <a:spcAft>
                <a:spcPts val="0"/>
              </a:spcAft>
              <a:buNone/>
            </a:pPr>
            <a:r>
              <a:rPr lang="en-US" sz="4800" b="1" dirty="0" smtClean="0">
                <a:solidFill>
                  <a:srgbClr val="0070C0"/>
                </a:solidFill>
                <a:effectLst/>
                <a:latin typeface="Times New Roman" panose="02020603050405020304" pitchFamily="18" charset="0"/>
                <a:ea typeface="Arial MT"/>
                <a:cs typeface="Arial MT"/>
              </a:rPr>
              <a:t>Module</a:t>
            </a:r>
            <a:r>
              <a:rPr lang="en-US" sz="4800" b="1" spc="70"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I:</a:t>
            </a:r>
            <a:r>
              <a:rPr lang="en-US" sz="4800" b="1" spc="7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Networking</a:t>
            </a:r>
            <a:endParaRPr lang="en-US" sz="4800" dirty="0" smtClean="0">
              <a:solidFill>
                <a:srgbClr val="0070C0"/>
              </a:solidFill>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1:	Basics</a:t>
            </a:r>
            <a:r>
              <a:rPr lang="en-US" sz="4800" spc="7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on</a:t>
            </a:r>
            <a:r>
              <a:rPr lang="en-US" sz="4800" spc="7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networking</a:t>
            </a:r>
            <a:r>
              <a:rPr lang="en-US" sz="4800" spc="-250" dirty="0" smtClean="0">
                <a:effectLst/>
                <a:latin typeface="Times New Roman" panose="02020603050405020304" pitchFamily="18" charset="0"/>
                <a:ea typeface="Arial MT"/>
                <a:cs typeface="Arial MT"/>
              </a:rPr>
              <a:t> </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2:	Building</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network</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3:	Good</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governance</a:t>
            </a:r>
            <a:r>
              <a:rPr lang="en-US" sz="4800" spc="2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of</a:t>
            </a:r>
            <a:r>
              <a:rPr lang="en-US" sz="4800" spc="2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network</a:t>
            </a:r>
            <a:r>
              <a:rPr lang="en-US" sz="4800" spc="5" dirty="0" smtClean="0">
                <a:effectLst/>
                <a:latin typeface="Times New Roman" panose="02020603050405020304" pitchFamily="18" charset="0"/>
                <a:ea typeface="Arial MT"/>
                <a:cs typeface="Arial MT"/>
              </a:rPr>
              <a:t> </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4:	Examples</a:t>
            </a:r>
            <a:r>
              <a:rPr lang="en-US" sz="4800" spc="7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and</a:t>
            </a:r>
            <a:r>
              <a:rPr lang="en-US" sz="4800" spc="7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practical</a:t>
            </a:r>
            <a:r>
              <a:rPr lang="en-US" sz="4800" spc="7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application</a:t>
            </a:r>
            <a:endParaRPr lang="en-US" sz="4800" dirty="0" smtClean="0">
              <a:effectLst/>
              <a:latin typeface="Arial MT"/>
              <a:ea typeface="Arial MT"/>
              <a:cs typeface="Arial MT"/>
            </a:endParaRPr>
          </a:p>
          <a:p>
            <a:pPr marL="0" marR="0" indent="0">
              <a:lnSpc>
                <a:spcPct val="150000"/>
              </a:lnSpc>
              <a:spcBef>
                <a:spcPts val="0"/>
              </a:spcBef>
              <a:spcAft>
                <a:spcPts val="0"/>
              </a:spcAft>
              <a:buNone/>
            </a:pPr>
            <a:r>
              <a:rPr lang="en-US" sz="4800" b="1" dirty="0" smtClean="0">
                <a:solidFill>
                  <a:srgbClr val="0070C0"/>
                </a:solidFill>
                <a:effectLst/>
                <a:latin typeface="Times New Roman" panose="02020603050405020304" pitchFamily="18" charset="0"/>
                <a:ea typeface="Arial MT"/>
                <a:cs typeface="Arial MT"/>
              </a:rPr>
              <a:t>Module</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II:</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Lobbying</a:t>
            </a:r>
            <a:endParaRPr lang="en-US" sz="4800" dirty="0" smtClean="0">
              <a:solidFill>
                <a:srgbClr val="0070C0"/>
              </a:solidFill>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1:	Basics</a:t>
            </a:r>
            <a:r>
              <a:rPr lang="en-US" sz="4800" spc="5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on</a:t>
            </a:r>
            <a:r>
              <a:rPr lang="en-US" sz="4800" spc="5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Lobbying</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2:	Basic</a:t>
            </a:r>
            <a:r>
              <a:rPr lang="en-US" sz="4800" spc="5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activities</a:t>
            </a:r>
            <a:r>
              <a:rPr lang="en-US" sz="4800" spc="5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for</a:t>
            </a:r>
            <a:r>
              <a:rPr lang="en-US" sz="4800" spc="5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effective</a:t>
            </a:r>
            <a:r>
              <a:rPr lang="en-US" sz="4800" spc="5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lobbying</a:t>
            </a:r>
            <a:endParaRPr lang="en-US" sz="4800" dirty="0" smtClean="0">
              <a:latin typeface="Arial MT"/>
              <a:ea typeface="Arial MT"/>
              <a:cs typeface="Arial MT"/>
            </a:endParaRPr>
          </a:p>
          <a:p>
            <a:pPr marL="0" marR="0" indent="0">
              <a:lnSpc>
                <a:spcPct val="150000"/>
              </a:lnSpc>
              <a:spcBef>
                <a:spcPts val="0"/>
              </a:spcBef>
              <a:spcAft>
                <a:spcPts val="0"/>
              </a:spcAft>
              <a:buNone/>
            </a:pPr>
            <a:r>
              <a:rPr lang="en-US" sz="4800" b="1" dirty="0" smtClean="0">
                <a:solidFill>
                  <a:srgbClr val="0070C0"/>
                </a:solidFill>
                <a:effectLst/>
                <a:latin typeface="Times New Roman" panose="02020603050405020304" pitchFamily="18" charset="0"/>
                <a:ea typeface="Arial MT"/>
                <a:cs typeface="Arial MT"/>
              </a:rPr>
              <a:t>Module</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III:</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Advocacy</a:t>
            </a:r>
            <a:endParaRPr lang="en-US" sz="4800" dirty="0" smtClean="0">
              <a:solidFill>
                <a:srgbClr val="0070C0"/>
              </a:solidFill>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1:	Basics</a:t>
            </a:r>
            <a:r>
              <a:rPr lang="en-US" sz="4800" spc="7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on</a:t>
            </a:r>
            <a:r>
              <a:rPr lang="en-US" sz="4800" spc="7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advocacy</a:t>
            </a:r>
            <a:r>
              <a:rPr lang="en-US" sz="4800" spc="-255" dirty="0" smtClean="0">
                <a:effectLst/>
                <a:latin typeface="Times New Roman" panose="02020603050405020304" pitchFamily="18" charset="0"/>
                <a:ea typeface="Arial MT"/>
                <a:cs typeface="Arial MT"/>
              </a:rPr>
              <a:t> </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2:	Advocacy</a:t>
            </a:r>
            <a:r>
              <a:rPr lang="en-US" sz="4800" spc="4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strategy</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3:	Examples</a:t>
            </a:r>
            <a:r>
              <a:rPr lang="en-US" sz="4800" spc="6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and</a:t>
            </a:r>
            <a:r>
              <a:rPr lang="en-US" sz="4800" spc="6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practical</a:t>
            </a:r>
            <a:r>
              <a:rPr lang="en-US" sz="4800" spc="6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application</a:t>
            </a:r>
          </a:p>
          <a:p>
            <a:pPr marL="0" marR="0">
              <a:lnSpc>
                <a:spcPct val="150000"/>
              </a:lnSpc>
              <a:spcBef>
                <a:spcPts val="0"/>
              </a:spcBef>
              <a:spcAft>
                <a:spcPts val="0"/>
              </a:spcAft>
            </a:pPr>
            <a:endParaRPr lang="en-US" sz="4800" dirty="0">
              <a:latin typeface="Times New Roman" panose="02020603050405020304" pitchFamily="18" charset="0"/>
              <a:ea typeface="Arial MT"/>
              <a:cs typeface="Arial MT"/>
            </a:endParaRPr>
          </a:p>
          <a:p>
            <a:pPr marL="0" marR="0" indent="0">
              <a:lnSpc>
                <a:spcPct val="150000"/>
              </a:lnSpc>
              <a:spcBef>
                <a:spcPts val="0"/>
              </a:spcBef>
              <a:spcAft>
                <a:spcPts val="0"/>
              </a:spcAft>
              <a:buNone/>
            </a:pPr>
            <a:endParaRPr lang="en-US" sz="4800" dirty="0" smtClean="0">
              <a:effectLst/>
              <a:latin typeface="Arial MT"/>
              <a:ea typeface="Arial MT"/>
              <a:cs typeface="Arial MT"/>
            </a:endParaRPr>
          </a:p>
          <a:p>
            <a:pPr marL="0" marR="0" indent="0">
              <a:lnSpc>
                <a:spcPct val="150000"/>
              </a:lnSpc>
              <a:spcBef>
                <a:spcPts val="0"/>
              </a:spcBef>
              <a:spcAft>
                <a:spcPts val="0"/>
              </a:spcAft>
              <a:buNone/>
            </a:pPr>
            <a:r>
              <a:rPr lang="en-US" sz="4800" b="1" dirty="0" smtClean="0">
                <a:solidFill>
                  <a:srgbClr val="0070C0"/>
                </a:solidFill>
                <a:effectLst/>
                <a:latin typeface="Times New Roman" panose="02020603050405020304" pitchFamily="18" charset="0"/>
                <a:ea typeface="Arial MT"/>
                <a:cs typeface="Arial MT"/>
              </a:rPr>
              <a:t>Module</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IV:</a:t>
            </a:r>
            <a:r>
              <a:rPr lang="en-US" sz="4800" b="1" spc="45" dirty="0" smtClean="0">
                <a:solidFill>
                  <a:srgbClr val="0070C0"/>
                </a:solidFill>
                <a:effectLst/>
                <a:latin typeface="Times New Roman" panose="02020603050405020304" pitchFamily="18" charset="0"/>
                <a:ea typeface="Arial MT"/>
                <a:cs typeface="Arial MT"/>
              </a:rPr>
              <a:t> </a:t>
            </a:r>
            <a:r>
              <a:rPr lang="en-US" sz="4800" b="1" dirty="0" smtClean="0">
                <a:solidFill>
                  <a:srgbClr val="0070C0"/>
                </a:solidFill>
                <a:effectLst/>
                <a:latin typeface="Times New Roman" panose="02020603050405020304" pitchFamily="18" charset="0"/>
                <a:ea typeface="Arial MT"/>
                <a:cs typeface="Arial MT"/>
              </a:rPr>
              <a:t>Negotiation</a:t>
            </a:r>
            <a:endParaRPr lang="en-US" sz="4800" b="1" dirty="0" smtClean="0">
              <a:solidFill>
                <a:srgbClr val="0070C0"/>
              </a:solidFill>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a:t>
            </a:r>
            <a:r>
              <a:rPr lang="en-US" sz="4800" spc="2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1:	Basics</a:t>
            </a:r>
            <a:r>
              <a:rPr lang="en-US" sz="4800" spc="70"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on</a:t>
            </a:r>
            <a:r>
              <a:rPr lang="en-US" sz="4800" spc="75" dirty="0" smtClean="0">
                <a:effectLst/>
                <a:latin typeface="Times New Roman" panose="02020603050405020304" pitchFamily="18" charset="0"/>
                <a:ea typeface="Arial MT"/>
                <a:cs typeface="Arial MT"/>
              </a:rPr>
              <a:t> </a:t>
            </a:r>
            <a:r>
              <a:rPr lang="en-US" sz="4800" dirty="0" smtClean="0">
                <a:effectLst/>
                <a:latin typeface="Times New Roman" panose="02020603050405020304" pitchFamily="18" charset="0"/>
                <a:ea typeface="Arial MT"/>
                <a:cs typeface="Arial MT"/>
              </a:rPr>
              <a:t>Negotiation</a:t>
            </a:r>
            <a:endParaRPr lang="en-US" sz="4800" dirty="0" smtClean="0">
              <a:effectLst/>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 2: 	Negotiation Process</a:t>
            </a:r>
            <a:endParaRPr lang="en-US" sz="4800" dirty="0">
              <a:latin typeface="Arial MT"/>
              <a:ea typeface="Arial MT"/>
              <a:cs typeface="Arial MT"/>
            </a:endParaRPr>
          </a:p>
          <a:p>
            <a:pPr marL="0" marR="0">
              <a:lnSpc>
                <a:spcPct val="150000"/>
              </a:lnSpc>
              <a:spcBef>
                <a:spcPts val="0"/>
              </a:spcBef>
              <a:spcAft>
                <a:spcPts val="0"/>
              </a:spcAft>
            </a:pPr>
            <a:r>
              <a:rPr lang="en-US" sz="4800" dirty="0" smtClean="0">
                <a:effectLst/>
                <a:latin typeface="Times New Roman" panose="02020603050405020304" pitchFamily="18" charset="0"/>
                <a:ea typeface="Arial MT"/>
                <a:cs typeface="Arial MT"/>
              </a:rPr>
              <a:t>Lesson 3:	Types of Negotiation</a:t>
            </a:r>
          </a:p>
          <a:p>
            <a:pPr marL="0" marR="0">
              <a:lnSpc>
                <a:spcPct val="150000"/>
              </a:lnSpc>
              <a:spcBef>
                <a:spcPts val="0"/>
              </a:spcBef>
              <a:spcAft>
                <a:spcPts val="0"/>
              </a:spcAft>
            </a:pPr>
            <a:r>
              <a:rPr lang="en-US" sz="5000" dirty="0" smtClean="0">
                <a:effectLst/>
                <a:latin typeface="Times New Roman" panose="02020603050405020304" pitchFamily="18" charset="0"/>
                <a:ea typeface="Arial MT"/>
                <a:cs typeface="Arial MT"/>
              </a:rPr>
              <a:t>Lesson 4:	</a:t>
            </a:r>
            <a:r>
              <a:rPr lang="en-US" sz="5000" dirty="0">
                <a:latin typeface="Times New Roman" panose="02020603050405020304" pitchFamily="18" charset="0"/>
                <a:ea typeface="Arial MT"/>
                <a:cs typeface="Arial MT"/>
              </a:rPr>
              <a:t>Negotiating With Government</a:t>
            </a:r>
            <a:r>
              <a:rPr lang="en-US" sz="13500" b="1" dirty="0">
                <a:solidFill>
                  <a:srgbClr val="1F497D"/>
                </a:solidFill>
                <a:latin typeface="Cambria" panose="02040503050406030204" pitchFamily="18" charset="0"/>
                <a:ea typeface="Times New Roman" panose="02020603050405020304" pitchFamily="18" charset="0"/>
                <a:cs typeface="Times New Roman" panose="02020603050405020304" pitchFamily="18" charset="0"/>
              </a:rPr>
              <a:t> </a:t>
            </a:r>
            <a:r>
              <a:rPr lang="en-US" sz="5000" dirty="0">
                <a:latin typeface="Times New Roman" panose="02020603050405020304" pitchFamily="18" charset="0"/>
                <a:ea typeface="Arial MT"/>
                <a:cs typeface="Arial MT"/>
              </a:rPr>
              <a:t>and Other Bureaucracies</a:t>
            </a:r>
            <a:endParaRPr lang="en-US" sz="5000" dirty="0">
              <a:latin typeface="Arial MT"/>
              <a:ea typeface="Arial MT"/>
              <a:cs typeface="Arial MT"/>
            </a:endParaRPr>
          </a:p>
          <a:p>
            <a:pPr marL="0" marR="0">
              <a:lnSpc>
                <a:spcPct val="150000"/>
              </a:lnSpc>
              <a:spcBef>
                <a:spcPts val="0"/>
              </a:spcBef>
              <a:spcAft>
                <a:spcPts val="0"/>
              </a:spcAft>
            </a:pPr>
            <a:endParaRPr lang="en-US" sz="4800" dirty="0" smtClean="0">
              <a:effectLst/>
              <a:latin typeface="Times New Roman" panose="02020603050405020304" pitchFamily="18" charset="0"/>
              <a:ea typeface="Arial MT"/>
              <a:cs typeface="Arial MT"/>
            </a:endParaRPr>
          </a:p>
          <a:p>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47620098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Lesson 1:	Basics on networking</a:t>
            </a:r>
            <a:endParaRPr lang="en-US" b="1" dirty="0"/>
          </a:p>
        </p:txBody>
      </p:sp>
      <p:sp>
        <p:nvSpPr>
          <p:cNvPr id="3" name="Content Placeholder 2"/>
          <p:cNvSpPr>
            <a:spLocks noGrp="1"/>
          </p:cNvSpPr>
          <p:nvPr>
            <p:ph idx="1"/>
          </p:nvPr>
        </p:nvSpPr>
        <p:spPr/>
        <p:txBody>
          <a:bodyPr/>
          <a:lstStyle/>
          <a:p>
            <a:pPr marL="0" indent="0" algn="ctr">
              <a:buNone/>
            </a:pPr>
            <a:endParaRPr lang="en-US"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782639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Brainstorm </a:t>
            </a:r>
            <a:endParaRPr lang="en-US" b="1" dirty="0"/>
          </a:p>
        </p:txBody>
      </p:sp>
      <p:sp>
        <p:nvSpPr>
          <p:cNvPr id="3" name="Content Placeholder 2"/>
          <p:cNvSpPr>
            <a:spLocks noGrp="1"/>
          </p:cNvSpPr>
          <p:nvPr>
            <p:ph idx="1"/>
          </p:nvPr>
        </p:nvSpPr>
        <p:spPr/>
        <p:txBody>
          <a:bodyPr>
            <a:normAutofit fontScale="92500"/>
          </a:bodyPr>
          <a:lstStyle/>
          <a:p>
            <a:pPr marL="0" indent="0" algn="ctr">
              <a:lnSpc>
                <a:spcPct val="150000"/>
              </a:lnSpc>
              <a:buNone/>
            </a:pPr>
            <a:r>
              <a:rPr lang="en-US" b="1" dirty="0" smtClean="0"/>
              <a:t>Discus the underneath questions in your group and reflect your thoughts</a:t>
            </a:r>
            <a:endParaRPr lang="en-US" b="1" dirty="0"/>
          </a:p>
          <a:p>
            <a:pPr lvl="1">
              <a:lnSpc>
                <a:spcPct val="150000"/>
              </a:lnSpc>
            </a:pPr>
            <a:r>
              <a:rPr lang="en-US" dirty="0" smtClean="0"/>
              <a:t>What does networking mean?</a:t>
            </a:r>
          </a:p>
          <a:p>
            <a:pPr lvl="1">
              <a:lnSpc>
                <a:spcPct val="150000"/>
              </a:lnSpc>
            </a:pPr>
            <a:r>
              <a:rPr lang="en-US" dirty="0" smtClean="0"/>
              <a:t>What are the preconditions to establish a network? </a:t>
            </a:r>
          </a:p>
          <a:p>
            <a:pPr lvl="1">
              <a:lnSpc>
                <a:spcPct val="150000"/>
              </a:lnSpc>
            </a:pPr>
            <a:r>
              <a:rPr lang="en-US" dirty="0" smtClean="0"/>
              <a:t>How many organizations should a single network consist? </a:t>
            </a:r>
          </a:p>
          <a:p>
            <a:pPr lvl="1">
              <a:lnSpc>
                <a:spcPct val="150000"/>
              </a:lnSpc>
            </a:pPr>
            <a:r>
              <a:rPr lang="en-US" dirty="0"/>
              <a:t>Whey do people/organizations need networking?</a:t>
            </a:r>
          </a:p>
          <a:p>
            <a:pPr lvl="1">
              <a:lnSpc>
                <a:spcPct val="150000"/>
              </a:lnSpc>
            </a:pPr>
            <a:r>
              <a:rPr lang="en-US" dirty="0"/>
              <a:t>What are the benefits of networking</a:t>
            </a:r>
            <a:r>
              <a:rPr lang="en-US" dirty="0" smtClean="0"/>
              <a:t>?</a:t>
            </a:r>
          </a:p>
          <a:p>
            <a:pPr lvl="1">
              <a:lnSpc>
                <a:spcPct val="150000"/>
              </a:lnSpc>
            </a:pPr>
            <a:r>
              <a:rPr lang="en-US" dirty="0" smtClean="0"/>
              <a:t>What are the challenges and problems faced by networks?</a:t>
            </a:r>
          </a:p>
          <a:p>
            <a:pPr marL="457200" lvl="1" indent="0">
              <a:lnSpc>
                <a:spcPct val="150000"/>
              </a:lnSpc>
              <a:buNone/>
            </a:pPr>
            <a:endParaRPr lang="en-US" dirty="0" smtClean="0"/>
          </a:p>
          <a:p>
            <a:pPr marL="0" indent="0">
              <a:lnSpc>
                <a:spcPct val="150000"/>
              </a:lnSpc>
              <a:buNone/>
            </a:pPr>
            <a:endParaRPr lang="en-US" dirty="0" smtClean="0"/>
          </a:p>
          <a:p>
            <a:pPr>
              <a:lnSpc>
                <a:spcPct val="150000"/>
              </a:lnSpc>
            </a:pPr>
            <a:endParaRPr lang="en-US" dirty="0" smtClean="0"/>
          </a:p>
          <a:p>
            <a:pPr>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6338412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790"/>
            <a:ext cx="10515600" cy="901784"/>
          </a:xfrm>
          <a:solidFill>
            <a:srgbClr val="92D050"/>
          </a:solidFill>
        </p:spPr>
        <p:txBody>
          <a:bodyPr/>
          <a:lstStyle/>
          <a:p>
            <a:r>
              <a:rPr lang="en-US" b="1" dirty="0"/>
              <a:t>Lesson 1:	Basics on </a:t>
            </a:r>
            <a:r>
              <a:rPr lang="en-US" b="1" dirty="0" smtClean="0"/>
              <a:t>networking</a:t>
            </a:r>
            <a:endParaRPr lang="en-US" b="1" dirty="0"/>
          </a:p>
        </p:txBody>
      </p:sp>
      <p:sp>
        <p:nvSpPr>
          <p:cNvPr id="3" name="Content Placeholder 2"/>
          <p:cNvSpPr>
            <a:spLocks noGrp="1"/>
          </p:cNvSpPr>
          <p:nvPr>
            <p:ph idx="1"/>
          </p:nvPr>
        </p:nvSpPr>
        <p:spPr>
          <a:xfrm>
            <a:off x="499979" y="998622"/>
            <a:ext cx="11023600" cy="5157788"/>
          </a:xfrm>
        </p:spPr>
        <p:txBody>
          <a:bodyPr>
            <a:normAutofit fontScale="77500" lnSpcReduction="20000"/>
          </a:bodyPr>
          <a:lstStyle/>
          <a:p>
            <a:pPr>
              <a:lnSpc>
                <a:spcPct val="150000"/>
              </a:lnSpc>
            </a:pPr>
            <a:endParaRPr lang="en-US" dirty="0" smtClean="0"/>
          </a:p>
          <a:p>
            <a:pPr>
              <a:lnSpc>
                <a:spcPct val="150000"/>
              </a:lnSpc>
            </a:pPr>
            <a:r>
              <a:rPr lang="en-US" dirty="0" smtClean="0"/>
              <a:t>Networking </a:t>
            </a:r>
            <a:r>
              <a:rPr lang="en-US" dirty="0"/>
              <a:t>practices are probably as old as </a:t>
            </a:r>
            <a:r>
              <a:rPr lang="en-US" dirty="0" smtClean="0"/>
              <a:t>mankind</a:t>
            </a:r>
          </a:p>
          <a:p>
            <a:pPr>
              <a:lnSpc>
                <a:spcPct val="150000"/>
              </a:lnSpc>
            </a:pPr>
            <a:r>
              <a:rPr lang="en-US" dirty="0"/>
              <a:t>Networking is based on peoples’ need to take measures to </a:t>
            </a:r>
            <a:r>
              <a:rPr lang="en-US" b="1" dirty="0"/>
              <a:t>“capitalize” </a:t>
            </a:r>
            <a:r>
              <a:rPr lang="en-US" dirty="0"/>
              <a:t>on their </a:t>
            </a:r>
            <a:r>
              <a:rPr lang="en-US" b="1" dirty="0">
                <a:solidFill>
                  <a:srgbClr val="00B050"/>
                </a:solidFill>
              </a:rPr>
              <a:t>social relations </a:t>
            </a:r>
            <a:r>
              <a:rPr lang="en-US" dirty="0"/>
              <a:t>in order </a:t>
            </a:r>
            <a:r>
              <a:rPr lang="en-US" b="1" dirty="0">
                <a:solidFill>
                  <a:srgbClr val="00B050"/>
                </a:solidFill>
              </a:rPr>
              <a:t>to deal with the challenges of life</a:t>
            </a:r>
          </a:p>
          <a:p>
            <a:pPr>
              <a:lnSpc>
                <a:spcPct val="150000"/>
              </a:lnSpc>
            </a:pPr>
            <a:r>
              <a:rPr lang="en-US" b="1" dirty="0" smtClean="0">
                <a:solidFill>
                  <a:schemeClr val="accent5">
                    <a:lumMod val="75000"/>
                  </a:schemeClr>
                </a:solidFill>
              </a:rPr>
              <a:t>Networking </a:t>
            </a:r>
            <a:r>
              <a:rPr lang="en-US" b="1" dirty="0">
                <a:solidFill>
                  <a:schemeClr val="accent5">
                    <a:lumMod val="75000"/>
                  </a:schemeClr>
                </a:solidFill>
              </a:rPr>
              <a:t>is about seeking multilateral co-operation with other persons or organizations</a:t>
            </a:r>
            <a:r>
              <a:rPr lang="en-US" b="1" dirty="0" smtClean="0">
                <a:solidFill>
                  <a:schemeClr val="accent5">
                    <a:lumMod val="75000"/>
                  </a:schemeClr>
                </a:solidFill>
              </a:rPr>
              <a:t>.</a:t>
            </a:r>
            <a:endParaRPr lang="en-US" dirty="0"/>
          </a:p>
          <a:p>
            <a:pPr>
              <a:lnSpc>
                <a:spcPct val="150000"/>
              </a:lnSpc>
            </a:pPr>
            <a:r>
              <a:rPr lang="en-US" dirty="0"/>
              <a:t>The </a:t>
            </a:r>
            <a:r>
              <a:rPr lang="en-US" b="1" dirty="0">
                <a:solidFill>
                  <a:schemeClr val="accent2">
                    <a:lumMod val="75000"/>
                  </a:schemeClr>
                </a:solidFill>
              </a:rPr>
              <a:t>concept of networking </a:t>
            </a:r>
            <a:r>
              <a:rPr lang="en-US" dirty="0"/>
              <a:t>is based on the </a:t>
            </a:r>
            <a:r>
              <a:rPr lang="en-US" b="1" dirty="0">
                <a:solidFill>
                  <a:srgbClr val="00B050"/>
                </a:solidFill>
              </a:rPr>
              <a:t>will to co-operate </a:t>
            </a:r>
            <a:r>
              <a:rPr lang="en-US" dirty="0"/>
              <a:t>and </a:t>
            </a:r>
            <a:r>
              <a:rPr lang="en-US" b="1" dirty="0">
                <a:solidFill>
                  <a:schemeClr val="accent2">
                    <a:lumMod val="75000"/>
                  </a:schemeClr>
                </a:solidFill>
              </a:rPr>
              <a:t>identify mutual interests</a:t>
            </a:r>
            <a:r>
              <a:rPr lang="en-US" dirty="0"/>
              <a:t>. </a:t>
            </a:r>
            <a:endParaRPr lang="en-US" dirty="0" smtClean="0"/>
          </a:p>
          <a:p>
            <a:pPr>
              <a:lnSpc>
                <a:spcPct val="150000"/>
              </a:lnSpc>
            </a:pPr>
            <a:r>
              <a:rPr lang="en-US" dirty="0" smtClean="0"/>
              <a:t>The </a:t>
            </a:r>
            <a:r>
              <a:rPr lang="en-US" b="1" dirty="0">
                <a:solidFill>
                  <a:schemeClr val="accent2">
                    <a:lumMod val="75000"/>
                  </a:schemeClr>
                </a:solidFill>
              </a:rPr>
              <a:t>existence of a common goal brings partners together </a:t>
            </a:r>
            <a:r>
              <a:rPr lang="en-US" dirty="0"/>
              <a:t>and reinforces the necessity to join forces in order to achieve the set </a:t>
            </a:r>
            <a:r>
              <a:rPr lang="en-US" dirty="0" smtClean="0"/>
              <a:t>goal</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6527622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517" y="176868"/>
            <a:ext cx="10515600" cy="912345"/>
          </a:xfrm>
          <a:solidFill>
            <a:srgbClr val="92D050"/>
          </a:solidFill>
        </p:spPr>
        <p:txBody>
          <a:bodyPr/>
          <a:lstStyle/>
          <a:p>
            <a:pPr algn="ctr"/>
            <a:r>
              <a:rPr lang="en-US" b="1" dirty="0"/>
              <a:t>REASONS FOR </a:t>
            </a:r>
            <a:r>
              <a:rPr lang="en-US" b="1" dirty="0" smtClean="0"/>
              <a:t>NETWORKING</a:t>
            </a:r>
            <a:endParaRPr lang="en-US" dirty="0"/>
          </a:p>
        </p:txBody>
      </p:sp>
      <p:sp>
        <p:nvSpPr>
          <p:cNvPr id="3" name="Content Placeholder 2"/>
          <p:cNvSpPr>
            <a:spLocks noGrp="1"/>
          </p:cNvSpPr>
          <p:nvPr>
            <p:ph idx="1"/>
          </p:nvPr>
        </p:nvSpPr>
        <p:spPr>
          <a:xfrm>
            <a:off x="591671" y="1290918"/>
            <a:ext cx="11013141" cy="4886045"/>
          </a:xfrm>
        </p:spPr>
        <p:txBody>
          <a:bodyPr>
            <a:normAutofit fontScale="70000" lnSpcReduction="20000"/>
          </a:bodyPr>
          <a:lstStyle/>
          <a:p>
            <a:pPr>
              <a:lnSpc>
                <a:spcPct val="170000"/>
              </a:lnSpc>
            </a:pPr>
            <a:r>
              <a:rPr lang="en-US" dirty="0"/>
              <a:t>Networking mainly </a:t>
            </a:r>
            <a:r>
              <a:rPr lang="en-US" b="1" dirty="0">
                <a:solidFill>
                  <a:schemeClr val="accent2">
                    <a:lumMod val="75000"/>
                  </a:schemeClr>
                </a:solidFill>
              </a:rPr>
              <a:t>intends to cluster the provision of services, promote participatory learning and strengthen advocacy and </a:t>
            </a:r>
            <a:r>
              <a:rPr lang="en-US" b="1" dirty="0" smtClean="0">
                <a:solidFill>
                  <a:schemeClr val="accent2">
                    <a:lumMod val="75000"/>
                  </a:schemeClr>
                </a:solidFill>
              </a:rPr>
              <a:t>management</a:t>
            </a:r>
          </a:p>
          <a:p>
            <a:pPr marL="0" lvl="0" indent="0">
              <a:lnSpc>
                <a:spcPct val="170000"/>
              </a:lnSpc>
              <a:buNone/>
            </a:pPr>
            <a:r>
              <a:rPr lang="en-US" b="1" dirty="0"/>
              <a:t>Some good reasons for networking:</a:t>
            </a:r>
          </a:p>
          <a:p>
            <a:pPr lvl="1">
              <a:lnSpc>
                <a:spcPct val="170000"/>
              </a:lnSpc>
            </a:pPr>
            <a:r>
              <a:rPr lang="en-US" dirty="0"/>
              <a:t>Dissemination of information</a:t>
            </a:r>
          </a:p>
          <a:p>
            <a:pPr lvl="1">
              <a:lnSpc>
                <a:spcPct val="170000"/>
              </a:lnSpc>
            </a:pPr>
            <a:r>
              <a:rPr lang="en-US" dirty="0"/>
              <a:t>Dissemination of know-how</a:t>
            </a:r>
          </a:p>
          <a:p>
            <a:pPr lvl="1">
              <a:lnSpc>
                <a:spcPct val="170000"/>
              </a:lnSpc>
            </a:pPr>
            <a:r>
              <a:rPr lang="en-US" dirty="0"/>
              <a:t>Co-ordination of activities in terms of synergy</a:t>
            </a:r>
          </a:p>
          <a:p>
            <a:pPr lvl="1">
              <a:lnSpc>
                <a:spcPct val="170000"/>
              </a:lnSpc>
            </a:pPr>
            <a:r>
              <a:rPr lang="en-US" dirty="0"/>
              <a:t>Technical guidance and </a:t>
            </a:r>
            <a:r>
              <a:rPr lang="en-US" dirty="0" smtClean="0"/>
              <a:t>co-ordination</a:t>
            </a:r>
          </a:p>
          <a:p>
            <a:pPr lvl="1">
              <a:lnSpc>
                <a:spcPct val="170000"/>
              </a:lnSpc>
            </a:pPr>
            <a:r>
              <a:rPr lang="en-US" dirty="0"/>
              <a:t>Seek social well-being and social progress</a:t>
            </a:r>
          </a:p>
          <a:p>
            <a:pPr lvl="1">
              <a:lnSpc>
                <a:spcPct val="170000"/>
              </a:lnSpc>
            </a:pPr>
            <a:r>
              <a:rPr lang="en-US" dirty="0"/>
              <a:t>Make use of partners’ skills and resources and seek more specialization</a:t>
            </a:r>
          </a:p>
          <a:p>
            <a:pPr lvl="1">
              <a:lnSpc>
                <a:spcPct val="170000"/>
              </a:lnSpc>
            </a:pPr>
            <a:r>
              <a:rPr lang="en-US" dirty="0"/>
              <a:t>Stimulate competition in terms of bringing together </a:t>
            </a:r>
            <a:r>
              <a:rPr lang="en-US" dirty="0" smtClean="0"/>
              <a:t>resource</a:t>
            </a:r>
            <a:endParaRPr lang="en-US" dirty="0"/>
          </a:p>
          <a:p>
            <a:pPr>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60466245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319"/>
            <a:ext cx="10515600" cy="1129600"/>
          </a:xfrm>
          <a:solidFill>
            <a:srgbClr val="92D050"/>
          </a:solidFill>
        </p:spPr>
        <p:txBody>
          <a:bodyPr/>
          <a:lstStyle/>
          <a:p>
            <a:r>
              <a:rPr lang="en-US" b="1" dirty="0"/>
              <a:t>Lesson 2:	Building a </a:t>
            </a:r>
            <a:r>
              <a:rPr lang="en-US" b="1" dirty="0" smtClean="0"/>
              <a:t>network</a:t>
            </a:r>
            <a:endParaRPr lang="en-US" dirty="0"/>
          </a:p>
        </p:txBody>
      </p:sp>
      <p:sp>
        <p:nvSpPr>
          <p:cNvPr id="3" name="Content Placeholder 2"/>
          <p:cNvSpPr>
            <a:spLocks noGrp="1"/>
          </p:cNvSpPr>
          <p:nvPr>
            <p:ph idx="1"/>
          </p:nvPr>
        </p:nvSpPr>
        <p:spPr>
          <a:xfrm>
            <a:off x="838200" y="1573306"/>
            <a:ext cx="10515600" cy="4625882"/>
          </a:xfrm>
        </p:spPr>
        <p:txBody>
          <a:bodyPr>
            <a:normAutofit fontScale="92500"/>
          </a:bodyPr>
          <a:lstStyle/>
          <a:p>
            <a:pPr marL="0" indent="0">
              <a:lnSpc>
                <a:spcPct val="150000"/>
              </a:lnSpc>
              <a:buNone/>
            </a:pPr>
            <a:r>
              <a:rPr lang="en-US" b="1" dirty="0"/>
              <a:t>Before setting up a network a certain number of pre-conditions should be taken into consideration:</a:t>
            </a:r>
          </a:p>
          <a:p>
            <a:pPr lvl="1">
              <a:lnSpc>
                <a:spcPct val="150000"/>
              </a:lnSpc>
              <a:buFont typeface="Wingdings" panose="05000000000000000000" pitchFamily="2" charset="2"/>
              <a:buChar char="Ø"/>
            </a:pPr>
            <a:r>
              <a:rPr lang="en-US" dirty="0"/>
              <a:t>Understand that a network is a means and not an end in itself</a:t>
            </a:r>
            <a:endParaRPr lang="en-US" sz="2000" dirty="0"/>
          </a:p>
          <a:p>
            <a:pPr lvl="1">
              <a:lnSpc>
                <a:spcPct val="150000"/>
              </a:lnSpc>
              <a:buFont typeface="Wingdings" panose="05000000000000000000" pitchFamily="2" charset="2"/>
              <a:buChar char="Ø"/>
            </a:pPr>
            <a:r>
              <a:rPr lang="en-US" dirty="0"/>
              <a:t>Understand that networks are temporary creations</a:t>
            </a:r>
            <a:endParaRPr lang="en-US" sz="2000" dirty="0"/>
          </a:p>
          <a:p>
            <a:pPr lvl="1">
              <a:lnSpc>
                <a:spcPct val="150000"/>
              </a:lnSpc>
              <a:buFont typeface="Wingdings" panose="05000000000000000000" pitchFamily="2" charset="2"/>
              <a:buChar char="Ø"/>
            </a:pPr>
            <a:r>
              <a:rPr lang="en-US" dirty="0"/>
              <a:t>Understand that networks are not built over-night</a:t>
            </a:r>
            <a:endParaRPr lang="en-US" sz="2000" dirty="0"/>
          </a:p>
          <a:p>
            <a:pPr lvl="1">
              <a:lnSpc>
                <a:spcPct val="150000"/>
              </a:lnSpc>
              <a:buFont typeface="Wingdings" panose="05000000000000000000" pitchFamily="2" charset="2"/>
              <a:buChar char="Ø"/>
            </a:pPr>
            <a:r>
              <a:rPr lang="en-US" dirty="0"/>
              <a:t>Networks should be built on the basis of prior feasibility studies and a sound rational</a:t>
            </a:r>
            <a:endParaRPr lang="en-US" sz="2000" dirty="0"/>
          </a:p>
          <a:p>
            <a:pPr lvl="1">
              <a:lnSpc>
                <a:spcPct val="150000"/>
              </a:lnSpc>
              <a:buFont typeface="Wingdings" panose="05000000000000000000" pitchFamily="2" charset="2"/>
              <a:buChar char="Ø"/>
            </a:pPr>
            <a:r>
              <a:rPr lang="en-US" dirty="0"/>
              <a:t>Networks need to rely on their own resources	</a:t>
            </a:r>
          </a:p>
          <a:p>
            <a:pPr marL="0" indent="0">
              <a:lnSpc>
                <a:spcPct val="150000"/>
              </a:lnSpc>
              <a:buNone/>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33214789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Continued…</a:t>
            </a:r>
            <a:endParaRPr lang="en-US" b="1" dirty="0"/>
          </a:p>
        </p:txBody>
      </p:sp>
      <p:sp>
        <p:nvSpPr>
          <p:cNvPr id="3" name="Content Placeholder 2"/>
          <p:cNvSpPr>
            <a:spLocks noGrp="1"/>
          </p:cNvSpPr>
          <p:nvPr>
            <p:ph idx="1"/>
          </p:nvPr>
        </p:nvSpPr>
        <p:spPr>
          <a:xfrm>
            <a:off x="591671" y="1479176"/>
            <a:ext cx="10762129" cy="4697787"/>
          </a:xfrm>
        </p:spPr>
        <p:txBody>
          <a:bodyPr/>
          <a:lstStyle/>
          <a:p>
            <a:pPr lvl="1">
              <a:lnSpc>
                <a:spcPct val="150000"/>
              </a:lnSpc>
              <a:buFont typeface="Wingdings" panose="05000000000000000000" pitchFamily="2" charset="2"/>
              <a:buChar char="Ø"/>
            </a:pPr>
            <a:r>
              <a:rPr lang="en-US" dirty="0"/>
              <a:t>Networks need diversity of membership</a:t>
            </a:r>
          </a:p>
          <a:p>
            <a:pPr lvl="1">
              <a:lnSpc>
                <a:spcPct val="150000"/>
              </a:lnSpc>
              <a:buFont typeface="Wingdings" panose="05000000000000000000" pitchFamily="2" charset="2"/>
              <a:buChar char="Ø"/>
            </a:pPr>
            <a:r>
              <a:rPr lang="en-US" dirty="0"/>
              <a:t>Networks need flexible management and an ability to adapt over time to changing circumstances</a:t>
            </a:r>
          </a:p>
          <a:p>
            <a:pPr lvl="1">
              <a:lnSpc>
                <a:spcPct val="150000"/>
              </a:lnSpc>
              <a:buFont typeface="Wingdings" panose="05000000000000000000" pitchFamily="2" charset="2"/>
              <a:buChar char="Ø"/>
            </a:pPr>
            <a:r>
              <a:rPr lang="en-US" dirty="0"/>
              <a:t>Networking needs formal basics</a:t>
            </a:r>
          </a:p>
          <a:p>
            <a:pPr lvl="1">
              <a:lnSpc>
                <a:spcPct val="150000"/>
              </a:lnSpc>
              <a:buFont typeface="Wingdings" panose="05000000000000000000" pitchFamily="2" charset="2"/>
              <a:buChar char="Ø"/>
            </a:pPr>
            <a:r>
              <a:rPr lang="en-US" dirty="0"/>
              <a:t>Networks need solid anchors in local communities</a:t>
            </a:r>
          </a:p>
          <a:p>
            <a:pPr lvl="1">
              <a:lnSpc>
                <a:spcPct val="150000"/>
              </a:lnSpc>
              <a:buFont typeface="Wingdings" panose="05000000000000000000" pitchFamily="2" charset="2"/>
              <a:buChar char="Ø"/>
            </a:pPr>
            <a:r>
              <a:rPr lang="en-US" dirty="0"/>
              <a:t>Networking is more important than networks’ formal structures</a:t>
            </a:r>
          </a:p>
          <a:p>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965624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103"/>
            <a:ext cx="10515600" cy="1046816"/>
          </a:xfrm>
          <a:solidFill>
            <a:srgbClr val="92D050"/>
          </a:solidFill>
        </p:spPr>
        <p:txBody>
          <a:bodyPr/>
          <a:lstStyle/>
          <a:p>
            <a:r>
              <a:rPr lang="en-US" b="1" dirty="0"/>
              <a:t>Four steps for setting a </a:t>
            </a:r>
            <a:r>
              <a:rPr lang="en-US" b="1" dirty="0" smtClean="0"/>
              <a:t>network</a:t>
            </a:r>
            <a:endParaRPr lang="en-US" b="1" dirty="0"/>
          </a:p>
        </p:txBody>
      </p:sp>
      <p:sp>
        <p:nvSpPr>
          <p:cNvPr id="3" name="Content Placeholder 2"/>
          <p:cNvSpPr>
            <a:spLocks noGrp="1"/>
          </p:cNvSpPr>
          <p:nvPr>
            <p:ph idx="1"/>
          </p:nvPr>
        </p:nvSpPr>
        <p:spPr>
          <a:xfrm>
            <a:off x="564776" y="1425388"/>
            <a:ext cx="10789024" cy="4751575"/>
          </a:xfrm>
        </p:spPr>
        <p:txBody>
          <a:bodyPr>
            <a:normAutofit fontScale="92500" lnSpcReduction="20000"/>
          </a:bodyPr>
          <a:lstStyle/>
          <a:p>
            <a:pPr marL="0" indent="0">
              <a:lnSpc>
                <a:spcPct val="170000"/>
              </a:lnSpc>
              <a:buNone/>
            </a:pPr>
            <a:r>
              <a:rPr lang="en-US" b="1" dirty="0"/>
              <a:t>After having agreed on setting up a network, the following steps should be taken: </a:t>
            </a:r>
          </a:p>
          <a:p>
            <a:pPr marL="0" lvl="0" indent="0">
              <a:lnSpc>
                <a:spcPct val="170000"/>
              </a:lnSpc>
              <a:buNone/>
            </a:pPr>
            <a:r>
              <a:rPr lang="en-US" dirty="0"/>
              <a:t>	</a:t>
            </a:r>
            <a:r>
              <a:rPr lang="en-US" dirty="0" smtClean="0"/>
              <a:t>1. Decide </a:t>
            </a:r>
            <a:r>
              <a:rPr lang="en-US" dirty="0"/>
              <a:t>on the coordinator and </a:t>
            </a:r>
            <a:r>
              <a:rPr lang="en-US" dirty="0" smtClean="0"/>
              <a:t>partners</a:t>
            </a:r>
          </a:p>
          <a:p>
            <a:pPr marL="0" lvl="0" indent="0">
              <a:lnSpc>
                <a:spcPct val="170000"/>
              </a:lnSpc>
              <a:buNone/>
            </a:pPr>
            <a:r>
              <a:rPr lang="en-US" dirty="0" smtClean="0"/>
              <a:t>	2. Analyze </a:t>
            </a:r>
            <a:r>
              <a:rPr lang="en-US" dirty="0"/>
              <a:t>the problems and define the objectives</a:t>
            </a:r>
          </a:p>
          <a:p>
            <a:pPr marL="457200" lvl="1" indent="0">
              <a:lnSpc>
                <a:spcPct val="170000"/>
              </a:lnSpc>
              <a:buNone/>
            </a:pPr>
            <a:r>
              <a:rPr lang="en-US" dirty="0" smtClean="0"/>
              <a:t>	3</a:t>
            </a:r>
            <a:r>
              <a:rPr lang="en-US" sz="2800" dirty="0" smtClean="0"/>
              <a:t>. Determine </a:t>
            </a:r>
            <a:r>
              <a:rPr lang="en-US" sz="2800" dirty="0"/>
              <a:t>the means to be used and the measures to be </a:t>
            </a:r>
            <a:r>
              <a:rPr lang="en-US" sz="2800" dirty="0" smtClean="0"/>
              <a:t> taken </a:t>
            </a:r>
            <a:r>
              <a:rPr lang="en-US" dirty="0" smtClean="0"/>
              <a:t>	</a:t>
            </a:r>
          </a:p>
          <a:p>
            <a:pPr marL="457200" lvl="1" indent="0">
              <a:lnSpc>
                <a:spcPct val="170000"/>
              </a:lnSpc>
              <a:buNone/>
            </a:pPr>
            <a:r>
              <a:rPr lang="en-US" sz="2800" dirty="0" smtClean="0"/>
              <a:t>     4</a:t>
            </a:r>
            <a:r>
              <a:rPr lang="en-US" sz="2800" dirty="0"/>
              <a:t>. Plan the working model and set rules</a:t>
            </a:r>
            <a:br>
              <a:rPr lang="en-US" sz="2800" dirty="0"/>
            </a:br>
            <a:endParaRPr lang="en-US" sz="28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6920661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788" y="365125"/>
            <a:ext cx="10560424" cy="1325563"/>
          </a:xfrm>
          <a:solidFill>
            <a:srgbClr val="92D050"/>
          </a:solidFill>
        </p:spPr>
        <p:txBody>
          <a:bodyPr/>
          <a:lstStyle/>
          <a:p>
            <a:pPr algn="ctr"/>
            <a:r>
              <a:rPr lang="en-US" b="1" dirty="0" smtClean="0">
                <a:effectLst/>
                <a:latin typeface="Arial MT"/>
                <a:ea typeface="Arial MT"/>
                <a:cs typeface="Arial MT"/>
              </a:rPr>
              <a:t>Basic</a:t>
            </a:r>
            <a:r>
              <a:rPr lang="en-US" b="1" spc="40" dirty="0" smtClean="0">
                <a:effectLst/>
                <a:latin typeface="Arial MT"/>
                <a:ea typeface="Arial MT"/>
                <a:cs typeface="Arial MT"/>
              </a:rPr>
              <a:t> </a:t>
            </a:r>
            <a:r>
              <a:rPr lang="en-US" b="1" dirty="0" smtClean="0">
                <a:effectLst/>
                <a:latin typeface="Arial MT"/>
                <a:ea typeface="Arial MT"/>
                <a:cs typeface="Arial MT"/>
              </a:rPr>
              <a:t>rules</a:t>
            </a:r>
            <a:r>
              <a:rPr lang="en-US" b="1" spc="45" dirty="0" smtClean="0">
                <a:effectLst/>
                <a:latin typeface="Arial MT"/>
                <a:ea typeface="Arial MT"/>
                <a:cs typeface="Arial MT"/>
              </a:rPr>
              <a:t> </a:t>
            </a:r>
            <a:r>
              <a:rPr lang="en-US" b="1" dirty="0" smtClean="0">
                <a:effectLst/>
                <a:latin typeface="Arial MT"/>
                <a:ea typeface="Arial MT"/>
                <a:cs typeface="Arial MT"/>
              </a:rPr>
              <a:t>for</a:t>
            </a:r>
            <a:r>
              <a:rPr lang="en-US" b="1" spc="45" dirty="0" smtClean="0">
                <a:effectLst/>
                <a:latin typeface="Arial MT"/>
                <a:ea typeface="Arial MT"/>
                <a:cs typeface="Arial MT"/>
              </a:rPr>
              <a:t> </a:t>
            </a:r>
            <a:r>
              <a:rPr lang="en-US" b="1" dirty="0" smtClean="0">
                <a:effectLst/>
                <a:latin typeface="Arial MT"/>
                <a:ea typeface="Arial MT"/>
                <a:cs typeface="Arial MT"/>
              </a:rPr>
              <a:t>good</a:t>
            </a:r>
            <a:r>
              <a:rPr lang="en-US" b="1" spc="45" dirty="0" smtClean="0">
                <a:effectLst/>
                <a:latin typeface="Arial MT"/>
                <a:ea typeface="Arial MT"/>
                <a:cs typeface="Arial MT"/>
              </a:rPr>
              <a:t> </a:t>
            </a:r>
            <a:r>
              <a:rPr lang="en-US" b="1" dirty="0" smtClean="0">
                <a:effectLst/>
                <a:latin typeface="Arial MT"/>
                <a:ea typeface="Arial MT"/>
                <a:cs typeface="Arial MT"/>
              </a:rPr>
              <a:t>planning for networking </a:t>
            </a:r>
            <a:endParaRPr lang="en-US" b="1" dirty="0"/>
          </a:p>
        </p:txBody>
      </p:sp>
      <p:sp>
        <p:nvSpPr>
          <p:cNvPr id="3" name="Content Placeholder 2"/>
          <p:cNvSpPr>
            <a:spLocks noGrp="1"/>
          </p:cNvSpPr>
          <p:nvPr>
            <p:ph idx="1"/>
          </p:nvPr>
        </p:nvSpPr>
        <p:spPr>
          <a:xfrm>
            <a:off x="533400" y="1825625"/>
            <a:ext cx="11125200" cy="4351338"/>
          </a:xfrm>
        </p:spPr>
        <p:txBody>
          <a:bodyPr>
            <a:normAutofit fontScale="77500" lnSpcReduction="20000"/>
          </a:bodyPr>
          <a:lstStyle/>
          <a:p>
            <a:pPr lvl="0">
              <a:lnSpc>
                <a:spcPct val="170000"/>
              </a:lnSpc>
            </a:pPr>
            <a:r>
              <a:rPr lang="en-US" dirty="0"/>
              <a:t>Networks should be planned in </a:t>
            </a:r>
            <a:r>
              <a:rPr lang="en-US" b="1" dirty="0">
                <a:solidFill>
                  <a:srgbClr val="FF0000"/>
                </a:solidFill>
              </a:rPr>
              <a:t>a participatory manner </a:t>
            </a:r>
            <a:r>
              <a:rPr lang="en-US" dirty="0"/>
              <a:t>and </a:t>
            </a:r>
            <a:r>
              <a:rPr lang="en-US" b="1" dirty="0">
                <a:solidFill>
                  <a:srgbClr val="FF0000"/>
                </a:solidFill>
              </a:rPr>
              <a:t>not be dictated by the </a:t>
            </a:r>
            <a:r>
              <a:rPr lang="en-US" b="1" dirty="0" smtClean="0">
                <a:solidFill>
                  <a:srgbClr val="FF0000"/>
                </a:solidFill>
              </a:rPr>
              <a:t>top</a:t>
            </a:r>
            <a:endParaRPr lang="en-US" b="1" dirty="0">
              <a:solidFill>
                <a:srgbClr val="FF0000"/>
              </a:solidFill>
            </a:endParaRPr>
          </a:p>
          <a:p>
            <a:pPr lvl="0">
              <a:lnSpc>
                <a:spcPct val="170000"/>
              </a:lnSpc>
            </a:pPr>
            <a:r>
              <a:rPr lang="en-US" dirty="0"/>
              <a:t>Planning should </a:t>
            </a:r>
            <a:r>
              <a:rPr lang="en-US" dirty="0" smtClean="0"/>
              <a:t>not only concentrate </a:t>
            </a:r>
            <a:r>
              <a:rPr lang="en-US" dirty="0"/>
              <a:t>on </a:t>
            </a:r>
            <a:r>
              <a:rPr lang="en-US" dirty="0" smtClean="0"/>
              <a:t>the implementation of activities, but also </a:t>
            </a:r>
            <a:r>
              <a:rPr lang="en-US" b="1" dirty="0" smtClean="0">
                <a:solidFill>
                  <a:srgbClr val="FF0000"/>
                </a:solidFill>
              </a:rPr>
              <a:t>on the </a:t>
            </a:r>
            <a:r>
              <a:rPr lang="en-US" b="1" dirty="0">
                <a:solidFill>
                  <a:srgbClr val="FF0000"/>
                </a:solidFill>
              </a:rPr>
              <a:t>development of the network </a:t>
            </a:r>
            <a:r>
              <a:rPr lang="en-US" b="1" dirty="0" smtClean="0">
                <a:solidFill>
                  <a:srgbClr val="FF0000"/>
                </a:solidFill>
              </a:rPr>
              <a:t>itself</a:t>
            </a:r>
            <a:endParaRPr lang="en-US" b="1" dirty="0">
              <a:solidFill>
                <a:srgbClr val="FF0000"/>
              </a:solidFill>
            </a:endParaRPr>
          </a:p>
          <a:p>
            <a:pPr lvl="0">
              <a:lnSpc>
                <a:spcPct val="170000"/>
              </a:lnSpc>
            </a:pPr>
            <a:r>
              <a:rPr lang="en-US" dirty="0"/>
              <a:t>If needed, ask for the opinion and advice from </a:t>
            </a:r>
            <a:r>
              <a:rPr lang="en-US" b="1" dirty="0" smtClean="0">
                <a:solidFill>
                  <a:srgbClr val="FF0000"/>
                </a:solidFill>
              </a:rPr>
              <a:t>outsiders</a:t>
            </a:r>
          </a:p>
          <a:p>
            <a:pPr lvl="0">
              <a:lnSpc>
                <a:spcPct val="170000"/>
              </a:lnSpc>
            </a:pPr>
            <a:r>
              <a:rPr lang="en-US" b="1" dirty="0" smtClean="0">
                <a:solidFill>
                  <a:srgbClr val="FF0000"/>
                </a:solidFill>
              </a:rPr>
              <a:t>Clarify </a:t>
            </a:r>
            <a:r>
              <a:rPr lang="en-US" b="1" dirty="0">
                <a:solidFill>
                  <a:srgbClr val="FF0000"/>
                </a:solidFill>
              </a:rPr>
              <a:t>the role and contributions </a:t>
            </a:r>
            <a:r>
              <a:rPr lang="en-US" dirty="0"/>
              <a:t>of partners and actors involved in the </a:t>
            </a:r>
            <a:r>
              <a:rPr lang="en-US" dirty="0" smtClean="0"/>
              <a:t>network</a:t>
            </a:r>
          </a:p>
          <a:p>
            <a:pPr lvl="0">
              <a:lnSpc>
                <a:spcPct val="170000"/>
              </a:lnSpc>
            </a:pPr>
            <a:r>
              <a:rPr lang="en-US" dirty="0" smtClean="0"/>
              <a:t>The </a:t>
            </a:r>
            <a:r>
              <a:rPr lang="en-US" b="1" dirty="0">
                <a:solidFill>
                  <a:srgbClr val="FF0000"/>
                </a:solidFill>
              </a:rPr>
              <a:t>added value of the network </a:t>
            </a:r>
            <a:r>
              <a:rPr lang="en-US" dirty="0"/>
              <a:t>to the partner organizations needs to be </a:t>
            </a:r>
            <a:r>
              <a:rPr lang="en-US" dirty="0" smtClean="0"/>
              <a:t>identified</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2523310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9240"/>
          </a:xfrm>
          <a:solidFill>
            <a:srgbClr val="92D050"/>
          </a:solidFill>
        </p:spPr>
        <p:txBody>
          <a:bodyPr>
            <a:normAutofit/>
          </a:bodyPr>
          <a:lstStyle/>
          <a:p>
            <a:pPr lvl="0"/>
            <a:r>
              <a:rPr lang="en-US" b="1" dirty="0"/>
              <a:t>Size of </a:t>
            </a:r>
            <a:r>
              <a:rPr lang="en-US" b="1" dirty="0" smtClean="0"/>
              <a:t>networks</a:t>
            </a:r>
            <a:endParaRPr lang="en-US" b="1" dirty="0"/>
          </a:p>
        </p:txBody>
      </p:sp>
      <p:sp>
        <p:nvSpPr>
          <p:cNvPr id="3" name="Content Placeholder 2"/>
          <p:cNvSpPr>
            <a:spLocks noGrp="1"/>
          </p:cNvSpPr>
          <p:nvPr>
            <p:ph idx="1"/>
          </p:nvPr>
        </p:nvSpPr>
        <p:spPr>
          <a:xfrm>
            <a:off x="838200" y="1623919"/>
            <a:ext cx="10515600" cy="4351338"/>
          </a:xfrm>
        </p:spPr>
        <p:txBody>
          <a:bodyPr>
            <a:normAutofit fontScale="77500" lnSpcReduction="20000"/>
          </a:bodyPr>
          <a:lstStyle/>
          <a:p>
            <a:pPr lvl="0">
              <a:lnSpc>
                <a:spcPct val="170000"/>
              </a:lnSpc>
            </a:pPr>
            <a:r>
              <a:rPr lang="en-US" dirty="0" smtClean="0"/>
              <a:t>The </a:t>
            </a:r>
            <a:r>
              <a:rPr lang="en-US" dirty="0"/>
              <a:t>size of a network depends on </a:t>
            </a:r>
            <a:r>
              <a:rPr lang="en-US" b="1" dirty="0">
                <a:solidFill>
                  <a:srgbClr val="FF0000"/>
                </a:solidFill>
              </a:rPr>
              <a:t>the aim and nature of the mission of the </a:t>
            </a:r>
            <a:r>
              <a:rPr lang="en-US" b="1" dirty="0" smtClean="0">
                <a:solidFill>
                  <a:srgbClr val="FF0000"/>
                </a:solidFill>
              </a:rPr>
              <a:t>network</a:t>
            </a:r>
            <a:endParaRPr lang="en-US" dirty="0"/>
          </a:p>
          <a:p>
            <a:pPr lvl="0">
              <a:lnSpc>
                <a:spcPct val="170000"/>
              </a:lnSpc>
            </a:pPr>
            <a:r>
              <a:rPr lang="en-US" dirty="0"/>
              <a:t>An average network consists </a:t>
            </a:r>
            <a:r>
              <a:rPr lang="en-US" b="1" dirty="0">
                <a:solidFill>
                  <a:srgbClr val="FF0000"/>
                </a:solidFill>
              </a:rPr>
              <a:t>of five to twenty partner </a:t>
            </a:r>
            <a:r>
              <a:rPr lang="en-US" b="1" dirty="0" smtClean="0">
                <a:solidFill>
                  <a:srgbClr val="FF0000"/>
                </a:solidFill>
              </a:rPr>
              <a:t>organizations</a:t>
            </a:r>
            <a:endParaRPr lang="en-US" dirty="0" smtClean="0"/>
          </a:p>
          <a:p>
            <a:pPr lvl="0">
              <a:lnSpc>
                <a:spcPct val="170000"/>
              </a:lnSpc>
            </a:pPr>
            <a:r>
              <a:rPr lang="en-US" dirty="0" smtClean="0"/>
              <a:t>In </a:t>
            </a:r>
            <a:r>
              <a:rPr lang="en-US" dirty="0"/>
              <a:t>the case of a larger number </a:t>
            </a:r>
            <a:r>
              <a:rPr lang="en-US" dirty="0" smtClean="0"/>
              <a:t>of </a:t>
            </a:r>
            <a:r>
              <a:rPr lang="en-US" dirty="0"/>
              <a:t>partners the common goal may be difficult to </a:t>
            </a:r>
            <a:r>
              <a:rPr lang="en-US" dirty="0" smtClean="0"/>
              <a:t>define</a:t>
            </a:r>
            <a:endParaRPr lang="en-US" dirty="0"/>
          </a:p>
          <a:p>
            <a:pPr lvl="0">
              <a:lnSpc>
                <a:spcPct val="170000"/>
              </a:lnSpc>
            </a:pPr>
            <a:r>
              <a:rPr lang="en-US" dirty="0"/>
              <a:t>Networks can be enlarged after a first round of successful </a:t>
            </a:r>
            <a:r>
              <a:rPr lang="en-US" dirty="0" smtClean="0"/>
              <a:t>work/Experience </a:t>
            </a:r>
            <a:endParaRPr lang="en-US" dirty="0"/>
          </a:p>
          <a:p>
            <a:pPr lvl="0">
              <a:lnSpc>
                <a:spcPct val="170000"/>
              </a:lnSpc>
            </a:pPr>
            <a:r>
              <a:rPr lang="en-US" dirty="0" smtClean="0"/>
              <a:t>It </a:t>
            </a:r>
            <a:r>
              <a:rPr lang="en-US" dirty="0"/>
              <a:t>is much easier to strengthen “old networks” or build on existing working relations, than to try and build a totally new network. </a:t>
            </a:r>
          </a:p>
          <a:p>
            <a:pPr>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18743197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66134"/>
          </a:xfrm>
          <a:solidFill>
            <a:srgbClr val="92D050"/>
          </a:solidFill>
        </p:spPr>
        <p:txBody>
          <a:bodyPr/>
          <a:lstStyle/>
          <a:p>
            <a:r>
              <a:rPr lang="en-US" b="1" dirty="0"/>
              <a:t>Working </a:t>
            </a:r>
            <a:r>
              <a:rPr lang="en-US" b="1" dirty="0" smtClean="0"/>
              <a:t>tools</a:t>
            </a:r>
            <a:endParaRPr lang="en-US" b="1" dirty="0"/>
          </a:p>
        </p:txBody>
      </p:sp>
      <p:sp>
        <p:nvSpPr>
          <p:cNvPr id="3" name="Content Placeholder 2"/>
          <p:cNvSpPr>
            <a:spLocks noGrp="1"/>
          </p:cNvSpPr>
          <p:nvPr>
            <p:ph idx="1"/>
          </p:nvPr>
        </p:nvSpPr>
        <p:spPr>
          <a:xfrm>
            <a:off x="838200" y="1543237"/>
            <a:ext cx="10515600" cy="4351338"/>
          </a:xfrm>
        </p:spPr>
        <p:txBody>
          <a:bodyPr/>
          <a:lstStyle/>
          <a:p>
            <a:pPr marL="0" indent="0">
              <a:lnSpc>
                <a:spcPct val="150000"/>
              </a:lnSpc>
              <a:buNone/>
            </a:pPr>
            <a:r>
              <a:rPr lang="en-US" dirty="0"/>
              <a:t>Networks rely on </a:t>
            </a:r>
            <a:r>
              <a:rPr lang="en-US" b="1" dirty="0">
                <a:solidFill>
                  <a:srgbClr val="FF0000"/>
                </a:solidFill>
              </a:rPr>
              <a:t>communication skills and technologies</a:t>
            </a:r>
            <a:r>
              <a:rPr lang="en-US" dirty="0"/>
              <a:t>. They operate through</a:t>
            </a:r>
            <a:r>
              <a:rPr lang="en-US" dirty="0" smtClean="0"/>
              <a:t>:</a:t>
            </a:r>
            <a:endParaRPr lang="en-US" dirty="0"/>
          </a:p>
          <a:p>
            <a:pPr lvl="1">
              <a:lnSpc>
                <a:spcPct val="150000"/>
              </a:lnSpc>
            </a:pPr>
            <a:r>
              <a:rPr lang="en-US" dirty="0"/>
              <a:t>The use of e-mail and telephone for daily communications</a:t>
            </a:r>
          </a:p>
          <a:p>
            <a:pPr lvl="1">
              <a:lnSpc>
                <a:spcPct val="150000"/>
              </a:lnSpc>
            </a:pPr>
            <a:r>
              <a:rPr lang="en-US" dirty="0"/>
              <a:t>The use of Internet or intranet based forums and other information systems</a:t>
            </a:r>
          </a:p>
          <a:p>
            <a:pPr lvl="1">
              <a:lnSpc>
                <a:spcPct val="150000"/>
              </a:lnSpc>
            </a:pPr>
            <a:r>
              <a:rPr lang="en-US" dirty="0"/>
              <a:t>Planning and holding numerous face-to-face meetings, crucial for a good understanding between network </a:t>
            </a:r>
            <a:r>
              <a:rPr lang="en-US" dirty="0" smtClean="0"/>
              <a:t>partners</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4781748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0368"/>
            <a:ext cx="10515600" cy="1325563"/>
          </a:xfrm>
          <a:solidFill>
            <a:srgbClr val="92D050"/>
          </a:solidFill>
        </p:spPr>
        <p:txBody>
          <a:bodyPr>
            <a:normAutofit/>
          </a:bodyPr>
          <a:lstStyle/>
          <a:p>
            <a:pPr algn="ctr"/>
            <a:r>
              <a:rPr lang="en-US" b="1" dirty="0"/>
              <a:t>Necessary skills and competences for successful </a:t>
            </a:r>
            <a:r>
              <a:rPr lang="en-US" b="1" dirty="0" smtClean="0"/>
              <a:t>networking</a:t>
            </a:r>
            <a:endParaRPr lang="en-US" b="1" dirty="0"/>
          </a:p>
        </p:txBody>
      </p:sp>
      <p:sp>
        <p:nvSpPr>
          <p:cNvPr id="3" name="Content Placeholder 2"/>
          <p:cNvSpPr>
            <a:spLocks noGrp="1"/>
          </p:cNvSpPr>
          <p:nvPr>
            <p:ph idx="1"/>
          </p:nvPr>
        </p:nvSpPr>
        <p:spPr/>
        <p:txBody>
          <a:bodyPr>
            <a:normAutofit fontScale="70000" lnSpcReduction="20000"/>
          </a:bodyPr>
          <a:lstStyle/>
          <a:p>
            <a:pPr marL="0" indent="0">
              <a:lnSpc>
                <a:spcPct val="150000"/>
              </a:lnSpc>
              <a:buNone/>
            </a:pPr>
            <a:r>
              <a:rPr lang="en-US" dirty="0"/>
              <a:t>Successful networking demands from </a:t>
            </a:r>
            <a:r>
              <a:rPr lang="en-US" b="1" dirty="0">
                <a:solidFill>
                  <a:srgbClr val="FF0000"/>
                </a:solidFill>
              </a:rPr>
              <a:t>its coordinator(s)</a:t>
            </a:r>
            <a:r>
              <a:rPr lang="en-US" dirty="0"/>
              <a:t> and its </a:t>
            </a:r>
            <a:r>
              <a:rPr lang="en-US" b="1" dirty="0">
                <a:solidFill>
                  <a:srgbClr val="FF0000"/>
                </a:solidFill>
              </a:rPr>
              <a:t>members </a:t>
            </a:r>
            <a:r>
              <a:rPr lang="en-US" dirty="0"/>
              <a:t>a set of core competences and </a:t>
            </a:r>
            <a:r>
              <a:rPr lang="en-US" dirty="0" smtClean="0"/>
              <a:t>skills like:</a:t>
            </a:r>
            <a:endParaRPr lang="en-US" dirty="0"/>
          </a:p>
          <a:p>
            <a:pPr lvl="3">
              <a:lnSpc>
                <a:spcPct val="150000"/>
              </a:lnSpc>
            </a:pPr>
            <a:r>
              <a:rPr lang="en-US" dirty="0" smtClean="0"/>
              <a:t>Communication </a:t>
            </a:r>
            <a:r>
              <a:rPr lang="en-US" dirty="0"/>
              <a:t>skills</a:t>
            </a:r>
          </a:p>
          <a:p>
            <a:pPr lvl="3">
              <a:lnSpc>
                <a:spcPct val="150000"/>
              </a:lnSpc>
            </a:pPr>
            <a:r>
              <a:rPr lang="en-US" dirty="0"/>
              <a:t>Co-ordination skills</a:t>
            </a:r>
          </a:p>
          <a:p>
            <a:pPr lvl="3">
              <a:lnSpc>
                <a:spcPct val="150000"/>
              </a:lnSpc>
            </a:pPr>
            <a:r>
              <a:rPr lang="en-US" dirty="0"/>
              <a:t>Decision-making capacity</a:t>
            </a:r>
          </a:p>
          <a:p>
            <a:pPr lvl="3">
              <a:lnSpc>
                <a:spcPct val="150000"/>
              </a:lnSpc>
            </a:pPr>
            <a:r>
              <a:rPr lang="en-US" dirty="0"/>
              <a:t>Diplomacy</a:t>
            </a:r>
          </a:p>
          <a:p>
            <a:pPr lvl="3">
              <a:lnSpc>
                <a:spcPct val="150000"/>
              </a:lnSpc>
            </a:pPr>
            <a:r>
              <a:rPr lang="en-US" dirty="0"/>
              <a:t>Leadership skills</a:t>
            </a:r>
          </a:p>
          <a:p>
            <a:pPr lvl="3">
              <a:lnSpc>
                <a:spcPct val="150000"/>
              </a:lnSpc>
            </a:pPr>
            <a:r>
              <a:rPr lang="en-US" dirty="0"/>
              <a:t>Management skills</a:t>
            </a:r>
          </a:p>
          <a:p>
            <a:pPr lvl="3">
              <a:lnSpc>
                <a:spcPct val="150000"/>
              </a:lnSpc>
            </a:pPr>
            <a:r>
              <a:rPr lang="en-US" dirty="0"/>
              <a:t>Negotiation skills</a:t>
            </a:r>
          </a:p>
          <a:p>
            <a:pPr lvl="3">
              <a:lnSpc>
                <a:spcPct val="150000"/>
              </a:lnSpc>
            </a:pPr>
            <a:r>
              <a:rPr lang="en-US" dirty="0"/>
              <a:t>Persuasion competences</a:t>
            </a:r>
          </a:p>
          <a:p>
            <a:pPr lvl="3">
              <a:lnSpc>
                <a:spcPct val="150000"/>
              </a:lnSpc>
            </a:pPr>
            <a:r>
              <a:rPr lang="en-US" dirty="0"/>
              <a:t>Planning competences</a:t>
            </a:r>
          </a:p>
          <a:p>
            <a:pPr lvl="3">
              <a:lnSpc>
                <a:spcPct val="150000"/>
              </a:lnSpc>
            </a:pPr>
            <a:r>
              <a:rPr lang="en-US" dirty="0"/>
              <a:t>Analytical </a:t>
            </a:r>
            <a:r>
              <a:rPr lang="en-US" dirty="0" smtClean="0"/>
              <a:t>skills</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8996862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55104"/>
          </a:xfrm>
          <a:solidFill>
            <a:srgbClr val="92D050"/>
          </a:solidFill>
        </p:spPr>
        <p:txBody>
          <a:bodyPr/>
          <a:lstStyle/>
          <a:p>
            <a:r>
              <a:rPr lang="en-US" b="1" dirty="0"/>
              <a:t>Lesson </a:t>
            </a:r>
            <a:r>
              <a:rPr lang="en-US" b="1" dirty="0" smtClean="0"/>
              <a:t>3:Good </a:t>
            </a:r>
            <a:r>
              <a:rPr lang="en-US" b="1" dirty="0"/>
              <a:t>governance of </a:t>
            </a:r>
            <a:r>
              <a:rPr lang="en-US" b="1" dirty="0" smtClean="0"/>
              <a:t>network</a:t>
            </a:r>
            <a:endParaRPr lang="en-US" b="1" dirty="0"/>
          </a:p>
        </p:txBody>
      </p:sp>
      <p:sp>
        <p:nvSpPr>
          <p:cNvPr id="3" name="Content Placeholder 2"/>
          <p:cNvSpPr>
            <a:spLocks noGrp="1"/>
          </p:cNvSpPr>
          <p:nvPr>
            <p:ph idx="1"/>
          </p:nvPr>
        </p:nvSpPr>
        <p:spPr>
          <a:xfrm>
            <a:off x="838200" y="854242"/>
            <a:ext cx="10515600" cy="4817394"/>
          </a:xfrm>
        </p:spPr>
        <p:txBody>
          <a:bodyPr>
            <a:normAutofit fontScale="70000" lnSpcReduction="20000"/>
          </a:bodyPr>
          <a:lstStyle/>
          <a:p>
            <a:pPr>
              <a:lnSpc>
                <a:spcPct val="170000"/>
              </a:lnSpc>
            </a:pPr>
            <a:endParaRPr lang="en-US" b="1" dirty="0" smtClean="0">
              <a:solidFill>
                <a:srgbClr val="FF0000"/>
              </a:solidFill>
            </a:endParaRPr>
          </a:p>
          <a:p>
            <a:pPr>
              <a:lnSpc>
                <a:spcPct val="170000"/>
              </a:lnSpc>
            </a:pPr>
            <a:r>
              <a:rPr lang="en-US" b="1" dirty="0" smtClean="0">
                <a:solidFill>
                  <a:srgbClr val="FF0000"/>
                </a:solidFill>
              </a:rPr>
              <a:t>Setting </a:t>
            </a:r>
            <a:r>
              <a:rPr lang="en-US" b="1" dirty="0">
                <a:solidFill>
                  <a:srgbClr val="FF0000"/>
                </a:solidFill>
              </a:rPr>
              <a:t>rules and defining the mode of operation </a:t>
            </a:r>
            <a:r>
              <a:rPr lang="en-US" dirty="0"/>
              <a:t>of a network is </a:t>
            </a:r>
            <a:r>
              <a:rPr lang="en-US" b="1" dirty="0">
                <a:solidFill>
                  <a:schemeClr val="accent2">
                    <a:lumMod val="75000"/>
                  </a:schemeClr>
                </a:solidFill>
              </a:rPr>
              <a:t>crucial</a:t>
            </a:r>
            <a:r>
              <a:rPr lang="en-US" dirty="0"/>
              <a:t> for its </a:t>
            </a:r>
            <a:r>
              <a:rPr lang="en-US" dirty="0" smtClean="0"/>
              <a:t>success </a:t>
            </a:r>
          </a:p>
          <a:p>
            <a:pPr>
              <a:lnSpc>
                <a:spcPct val="170000"/>
              </a:lnSpc>
            </a:pPr>
            <a:r>
              <a:rPr lang="en-US" dirty="0" smtClean="0"/>
              <a:t>The definition </a:t>
            </a:r>
            <a:r>
              <a:rPr lang="en-US" dirty="0"/>
              <a:t>of rules should be subject to a broad consultation among </a:t>
            </a:r>
            <a:r>
              <a:rPr lang="en-US" dirty="0" smtClean="0"/>
              <a:t>the partners</a:t>
            </a:r>
          </a:p>
          <a:p>
            <a:pPr>
              <a:lnSpc>
                <a:spcPct val="170000"/>
              </a:lnSpc>
            </a:pPr>
            <a:r>
              <a:rPr lang="en-US" dirty="0" smtClean="0"/>
              <a:t>The </a:t>
            </a:r>
            <a:r>
              <a:rPr lang="en-US" dirty="0"/>
              <a:t>following rules should be considered as guidelines for good governance in networking:</a:t>
            </a:r>
          </a:p>
          <a:p>
            <a:pPr lvl="1">
              <a:lnSpc>
                <a:spcPct val="170000"/>
              </a:lnSpc>
            </a:pPr>
            <a:r>
              <a:rPr lang="en-US" dirty="0"/>
              <a:t>Respect the partner’s culture and his way of working</a:t>
            </a:r>
            <a:endParaRPr lang="en-US" sz="2000" dirty="0"/>
          </a:p>
          <a:p>
            <a:pPr lvl="1">
              <a:lnSpc>
                <a:spcPct val="170000"/>
              </a:lnSpc>
            </a:pPr>
            <a:r>
              <a:rPr lang="en-US" dirty="0"/>
              <a:t>Be attentive and listen to each </a:t>
            </a:r>
            <a:r>
              <a:rPr lang="en-US" dirty="0" smtClean="0"/>
              <a:t>other</a:t>
            </a:r>
            <a:endParaRPr lang="en-US" sz="2000" dirty="0" smtClean="0"/>
          </a:p>
          <a:p>
            <a:pPr lvl="1">
              <a:lnSpc>
                <a:spcPct val="170000"/>
              </a:lnSpc>
            </a:pPr>
            <a:r>
              <a:rPr lang="en-US" dirty="0" smtClean="0"/>
              <a:t>Create </a:t>
            </a:r>
            <a:r>
              <a:rPr lang="en-US" dirty="0"/>
              <a:t>a good and trustful </a:t>
            </a:r>
            <a:r>
              <a:rPr lang="en-US" dirty="0" smtClean="0"/>
              <a:t>atmosphere</a:t>
            </a:r>
          </a:p>
          <a:p>
            <a:pPr lvl="1">
              <a:lnSpc>
                <a:spcPct val="170000"/>
              </a:lnSpc>
            </a:pPr>
            <a:r>
              <a:rPr lang="en-US" dirty="0"/>
              <a:t>Action has to reflect the added value of the </a:t>
            </a:r>
            <a:r>
              <a:rPr lang="en-US" dirty="0" smtClean="0"/>
              <a:t>partnership</a:t>
            </a:r>
            <a:endParaRPr lang="en-US" dirty="0"/>
          </a:p>
          <a:p>
            <a:pPr lvl="2">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68439035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Continued…</a:t>
            </a:r>
            <a:endParaRPr lang="en-US" b="1" dirty="0"/>
          </a:p>
        </p:txBody>
      </p:sp>
      <p:sp>
        <p:nvSpPr>
          <p:cNvPr id="3" name="Content Placeholder 2"/>
          <p:cNvSpPr>
            <a:spLocks noGrp="1"/>
          </p:cNvSpPr>
          <p:nvPr>
            <p:ph idx="1"/>
          </p:nvPr>
        </p:nvSpPr>
        <p:spPr>
          <a:xfrm>
            <a:off x="838199" y="1548899"/>
            <a:ext cx="11085095" cy="4936122"/>
          </a:xfrm>
        </p:spPr>
        <p:txBody>
          <a:bodyPr>
            <a:normAutofit fontScale="85000" lnSpcReduction="10000"/>
          </a:bodyPr>
          <a:lstStyle/>
          <a:p>
            <a:pPr lvl="1">
              <a:lnSpc>
                <a:spcPct val="170000"/>
              </a:lnSpc>
            </a:pPr>
            <a:r>
              <a:rPr lang="en-US" dirty="0"/>
              <a:t>Make sure that </a:t>
            </a:r>
            <a:r>
              <a:rPr lang="en-US" b="1" dirty="0">
                <a:solidFill>
                  <a:srgbClr val="FF0000"/>
                </a:solidFill>
              </a:rPr>
              <a:t>decisions are taken in a democratic manner</a:t>
            </a:r>
            <a:r>
              <a:rPr lang="en-US" dirty="0"/>
              <a:t>, everybody should participate</a:t>
            </a:r>
            <a:endParaRPr lang="en-US" sz="2000" dirty="0"/>
          </a:p>
          <a:p>
            <a:pPr lvl="1">
              <a:lnSpc>
                <a:spcPct val="170000"/>
              </a:lnSpc>
            </a:pPr>
            <a:r>
              <a:rPr lang="en-US" b="1" dirty="0">
                <a:solidFill>
                  <a:srgbClr val="FF0000"/>
                </a:solidFill>
              </a:rPr>
              <a:t>Listen before acting and take the time </a:t>
            </a:r>
            <a:r>
              <a:rPr lang="en-US" dirty="0"/>
              <a:t>to decide even under pressure</a:t>
            </a:r>
            <a:endParaRPr lang="en-US" sz="2000" dirty="0"/>
          </a:p>
          <a:p>
            <a:pPr lvl="1">
              <a:lnSpc>
                <a:spcPct val="170000"/>
              </a:lnSpc>
            </a:pPr>
            <a:r>
              <a:rPr lang="en-US" b="1" dirty="0">
                <a:solidFill>
                  <a:srgbClr val="FF0000"/>
                </a:solidFill>
              </a:rPr>
              <a:t>Communicate regularly </a:t>
            </a:r>
            <a:r>
              <a:rPr lang="en-US" dirty="0"/>
              <a:t>with the partners and </a:t>
            </a:r>
            <a:r>
              <a:rPr lang="en-US" dirty="0" smtClean="0"/>
              <a:t>always </a:t>
            </a:r>
            <a:r>
              <a:rPr lang="en-US" dirty="0"/>
              <a:t>convey the aims and the </a:t>
            </a:r>
            <a:r>
              <a:rPr lang="en-US" dirty="0" smtClean="0"/>
              <a:t>results</a:t>
            </a:r>
          </a:p>
          <a:p>
            <a:pPr lvl="1">
              <a:lnSpc>
                <a:spcPct val="170000"/>
              </a:lnSpc>
            </a:pPr>
            <a:r>
              <a:rPr lang="en-US" dirty="0"/>
              <a:t>Prepare a schedule for all activities</a:t>
            </a:r>
            <a:endParaRPr lang="en-US" sz="2000" dirty="0"/>
          </a:p>
          <a:p>
            <a:pPr lvl="1">
              <a:lnSpc>
                <a:spcPct val="170000"/>
              </a:lnSpc>
            </a:pPr>
            <a:r>
              <a:rPr lang="en-US" dirty="0"/>
              <a:t>Constantly check if </a:t>
            </a:r>
            <a:r>
              <a:rPr lang="en-US" b="1" dirty="0">
                <a:solidFill>
                  <a:srgbClr val="FF0000"/>
                </a:solidFill>
              </a:rPr>
              <a:t>the commonly defined objectives </a:t>
            </a:r>
            <a:r>
              <a:rPr lang="en-US" dirty="0"/>
              <a:t>are still valid and if all the partners still support them</a:t>
            </a:r>
            <a:endParaRPr lang="en-US" sz="2000" dirty="0"/>
          </a:p>
          <a:p>
            <a:pPr lvl="1">
              <a:lnSpc>
                <a:spcPct val="170000"/>
              </a:lnSpc>
            </a:pPr>
            <a:r>
              <a:rPr lang="en-US" dirty="0"/>
              <a:t>Handle financial procedures, simply, correctly and transparently</a:t>
            </a:r>
            <a:endParaRPr lang="en-US" sz="2000" dirty="0"/>
          </a:p>
          <a:p>
            <a:pPr lvl="1">
              <a:lnSpc>
                <a:spcPct val="170000"/>
              </a:lnSpc>
            </a:pPr>
            <a:r>
              <a:rPr lang="en-US" dirty="0"/>
              <a:t>Handle resources carefully and economically</a:t>
            </a:r>
            <a:endParaRPr lang="en-US" sz="2000" dirty="0"/>
          </a:p>
          <a:p>
            <a:pPr lvl="1">
              <a:lnSpc>
                <a:spcPct val="170000"/>
              </a:lnSpc>
            </a:pPr>
            <a:r>
              <a:rPr lang="en-US" dirty="0"/>
              <a:t>Avoid heavy </a:t>
            </a:r>
            <a:r>
              <a:rPr lang="en-US" dirty="0" smtClean="0"/>
              <a:t>bureaucracy</a:t>
            </a:r>
          </a:p>
          <a:p>
            <a:pPr>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11090260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normAutofit/>
          </a:bodyPr>
          <a:lstStyle/>
          <a:p>
            <a:pPr algn="ctr"/>
            <a:r>
              <a:rPr lang="en-US" b="1" dirty="0" smtClean="0"/>
              <a:t>Common </a:t>
            </a:r>
            <a:r>
              <a:rPr lang="en-US" b="1" dirty="0"/>
              <a:t>obstacles and weaknesses in </a:t>
            </a:r>
            <a:r>
              <a:rPr lang="en-US" b="1" dirty="0" smtClean="0"/>
              <a:t>networking</a:t>
            </a:r>
            <a:endParaRPr lang="en-US" dirty="0"/>
          </a:p>
        </p:txBody>
      </p:sp>
      <p:sp>
        <p:nvSpPr>
          <p:cNvPr id="3" name="Content Placeholder 2"/>
          <p:cNvSpPr>
            <a:spLocks noGrp="1"/>
          </p:cNvSpPr>
          <p:nvPr>
            <p:ph idx="1"/>
          </p:nvPr>
        </p:nvSpPr>
        <p:spPr/>
        <p:txBody>
          <a:bodyPr/>
          <a:lstStyle/>
          <a:p>
            <a:pPr lvl="1">
              <a:lnSpc>
                <a:spcPct val="150000"/>
              </a:lnSpc>
            </a:pPr>
            <a:r>
              <a:rPr lang="en-US" dirty="0"/>
              <a:t>Mismatch between partners and actors</a:t>
            </a:r>
            <a:endParaRPr lang="en-US" sz="2000" dirty="0"/>
          </a:p>
          <a:p>
            <a:pPr lvl="1">
              <a:lnSpc>
                <a:spcPct val="150000"/>
              </a:lnSpc>
            </a:pPr>
            <a:r>
              <a:rPr lang="en-US" dirty="0"/>
              <a:t>Mismatch between problem analysis and network definition</a:t>
            </a:r>
            <a:endParaRPr lang="en-US" sz="2000" dirty="0"/>
          </a:p>
          <a:p>
            <a:pPr lvl="1">
              <a:lnSpc>
                <a:spcPct val="150000"/>
              </a:lnSpc>
            </a:pPr>
            <a:r>
              <a:rPr lang="en-US" dirty="0"/>
              <a:t>Lack of resources, mostly in terms of time</a:t>
            </a:r>
            <a:endParaRPr lang="en-US" sz="2000" dirty="0"/>
          </a:p>
          <a:p>
            <a:pPr lvl="1">
              <a:lnSpc>
                <a:spcPct val="150000"/>
              </a:lnSpc>
            </a:pPr>
            <a:r>
              <a:rPr lang="en-US" dirty="0"/>
              <a:t>Lack of know-how on the process and functioning of networks</a:t>
            </a:r>
            <a:endParaRPr lang="en-US" sz="2000" dirty="0"/>
          </a:p>
          <a:p>
            <a:pPr lvl="1">
              <a:lnSpc>
                <a:spcPct val="150000"/>
              </a:lnSpc>
            </a:pPr>
            <a:r>
              <a:rPr lang="en-US" dirty="0"/>
              <a:t>Lack of common and clear goals</a:t>
            </a:r>
            <a:endParaRPr lang="en-US" sz="2000" dirty="0"/>
          </a:p>
          <a:p>
            <a:pPr lvl="1">
              <a:lnSpc>
                <a:spcPct val="150000"/>
              </a:lnSpc>
            </a:pPr>
            <a:r>
              <a:rPr lang="en-US" dirty="0"/>
              <a:t>Lack of confidence regarding the network’s influence and </a:t>
            </a:r>
            <a:r>
              <a:rPr lang="en-US" dirty="0" smtClean="0"/>
              <a:t>power</a:t>
            </a:r>
            <a:endParaRPr lang="en-US" sz="20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8962136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a:t>Examples and practical application</a:t>
            </a:r>
          </a:p>
        </p:txBody>
      </p:sp>
      <p:sp>
        <p:nvSpPr>
          <p:cNvPr id="3" name="Content Placeholder 2"/>
          <p:cNvSpPr>
            <a:spLocks noGrp="1"/>
          </p:cNvSpPr>
          <p:nvPr>
            <p:ph idx="1"/>
          </p:nvPr>
        </p:nvSpPr>
        <p:spPr/>
        <p:txBody>
          <a:bodyPr>
            <a:normAutofit fontScale="70000" lnSpcReduction="20000"/>
          </a:bodyPr>
          <a:lstStyle/>
          <a:p>
            <a:pPr marL="0" indent="0">
              <a:lnSpc>
                <a:spcPct val="160000"/>
              </a:lnSpc>
              <a:buNone/>
            </a:pPr>
            <a:r>
              <a:rPr lang="en-US" b="1" dirty="0"/>
              <a:t>Example: - </a:t>
            </a:r>
            <a:r>
              <a:rPr lang="en-US" b="1" dirty="0">
                <a:solidFill>
                  <a:schemeClr val="accent2">
                    <a:lumMod val="75000"/>
                  </a:schemeClr>
                </a:solidFill>
              </a:rPr>
              <a:t>FENAPD</a:t>
            </a:r>
            <a:r>
              <a:rPr lang="en-US" b="1" dirty="0"/>
              <a:t> – Federation of Ethiopian National Associations of Persons with Disabilities </a:t>
            </a:r>
            <a:endParaRPr lang="en-US" dirty="0"/>
          </a:p>
          <a:p>
            <a:pPr>
              <a:lnSpc>
                <a:spcPct val="160000"/>
              </a:lnSpc>
            </a:pPr>
            <a:r>
              <a:rPr lang="en-US" b="1" dirty="0"/>
              <a:t>Overall objectives</a:t>
            </a:r>
            <a:r>
              <a:rPr lang="en-US" b="1" dirty="0" smtClean="0"/>
              <a:t>:</a:t>
            </a:r>
            <a:endParaRPr lang="en-US" dirty="0"/>
          </a:p>
          <a:p>
            <a:pPr lvl="1">
              <a:lnSpc>
                <a:spcPct val="160000"/>
              </a:lnSpc>
            </a:pPr>
            <a:r>
              <a:rPr lang="en-US" dirty="0"/>
              <a:t>The ultimate goal of FENAPD is to improve the quality of the lives of persons with disabilities through active and effective intervention of its member DPOs.</a:t>
            </a:r>
            <a:endParaRPr lang="en-US" sz="2000" dirty="0"/>
          </a:p>
          <a:p>
            <a:pPr>
              <a:lnSpc>
                <a:spcPct val="160000"/>
              </a:lnSpc>
            </a:pPr>
            <a:r>
              <a:rPr lang="en-US" b="1" dirty="0"/>
              <a:t>Objectives</a:t>
            </a:r>
            <a:r>
              <a:rPr lang="en-US" b="1" dirty="0" smtClean="0"/>
              <a:t>:</a:t>
            </a:r>
            <a:endParaRPr lang="en-US" dirty="0"/>
          </a:p>
          <a:p>
            <a:pPr lvl="1">
              <a:lnSpc>
                <a:spcPct val="160000"/>
              </a:lnSpc>
            </a:pPr>
            <a:r>
              <a:rPr lang="en-US" dirty="0"/>
              <a:t>Developing the capacity of its member DPOs</a:t>
            </a:r>
            <a:endParaRPr lang="en-US" sz="2000" dirty="0"/>
          </a:p>
          <a:p>
            <a:pPr lvl="1">
              <a:lnSpc>
                <a:spcPct val="160000"/>
              </a:lnSpc>
            </a:pPr>
            <a:r>
              <a:rPr lang="en-US" dirty="0"/>
              <a:t>Maximizing the social disability awareness level </a:t>
            </a:r>
            <a:endParaRPr lang="en-US" sz="2000" dirty="0"/>
          </a:p>
          <a:p>
            <a:pPr lvl="1">
              <a:lnSpc>
                <a:spcPct val="160000"/>
              </a:lnSpc>
            </a:pPr>
            <a:r>
              <a:rPr lang="en-US" dirty="0"/>
              <a:t>Promoting inclusive education</a:t>
            </a:r>
            <a:endParaRPr lang="en-US" sz="2000" dirty="0"/>
          </a:p>
          <a:p>
            <a:pPr lvl="1">
              <a:lnSpc>
                <a:spcPct val="160000"/>
              </a:lnSpc>
            </a:pPr>
            <a:r>
              <a:rPr lang="en-US" dirty="0"/>
              <a:t>Promoting health HIV/AIDS services for persons with </a:t>
            </a:r>
            <a:r>
              <a:rPr lang="en-US" dirty="0" smtClean="0"/>
              <a:t>disabilities …</a:t>
            </a:r>
            <a:endParaRPr lang="en-US" sz="2000" dirty="0"/>
          </a:p>
          <a:p>
            <a:pPr>
              <a:lnSpc>
                <a:spcPct val="16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55229526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dirty="0" smtClean="0"/>
              <a:t>Continue…</a:t>
            </a:r>
            <a:endParaRPr lang="en-US" dirty="0"/>
          </a:p>
        </p:txBody>
      </p:sp>
      <p:sp>
        <p:nvSpPr>
          <p:cNvPr id="3" name="Content Placeholder 2"/>
          <p:cNvSpPr>
            <a:spLocks noGrp="1"/>
          </p:cNvSpPr>
          <p:nvPr>
            <p:ph idx="1"/>
          </p:nvPr>
        </p:nvSpPr>
        <p:spPr/>
        <p:txBody>
          <a:bodyPr>
            <a:normAutofit fontScale="70000" lnSpcReduction="20000"/>
          </a:bodyPr>
          <a:lstStyle/>
          <a:p>
            <a:pPr>
              <a:lnSpc>
                <a:spcPct val="150000"/>
              </a:lnSpc>
            </a:pPr>
            <a:r>
              <a:rPr lang="en-US" b="1" dirty="0"/>
              <a:t>Members</a:t>
            </a:r>
            <a:r>
              <a:rPr lang="en-US" b="1" dirty="0" smtClean="0"/>
              <a:t>:</a:t>
            </a:r>
            <a:endParaRPr lang="en-US" dirty="0"/>
          </a:p>
          <a:p>
            <a:pPr>
              <a:lnSpc>
                <a:spcPct val="150000"/>
              </a:lnSpc>
            </a:pPr>
            <a:r>
              <a:rPr lang="en-US" dirty="0"/>
              <a:t>Currently, FENAPD is a consortium of the following organizations:</a:t>
            </a:r>
            <a:endParaRPr lang="en-US" sz="2400" dirty="0"/>
          </a:p>
          <a:p>
            <a:pPr lvl="1">
              <a:lnSpc>
                <a:spcPct val="150000"/>
              </a:lnSpc>
            </a:pPr>
            <a:r>
              <a:rPr lang="en-US" dirty="0"/>
              <a:t>    The Ethiopian National Association of the Blind (ENAB)</a:t>
            </a:r>
            <a:endParaRPr lang="en-US" sz="2000" dirty="0"/>
          </a:p>
          <a:p>
            <a:pPr lvl="1">
              <a:lnSpc>
                <a:spcPct val="150000"/>
              </a:lnSpc>
            </a:pPr>
            <a:r>
              <a:rPr lang="en-US" dirty="0"/>
              <a:t>    The Ethiopian National Association of the Deaf (ENAD)</a:t>
            </a:r>
            <a:endParaRPr lang="en-US" sz="2000" dirty="0"/>
          </a:p>
          <a:p>
            <a:pPr lvl="1">
              <a:lnSpc>
                <a:spcPct val="150000"/>
              </a:lnSpc>
            </a:pPr>
            <a:r>
              <a:rPr lang="en-US" dirty="0"/>
              <a:t>    The Ethiopian National Association of the Deaf-Blind (ENADB)</a:t>
            </a:r>
            <a:endParaRPr lang="en-US" sz="2000" dirty="0"/>
          </a:p>
          <a:p>
            <a:pPr lvl="1">
              <a:lnSpc>
                <a:spcPct val="150000"/>
              </a:lnSpc>
            </a:pPr>
            <a:r>
              <a:rPr lang="en-US" dirty="0"/>
              <a:t>    The Ethiopian National Development Association of Persons with Physical Disabilities (ENDAPPD)</a:t>
            </a:r>
            <a:endParaRPr lang="en-US" sz="2000" dirty="0"/>
          </a:p>
          <a:p>
            <a:pPr lvl="1">
              <a:lnSpc>
                <a:spcPct val="150000"/>
              </a:lnSpc>
            </a:pPr>
            <a:r>
              <a:rPr lang="en-US" dirty="0"/>
              <a:t>    The </a:t>
            </a:r>
            <a:r>
              <a:rPr lang="en-US" dirty="0" err="1"/>
              <a:t>Fikir</a:t>
            </a:r>
            <a:r>
              <a:rPr lang="en-US" dirty="0"/>
              <a:t> Ethiopia National Association on Intellectual Disability (FENAID)</a:t>
            </a:r>
            <a:endParaRPr lang="en-US" sz="2000" dirty="0"/>
          </a:p>
          <a:p>
            <a:pPr lvl="1">
              <a:lnSpc>
                <a:spcPct val="150000"/>
              </a:lnSpc>
            </a:pPr>
            <a:r>
              <a:rPr lang="en-US" dirty="0"/>
              <a:t>    The Ethiopian National Association of Persons Affected by Leprosy (ENAPAL)</a:t>
            </a:r>
            <a:endParaRPr lang="en-US" sz="2000" dirty="0"/>
          </a:p>
          <a:p>
            <a:pPr lvl="1">
              <a:lnSpc>
                <a:spcPct val="150000"/>
              </a:lnSpc>
            </a:pPr>
            <a:r>
              <a:rPr lang="en-US" dirty="0"/>
              <a:t>    The Ethiopian Women with Disabilities National Association (EWDNA</a:t>
            </a:r>
            <a:r>
              <a:rPr lang="en-US" dirty="0" smtClean="0"/>
              <a:t>)</a:t>
            </a:r>
            <a:endParaRPr lang="en-US" sz="20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35360398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dirty="0" smtClean="0"/>
              <a:t>Continue…</a:t>
            </a:r>
            <a:endParaRPr lang="en-US" dirty="0"/>
          </a:p>
        </p:txBody>
      </p:sp>
      <p:sp>
        <p:nvSpPr>
          <p:cNvPr id="3" name="Content Placeholder 2"/>
          <p:cNvSpPr>
            <a:spLocks noGrp="1"/>
          </p:cNvSpPr>
          <p:nvPr>
            <p:ph idx="1"/>
          </p:nvPr>
        </p:nvSpPr>
        <p:spPr/>
        <p:txBody>
          <a:bodyPr>
            <a:normAutofit fontScale="70000" lnSpcReduction="20000"/>
          </a:bodyPr>
          <a:lstStyle/>
          <a:p>
            <a:pPr>
              <a:lnSpc>
                <a:spcPct val="150000"/>
              </a:lnSpc>
            </a:pPr>
            <a:r>
              <a:rPr lang="en-US" b="1" dirty="0"/>
              <a:t>Activities and services:</a:t>
            </a:r>
            <a:endParaRPr lang="en-US" dirty="0"/>
          </a:p>
          <a:p>
            <a:pPr lvl="1">
              <a:lnSpc>
                <a:spcPct val="150000"/>
              </a:lnSpc>
            </a:pPr>
            <a:r>
              <a:rPr lang="en-US" dirty="0"/>
              <a:t>Capacity building,</a:t>
            </a:r>
            <a:endParaRPr lang="en-US" sz="2000" dirty="0"/>
          </a:p>
          <a:p>
            <a:pPr lvl="1">
              <a:lnSpc>
                <a:spcPct val="150000"/>
              </a:lnSpc>
            </a:pPr>
            <a:r>
              <a:rPr lang="en-US" dirty="0"/>
              <a:t>Awareness raising,</a:t>
            </a:r>
            <a:endParaRPr lang="en-US" sz="2000" dirty="0"/>
          </a:p>
          <a:p>
            <a:pPr lvl="1">
              <a:lnSpc>
                <a:spcPct val="150000"/>
              </a:lnSpc>
            </a:pPr>
            <a:r>
              <a:rPr lang="en-US" dirty="0"/>
              <a:t>Inclusive education</a:t>
            </a:r>
            <a:endParaRPr lang="en-US" sz="2000" dirty="0"/>
          </a:p>
          <a:p>
            <a:pPr lvl="1">
              <a:lnSpc>
                <a:spcPct val="150000"/>
              </a:lnSpc>
            </a:pPr>
            <a:r>
              <a:rPr lang="en-US" dirty="0"/>
              <a:t>HIV/AIDs/health</a:t>
            </a:r>
            <a:endParaRPr lang="en-US" sz="2000" dirty="0"/>
          </a:p>
          <a:p>
            <a:pPr lvl="1">
              <a:lnSpc>
                <a:spcPct val="150000"/>
              </a:lnSpc>
            </a:pPr>
            <a:r>
              <a:rPr lang="en-US" dirty="0"/>
              <a:t>Economic empowerment</a:t>
            </a:r>
            <a:endParaRPr lang="en-US" sz="2000" dirty="0"/>
          </a:p>
          <a:p>
            <a:pPr lvl="1">
              <a:lnSpc>
                <a:spcPct val="150000"/>
              </a:lnSpc>
            </a:pPr>
            <a:r>
              <a:rPr lang="en-US" dirty="0"/>
              <a:t>Resource mobilization,</a:t>
            </a:r>
            <a:endParaRPr lang="en-US" sz="2000" dirty="0"/>
          </a:p>
          <a:p>
            <a:pPr lvl="1">
              <a:lnSpc>
                <a:spcPct val="150000"/>
              </a:lnSpc>
            </a:pPr>
            <a:r>
              <a:rPr lang="en-US" dirty="0"/>
              <a:t>Conducting &amp; supporting researches on disability,</a:t>
            </a:r>
            <a:endParaRPr lang="en-US" sz="2000" dirty="0"/>
          </a:p>
          <a:p>
            <a:pPr lvl="1">
              <a:lnSpc>
                <a:spcPct val="150000"/>
              </a:lnSpc>
            </a:pPr>
            <a:r>
              <a:rPr lang="en-US" dirty="0"/>
              <a:t>Women, children &amp; youth development</a:t>
            </a:r>
            <a:endParaRPr lang="en-US" sz="2000" dirty="0"/>
          </a:p>
          <a:p>
            <a:pPr lvl="1">
              <a:lnSpc>
                <a:spcPct val="150000"/>
              </a:lnSpc>
            </a:pPr>
            <a:r>
              <a:rPr lang="en-US" dirty="0"/>
              <a:t>Environmental protection See Less</a:t>
            </a:r>
            <a:endParaRPr lang="en-US" sz="2000" dirty="0"/>
          </a:p>
          <a:p>
            <a:pPr>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43195798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b="1" dirty="0" smtClean="0"/>
              <a:t>Continue…</a:t>
            </a:r>
            <a:endParaRPr lang="en-US" b="1" dirty="0"/>
          </a:p>
        </p:txBody>
      </p:sp>
      <p:sp>
        <p:nvSpPr>
          <p:cNvPr id="3" name="Content Placeholder 2"/>
          <p:cNvSpPr>
            <a:spLocks noGrp="1"/>
          </p:cNvSpPr>
          <p:nvPr>
            <p:ph idx="1"/>
          </p:nvPr>
        </p:nvSpPr>
        <p:spPr/>
        <p:txBody>
          <a:bodyPr/>
          <a:lstStyle/>
          <a:p>
            <a:pPr>
              <a:lnSpc>
                <a:spcPct val="150000"/>
              </a:lnSpc>
            </a:pPr>
            <a:r>
              <a:rPr lang="en-US" b="1" dirty="0"/>
              <a:t>Reasons for setting up the network:</a:t>
            </a:r>
            <a:endParaRPr lang="en-US" dirty="0"/>
          </a:p>
          <a:p>
            <a:pPr lvl="1">
              <a:lnSpc>
                <a:spcPct val="150000"/>
              </a:lnSpc>
            </a:pPr>
            <a:r>
              <a:rPr lang="en-US" dirty="0"/>
              <a:t>The federation is established with the intention to address the very severe disability problems and worst life situations of persons with disabilities in Ethiopia in more coordinated and collaborative manner.</a:t>
            </a:r>
            <a:endParaRPr lang="en-US" sz="2000" dirty="0"/>
          </a:p>
          <a:p>
            <a:pPr>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9715079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514600" y="2133601"/>
            <a:ext cx="7162800"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zh-CN" b="1">
                <a:ea typeface="宋体" panose="02010600030101010101" pitchFamily="2" charset="-122"/>
              </a:rPr>
              <a:t>Good old lessons in </a:t>
            </a:r>
            <a:r>
              <a:rPr lang="en-US" altLang="zh-CN" b="1" i="1">
                <a:solidFill>
                  <a:srgbClr val="CC0000"/>
                </a:solidFill>
                <a:ea typeface="宋体" panose="02010600030101010101" pitchFamily="2" charset="-122"/>
              </a:rPr>
              <a:t>teamwork</a:t>
            </a:r>
            <a:r>
              <a:rPr lang="en-US" altLang="zh-CN" b="1">
                <a:ea typeface="宋体" panose="02010600030101010101" pitchFamily="2" charset="-122"/>
              </a:rPr>
              <a:t> </a:t>
            </a:r>
          </a:p>
          <a:p>
            <a:pPr algn="ctr" eaLnBrk="1" hangingPunct="1">
              <a:spcBef>
                <a:spcPct val="0"/>
              </a:spcBef>
              <a:buClrTx/>
              <a:buSzTx/>
              <a:buFontTx/>
              <a:buNone/>
            </a:pPr>
            <a:r>
              <a:rPr lang="en-US" altLang="zh-CN" b="1">
                <a:ea typeface="宋体" panose="02010600030101010101" pitchFamily="2" charset="-122"/>
              </a:rPr>
              <a:t>from an age-old fable</a:t>
            </a:r>
          </a:p>
          <a:p>
            <a:pPr algn="ctr" eaLnBrk="1" hangingPunct="1">
              <a:spcBef>
                <a:spcPct val="0"/>
              </a:spcBef>
              <a:buClrTx/>
              <a:buSzTx/>
              <a:buFontTx/>
              <a:buNone/>
            </a:pPr>
            <a:endParaRPr lang="en-US" altLang="zh-CN" b="1">
              <a:ea typeface="宋体" panose="02010600030101010101" pitchFamily="2" charset="-122"/>
            </a:endParaRPr>
          </a:p>
          <a:p>
            <a:pPr algn="ctr" eaLnBrk="1" hangingPunct="1">
              <a:spcBef>
                <a:spcPct val="0"/>
              </a:spcBef>
              <a:buClrTx/>
              <a:buSzTx/>
              <a:buFontTx/>
              <a:buNone/>
            </a:pPr>
            <a:r>
              <a:rPr lang="en-US" altLang="zh-CN" b="1" i="1">
                <a:solidFill>
                  <a:srgbClr val="6600CC"/>
                </a:solidFill>
                <a:ea typeface="宋体" panose="02010600030101010101" pitchFamily="2" charset="-122"/>
              </a:rPr>
              <a:t>The Tortoise</a:t>
            </a:r>
          </a:p>
          <a:p>
            <a:pPr algn="ctr" eaLnBrk="1" hangingPunct="1">
              <a:spcBef>
                <a:spcPct val="0"/>
              </a:spcBef>
              <a:buClrTx/>
              <a:buSzTx/>
              <a:buFontTx/>
              <a:buNone/>
            </a:pPr>
            <a:r>
              <a:rPr lang="en-US" altLang="zh-CN" b="1" i="1">
                <a:solidFill>
                  <a:srgbClr val="6600CC"/>
                </a:solidFill>
                <a:ea typeface="宋体" panose="02010600030101010101" pitchFamily="2" charset="-122"/>
              </a:rPr>
              <a:t>And</a:t>
            </a:r>
          </a:p>
          <a:p>
            <a:pPr algn="ctr" eaLnBrk="1" hangingPunct="1">
              <a:spcBef>
                <a:spcPct val="0"/>
              </a:spcBef>
              <a:buClrTx/>
              <a:buSzTx/>
              <a:buFontTx/>
              <a:buNone/>
            </a:pPr>
            <a:r>
              <a:rPr lang="en-US" altLang="zh-CN" b="1" i="1">
                <a:solidFill>
                  <a:srgbClr val="6600CC"/>
                </a:solidFill>
                <a:ea typeface="宋体" panose="02010600030101010101" pitchFamily="2" charset="-122"/>
              </a:rPr>
              <a:t>The Hare</a:t>
            </a:r>
            <a:r>
              <a:rPr lang="en-US" altLang="zh-CN">
                <a:ea typeface="宋体" panose="02010600030101010101" pitchFamily="2" charset="-122"/>
              </a:rPr>
              <a:t> </a:t>
            </a:r>
          </a:p>
        </p:txBody>
      </p:sp>
      <p:pic>
        <p:nvPicPr>
          <p:cNvPr id="14339" name="Picture 3"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1" y="4038600"/>
            <a:ext cx="19478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1" y="3810000"/>
            <a:ext cx="13811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338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981200" y="838201"/>
            <a:ext cx="5334000" cy="138271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Once upon a time a tortoise and a hare had an argument about who was faster. </a:t>
            </a:r>
          </a:p>
        </p:txBody>
      </p:sp>
      <p:grpSp>
        <p:nvGrpSpPr>
          <p:cNvPr id="2" name="Group 17"/>
          <p:cNvGrpSpPr>
            <a:grpSpLocks/>
          </p:cNvGrpSpPr>
          <p:nvPr/>
        </p:nvGrpSpPr>
        <p:grpSpPr bwMode="auto">
          <a:xfrm>
            <a:off x="3962400" y="2286000"/>
            <a:ext cx="6324600" cy="4267200"/>
            <a:chOff x="1536" y="1440"/>
            <a:chExt cx="3984" cy="2688"/>
          </a:xfrm>
        </p:grpSpPr>
        <p:grpSp>
          <p:nvGrpSpPr>
            <p:cNvPr id="15364" name="Group 16"/>
            <p:cNvGrpSpPr>
              <a:grpSpLocks/>
            </p:cNvGrpSpPr>
            <p:nvPr/>
          </p:nvGrpSpPr>
          <p:grpSpPr bwMode="auto">
            <a:xfrm>
              <a:off x="1536" y="2304"/>
              <a:ext cx="2280" cy="1801"/>
              <a:chOff x="1536" y="2304"/>
              <a:chExt cx="2280" cy="1801"/>
            </a:xfrm>
          </p:grpSpPr>
          <p:sp>
            <p:nvSpPr>
              <p:cNvPr id="15369" name="AutoShape 10"/>
              <p:cNvSpPr>
                <a:spLocks noChangeArrowheads="1"/>
              </p:cNvSpPr>
              <p:nvPr/>
            </p:nvSpPr>
            <p:spPr bwMode="auto">
              <a:xfrm>
                <a:off x="2544" y="2304"/>
                <a:ext cx="1248" cy="816"/>
              </a:xfrm>
              <a:prstGeom prst="cloudCallout">
                <a:avLst>
                  <a:gd name="adj1" fmla="val -52403"/>
                  <a:gd name="adj2" fmla="val 66301"/>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grpSp>
            <p:nvGrpSpPr>
              <p:cNvPr id="15370" name="Group 14"/>
              <p:cNvGrpSpPr>
                <a:grpSpLocks/>
              </p:cNvGrpSpPr>
              <p:nvPr/>
            </p:nvGrpSpPr>
            <p:grpSpPr bwMode="auto">
              <a:xfrm>
                <a:off x="1536" y="2448"/>
                <a:ext cx="2280" cy="1657"/>
                <a:chOff x="1536" y="2448"/>
                <a:chExt cx="2280" cy="1657"/>
              </a:xfrm>
            </p:grpSpPr>
            <p:pic>
              <p:nvPicPr>
                <p:cNvPr id="15371" name="Picture 6" descr="AN0064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6" y="2448"/>
                  <a:ext cx="1152"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 Box 11"/>
                <p:cNvSpPr txBox="1">
                  <a:spLocks noChangeArrowheads="1"/>
                </p:cNvSpPr>
                <p:nvPr/>
              </p:nvSpPr>
              <p:spPr bwMode="auto">
                <a:xfrm>
                  <a:off x="2592" y="2496"/>
                  <a:ext cx="122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I’m the fastest</a:t>
                  </a:r>
                </a:p>
                <a:p>
                  <a:pPr eaLnBrk="1" hangingPunct="1">
                    <a:spcBef>
                      <a:spcPct val="0"/>
                    </a:spcBef>
                    <a:buClrTx/>
                    <a:buSzTx/>
                    <a:buFontTx/>
                    <a:buNone/>
                  </a:pPr>
                  <a:r>
                    <a:rPr lang="en-US" altLang="zh-CN" sz="2400">
                      <a:ea typeface="宋体" panose="02010600030101010101" pitchFamily="2" charset="-122"/>
                    </a:rPr>
                    <a:t>runner.</a:t>
                  </a:r>
                </a:p>
              </p:txBody>
            </p:sp>
          </p:grpSp>
        </p:grpSp>
        <p:grpSp>
          <p:nvGrpSpPr>
            <p:cNvPr id="15365" name="Group 15"/>
            <p:cNvGrpSpPr>
              <a:grpSpLocks/>
            </p:cNvGrpSpPr>
            <p:nvPr/>
          </p:nvGrpSpPr>
          <p:grpSpPr bwMode="auto">
            <a:xfrm>
              <a:off x="3552" y="1440"/>
              <a:ext cx="1968" cy="2688"/>
              <a:chOff x="3552" y="1440"/>
              <a:chExt cx="1968" cy="2688"/>
            </a:xfrm>
          </p:grpSpPr>
          <p:pic>
            <p:nvPicPr>
              <p:cNvPr id="15366" name="Picture 5" descr="j013707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4" y="2640"/>
                <a:ext cx="1296"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AutoShape 12"/>
              <p:cNvSpPr>
                <a:spLocks noChangeArrowheads="1"/>
              </p:cNvSpPr>
              <p:nvPr/>
            </p:nvSpPr>
            <p:spPr bwMode="auto">
              <a:xfrm>
                <a:off x="3552" y="1440"/>
                <a:ext cx="1680" cy="960"/>
              </a:xfrm>
              <a:prstGeom prst="cloudCallout">
                <a:avLst>
                  <a:gd name="adj1" fmla="val 25356"/>
                  <a:gd name="adj2" fmla="val 123648"/>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15368" name="Text Box 13"/>
              <p:cNvSpPr txBox="1">
                <a:spLocks noChangeArrowheads="1"/>
              </p:cNvSpPr>
              <p:nvPr/>
            </p:nvSpPr>
            <p:spPr bwMode="auto">
              <a:xfrm>
                <a:off x="3648" y="1536"/>
                <a:ext cx="1693"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That’s not true.</a:t>
                </a:r>
              </a:p>
              <a:p>
                <a:pPr eaLnBrk="1" hangingPunct="1">
                  <a:spcBef>
                    <a:spcPct val="0"/>
                  </a:spcBef>
                  <a:buClrTx/>
                  <a:buSzTx/>
                  <a:buFontTx/>
                  <a:buNone/>
                </a:pPr>
                <a:r>
                  <a:rPr lang="en-US" altLang="zh-CN" sz="2400">
                    <a:ea typeface="宋体" panose="02010600030101010101" pitchFamily="2" charset="-122"/>
                  </a:rPr>
                  <a:t>The fastest runner is</a:t>
                </a:r>
              </a:p>
              <a:p>
                <a:pPr eaLnBrk="1" hangingPunct="1">
                  <a:spcBef>
                    <a:spcPct val="0"/>
                  </a:spcBef>
                  <a:buClrTx/>
                  <a:buSzTx/>
                  <a:buFontTx/>
                  <a:buNone/>
                </a:pPr>
                <a:r>
                  <a:rPr lang="en-US" altLang="zh-CN" sz="2400">
                    <a:ea typeface="宋体" panose="02010600030101010101" pitchFamily="2" charset="-122"/>
                  </a:rPr>
                  <a:t>me!</a:t>
                </a:r>
              </a:p>
            </p:txBody>
          </p:sp>
        </p:grpSp>
      </p:grpSp>
    </p:spTree>
    <p:extLst>
      <p:ext uri="{BB962C8B-B14F-4D97-AF65-F5344CB8AC3E}">
        <p14:creationId xmlns:p14="http://schemas.microsoft.com/office/powerpoint/2010/main" val="10862504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3581400" y="1295400"/>
            <a:ext cx="6324600" cy="5029200"/>
            <a:chOff x="672" y="528"/>
            <a:chExt cx="3984" cy="3168"/>
          </a:xfrm>
        </p:grpSpPr>
        <p:sp>
          <p:nvSpPr>
            <p:cNvPr id="16388" name="AutoShape 8"/>
            <p:cNvSpPr>
              <a:spLocks noChangeArrowheads="1"/>
            </p:cNvSpPr>
            <p:nvPr/>
          </p:nvSpPr>
          <p:spPr bwMode="auto">
            <a:xfrm>
              <a:off x="2112" y="528"/>
              <a:ext cx="1680" cy="960"/>
            </a:xfrm>
            <a:prstGeom prst="cloudCallout">
              <a:avLst>
                <a:gd name="adj1" fmla="val 76787"/>
                <a:gd name="adj2" fmla="val 168648"/>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grpSp>
          <p:nvGrpSpPr>
            <p:cNvPr id="16389" name="Group 10"/>
            <p:cNvGrpSpPr>
              <a:grpSpLocks/>
            </p:cNvGrpSpPr>
            <p:nvPr/>
          </p:nvGrpSpPr>
          <p:grpSpPr bwMode="auto">
            <a:xfrm>
              <a:off x="672" y="864"/>
              <a:ext cx="3984" cy="2832"/>
              <a:chOff x="672" y="864"/>
              <a:chExt cx="3984" cy="2832"/>
            </a:xfrm>
          </p:grpSpPr>
          <p:pic>
            <p:nvPicPr>
              <p:cNvPr id="16390" name="Picture 3"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0" y="2208"/>
                <a:ext cx="1296"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4"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2016"/>
                <a:ext cx="1152"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AutoShape 5"/>
              <p:cNvSpPr>
                <a:spLocks noChangeArrowheads="1"/>
              </p:cNvSpPr>
              <p:nvPr/>
            </p:nvSpPr>
            <p:spPr bwMode="auto">
              <a:xfrm>
                <a:off x="1776" y="2064"/>
                <a:ext cx="802" cy="443"/>
              </a:xfrm>
              <a:prstGeom prst="cloudCallout">
                <a:avLst>
                  <a:gd name="adj1" fmla="val 58602"/>
                  <a:gd name="adj2" fmla="val 17475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zh-CN" altLang="en-US" sz="2400">
                  <a:ea typeface="宋体" panose="02010600030101010101" pitchFamily="2" charset="-122"/>
                </a:endParaRPr>
              </a:p>
            </p:txBody>
          </p:sp>
          <p:sp>
            <p:nvSpPr>
              <p:cNvPr id="16393" name="AutoShape 6"/>
              <p:cNvSpPr>
                <a:spLocks noChangeArrowheads="1"/>
              </p:cNvSpPr>
              <p:nvPr/>
            </p:nvSpPr>
            <p:spPr bwMode="auto">
              <a:xfrm>
                <a:off x="1680" y="1872"/>
                <a:ext cx="1248" cy="816"/>
              </a:xfrm>
              <a:prstGeom prst="cloudCallout">
                <a:avLst>
                  <a:gd name="adj1" fmla="val -60338"/>
                  <a:gd name="adj2" fmla="val 70713"/>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16394" name="Text Box 7"/>
              <p:cNvSpPr txBox="1">
                <a:spLocks noChangeArrowheads="1"/>
              </p:cNvSpPr>
              <p:nvPr/>
            </p:nvSpPr>
            <p:spPr bwMode="auto">
              <a:xfrm>
                <a:off x="1728" y="2064"/>
                <a:ext cx="118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Ok, let’s have</a:t>
                </a:r>
              </a:p>
              <a:p>
                <a:pPr eaLnBrk="1" hangingPunct="1">
                  <a:spcBef>
                    <a:spcPct val="0"/>
                  </a:spcBef>
                  <a:buClrTx/>
                  <a:buSzTx/>
                  <a:buFontTx/>
                  <a:buNone/>
                </a:pPr>
                <a:r>
                  <a:rPr lang="en-US" altLang="zh-CN" sz="2400">
                    <a:ea typeface="宋体" panose="02010600030101010101" pitchFamily="2" charset="-122"/>
                  </a:rPr>
                  <a:t>a race.</a:t>
                </a:r>
              </a:p>
            </p:txBody>
          </p:sp>
          <p:sp>
            <p:nvSpPr>
              <p:cNvPr id="16395" name="Text Box 9"/>
              <p:cNvSpPr txBox="1">
                <a:spLocks noChangeArrowheads="1"/>
              </p:cNvSpPr>
              <p:nvPr/>
            </p:nvSpPr>
            <p:spPr bwMode="auto">
              <a:xfrm>
                <a:off x="2688" y="864"/>
                <a:ext cx="57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Fine!</a:t>
                </a:r>
              </a:p>
            </p:txBody>
          </p:sp>
        </p:grpSp>
      </p:grpSp>
      <p:sp>
        <p:nvSpPr>
          <p:cNvPr id="16387" name="Rectangle 12"/>
          <p:cNvSpPr>
            <a:spLocks noChangeArrowheads="1"/>
          </p:cNvSpPr>
          <p:nvPr/>
        </p:nvSpPr>
        <p:spPr bwMode="auto">
          <a:xfrm>
            <a:off x="1981200" y="762000"/>
            <a:ext cx="3810000" cy="18097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They decided to settle the argument with a race. They agreed on a route and started off the race. </a:t>
            </a:r>
          </a:p>
        </p:txBody>
      </p:sp>
    </p:spTree>
    <p:extLst>
      <p:ext uri="{BB962C8B-B14F-4D97-AF65-F5344CB8AC3E}">
        <p14:creationId xmlns:p14="http://schemas.microsoft.com/office/powerpoint/2010/main" val="83533400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905000" y="762000"/>
            <a:ext cx="5867400" cy="2236788"/>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The hare shot ahead and ran briskly for some time. Then seeing that he was far ahead of the tortoise, he thought he'd sit under a tree for some time and relax before continuing the race. </a:t>
            </a:r>
          </a:p>
        </p:txBody>
      </p:sp>
      <p:grpSp>
        <p:nvGrpSpPr>
          <p:cNvPr id="2" name="Group 231"/>
          <p:cNvGrpSpPr>
            <a:grpSpLocks/>
          </p:cNvGrpSpPr>
          <p:nvPr/>
        </p:nvGrpSpPr>
        <p:grpSpPr bwMode="auto">
          <a:xfrm>
            <a:off x="1981200" y="3048001"/>
            <a:ext cx="8001000" cy="3319463"/>
            <a:chOff x="288" y="1920"/>
            <a:chExt cx="5040" cy="2091"/>
          </a:xfrm>
        </p:grpSpPr>
        <p:grpSp>
          <p:nvGrpSpPr>
            <p:cNvPr id="17412" name="Group 228"/>
            <p:cNvGrpSpPr>
              <a:grpSpLocks/>
            </p:cNvGrpSpPr>
            <p:nvPr/>
          </p:nvGrpSpPr>
          <p:grpSpPr bwMode="auto">
            <a:xfrm>
              <a:off x="480" y="1920"/>
              <a:ext cx="4848" cy="2091"/>
              <a:chOff x="480" y="1920"/>
              <a:chExt cx="4848" cy="2091"/>
            </a:xfrm>
          </p:grpSpPr>
          <p:pic>
            <p:nvPicPr>
              <p:cNvPr id="17414" name="Picture 3" descr="j01371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 y="2304"/>
                <a:ext cx="1920" cy="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 descr="j013716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4" y="3600"/>
                <a:ext cx="384"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AutoShape 6"/>
              <p:cNvSpPr>
                <a:spLocks noChangeArrowheads="1"/>
              </p:cNvSpPr>
              <p:nvPr/>
            </p:nvSpPr>
            <p:spPr bwMode="auto">
              <a:xfrm>
                <a:off x="1680" y="1920"/>
                <a:ext cx="1968" cy="1104"/>
              </a:xfrm>
              <a:prstGeom prst="cloudCallout">
                <a:avLst>
                  <a:gd name="adj1" fmla="val -80333"/>
                  <a:gd name="adj2" fmla="val 68569"/>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17417" name="Text Box 7"/>
              <p:cNvSpPr txBox="1">
                <a:spLocks noChangeArrowheads="1"/>
              </p:cNvSpPr>
              <p:nvPr/>
            </p:nvSpPr>
            <p:spPr bwMode="auto">
              <a:xfrm>
                <a:off x="1920" y="2016"/>
                <a:ext cx="1632"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400">
                    <a:ea typeface="宋体" panose="02010600030101010101" pitchFamily="2" charset="-122"/>
                  </a:rPr>
                  <a:t>Poor guy! Even if I take a nap, he could not catch up with me.</a:t>
                </a:r>
              </a:p>
            </p:txBody>
          </p:sp>
        </p:grpSp>
        <p:pic>
          <p:nvPicPr>
            <p:cNvPr id="17413" name="Picture 229" descr="BD05219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 y="1920"/>
              <a:ext cx="528"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7349045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981200" y="762000"/>
            <a:ext cx="6096000" cy="52322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He sat under the tree and soon fell asleep. </a:t>
            </a:r>
          </a:p>
        </p:txBody>
      </p:sp>
      <p:grpSp>
        <p:nvGrpSpPr>
          <p:cNvPr id="2" name="Group 23"/>
          <p:cNvGrpSpPr>
            <a:grpSpLocks/>
          </p:cNvGrpSpPr>
          <p:nvPr/>
        </p:nvGrpSpPr>
        <p:grpSpPr bwMode="auto">
          <a:xfrm>
            <a:off x="1981200" y="1828800"/>
            <a:ext cx="5715000" cy="4287838"/>
            <a:chOff x="288" y="1152"/>
            <a:chExt cx="3600" cy="2701"/>
          </a:xfrm>
        </p:grpSpPr>
        <p:grpSp>
          <p:nvGrpSpPr>
            <p:cNvPr id="18436" name="Group 21"/>
            <p:cNvGrpSpPr>
              <a:grpSpLocks/>
            </p:cNvGrpSpPr>
            <p:nvPr/>
          </p:nvGrpSpPr>
          <p:grpSpPr bwMode="auto">
            <a:xfrm>
              <a:off x="1440" y="1824"/>
              <a:ext cx="2448" cy="2029"/>
              <a:chOff x="1440" y="1824"/>
              <a:chExt cx="2448" cy="2029"/>
            </a:xfrm>
          </p:grpSpPr>
          <p:pic>
            <p:nvPicPr>
              <p:cNvPr id="18438" name="Picture 3" descr="FD0073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8" y="1824"/>
                <a:ext cx="2160"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AutoShape 4"/>
              <p:cNvSpPr>
                <a:spLocks noChangeArrowheads="1"/>
              </p:cNvSpPr>
              <p:nvPr/>
            </p:nvSpPr>
            <p:spPr bwMode="auto">
              <a:xfrm>
                <a:off x="1440" y="2640"/>
                <a:ext cx="720" cy="288"/>
              </a:xfrm>
              <a:prstGeom prst="cloudCallout">
                <a:avLst>
                  <a:gd name="adj1" fmla="val 97083"/>
                  <a:gd name="adj2" fmla="val 210417"/>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18440" name="AutoShape 6"/>
              <p:cNvSpPr>
                <a:spLocks noChangeArrowheads="1"/>
              </p:cNvSpPr>
              <p:nvPr/>
            </p:nvSpPr>
            <p:spPr bwMode="auto">
              <a:xfrm>
                <a:off x="1488" y="2496"/>
                <a:ext cx="288" cy="576"/>
              </a:xfrm>
              <a:prstGeom prst="star4">
                <a:avLst>
                  <a:gd name="adj" fmla="val 12500"/>
                </a:avLst>
              </a:prstGeom>
              <a:solidFill>
                <a:schemeClr val="accent1"/>
              </a:solidFill>
              <a:ln w="9525">
                <a:solidFill>
                  <a:schemeClr val="tx1"/>
                </a:solidFill>
                <a:miter lim="800000"/>
                <a:headEnd/>
                <a:tailEnd/>
              </a:ln>
            </p:spPr>
            <p:txBody>
              <a:bodyPr wrap="none" anchor="ct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18441" name="AutoShape 20"/>
              <p:cNvSpPr>
                <a:spLocks noChangeArrowheads="1"/>
              </p:cNvSpPr>
              <p:nvPr/>
            </p:nvSpPr>
            <p:spPr bwMode="auto">
              <a:xfrm>
                <a:off x="1776" y="2496"/>
                <a:ext cx="288" cy="576"/>
              </a:xfrm>
              <a:prstGeom prst="star4">
                <a:avLst>
                  <a:gd name="adj" fmla="val 12500"/>
                </a:avLst>
              </a:prstGeom>
              <a:solidFill>
                <a:schemeClr val="accent1"/>
              </a:solidFill>
              <a:ln w="9525">
                <a:solidFill>
                  <a:schemeClr val="tx1"/>
                </a:solidFill>
                <a:miter lim="800000"/>
                <a:headEnd/>
                <a:tailEnd/>
              </a:ln>
            </p:spPr>
            <p:txBody>
              <a:bodyPr wrap="none" anchor="ct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grpSp>
        <p:pic>
          <p:nvPicPr>
            <p:cNvPr id="18437" name="Picture 22" descr="BD0521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1152"/>
              <a:ext cx="528"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6834381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81200" y="762001"/>
            <a:ext cx="5181600" cy="138499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The tortoise plodding on overtook him and soon finished the race, emerging as the undisputed champ. </a:t>
            </a:r>
          </a:p>
        </p:txBody>
      </p:sp>
      <p:grpSp>
        <p:nvGrpSpPr>
          <p:cNvPr id="2" name="Group 73"/>
          <p:cNvGrpSpPr>
            <a:grpSpLocks/>
          </p:cNvGrpSpPr>
          <p:nvPr/>
        </p:nvGrpSpPr>
        <p:grpSpPr bwMode="auto">
          <a:xfrm>
            <a:off x="1981200" y="3429001"/>
            <a:ext cx="7315200" cy="2462213"/>
            <a:chOff x="288" y="2160"/>
            <a:chExt cx="4608" cy="1551"/>
          </a:xfrm>
        </p:grpSpPr>
        <p:grpSp>
          <p:nvGrpSpPr>
            <p:cNvPr id="19460" name="Group 70"/>
            <p:cNvGrpSpPr>
              <a:grpSpLocks/>
            </p:cNvGrpSpPr>
            <p:nvPr/>
          </p:nvGrpSpPr>
          <p:grpSpPr bwMode="auto">
            <a:xfrm>
              <a:off x="734" y="2160"/>
              <a:ext cx="4162" cy="1551"/>
              <a:chOff x="734" y="2160"/>
              <a:chExt cx="4162" cy="1551"/>
            </a:xfrm>
          </p:grpSpPr>
          <p:pic>
            <p:nvPicPr>
              <p:cNvPr id="19462" name="Picture 3" descr="FD0073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6" y="2160"/>
                <a:ext cx="1200" cy="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4" descr="j013716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2" y="2784"/>
                <a:ext cx="1599"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4" name="Group 17"/>
              <p:cNvGrpSpPr>
                <a:grpSpLocks/>
              </p:cNvGrpSpPr>
              <p:nvPr/>
            </p:nvGrpSpPr>
            <p:grpSpPr bwMode="auto">
              <a:xfrm rot="-8494075">
                <a:off x="1968" y="2640"/>
                <a:ext cx="207" cy="371"/>
                <a:chOff x="2145" y="1187"/>
                <a:chExt cx="223" cy="371"/>
              </a:xfrm>
            </p:grpSpPr>
            <p:sp>
              <p:nvSpPr>
                <p:cNvPr id="19517" name="Freeform 5"/>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8" name="Freeform 6"/>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9" name="Freeform 7"/>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0" name="Freeform 8"/>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1" name="Freeform 9"/>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2" name="Freeform 10"/>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3" name="Freeform 11"/>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4" name="Freeform 12"/>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5" name="Freeform 13"/>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6" name="Freeform 14"/>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7" name="Freeform 15"/>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8" name="Freeform 16"/>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9465" name="Group 18"/>
              <p:cNvGrpSpPr>
                <a:grpSpLocks/>
              </p:cNvGrpSpPr>
              <p:nvPr/>
            </p:nvGrpSpPr>
            <p:grpSpPr bwMode="auto">
              <a:xfrm rot="3914496">
                <a:off x="1666" y="2174"/>
                <a:ext cx="207" cy="371"/>
                <a:chOff x="2145" y="1187"/>
                <a:chExt cx="223" cy="371"/>
              </a:xfrm>
            </p:grpSpPr>
            <p:sp>
              <p:nvSpPr>
                <p:cNvPr id="19505" name="Freeform 19"/>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6" name="Freeform 20"/>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7" name="Freeform 21"/>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8" name="Freeform 22"/>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9" name="Freeform 23"/>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0" name="Freeform 24"/>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1" name="Freeform 25"/>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2" name="Freeform 26"/>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3" name="Freeform 27"/>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4" name="Freeform 28"/>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5" name="Freeform 29"/>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6" name="Freeform 30"/>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9466" name="Group 31"/>
              <p:cNvGrpSpPr>
                <a:grpSpLocks/>
              </p:cNvGrpSpPr>
              <p:nvPr/>
            </p:nvGrpSpPr>
            <p:grpSpPr bwMode="auto">
              <a:xfrm rot="-3426365">
                <a:off x="1282" y="2654"/>
                <a:ext cx="207" cy="371"/>
                <a:chOff x="2145" y="1187"/>
                <a:chExt cx="223" cy="371"/>
              </a:xfrm>
            </p:grpSpPr>
            <p:sp>
              <p:nvSpPr>
                <p:cNvPr id="19493" name="Freeform 32"/>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4" name="Freeform 33"/>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5" name="Freeform 34"/>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6" name="Freeform 35"/>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7" name="Freeform 36"/>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8" name="Freeform 37"/>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9" name="Freeform 38"/>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0" name="Freeform 39"/>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1" name="Freeform 40"/>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2" name="Freeform 41"/>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3" name="Freeform 42"/>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4" name="Freeform 43"/>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9467" name="Group 44"/>
              <p:cNvGrpSpPr>
                <a:grpSpLocks/>
              </p:cNvGrpSpPr>
              <p:nvPr/>
            </p:nvGrpSpPr>
            <p:grpSpPr bwMode="auto">
              <a:xfrm rot="3336553">
                <a:off x="1618" y="3422"/>
                <a:ext cx="207" cy="371"/>
                <a:chOff x="2145" y="1187"/>
                <a:chExt cx="223" cy="371"/>
              </a:xfrm>
            </p:grpSpPr>
            <p:sp>
              <p:nvSpPr>
                <p:cNvPr id="19481" name="Freeform 45"/>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2" name="Freeform 46"/>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3" name="Freeform 47"/>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4" name="Freeform 48"/>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5" name="Freeform 49"/>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6" name="Freeform 50"/>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7" name="Freeform 51"/>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8" name="Freeform 52"/>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9" name="Freeform 53"/>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0" name="Freeform 54"/>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1" name="Freeform 55"/>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2" name="Freeform 56"/>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9468" name="Group 57"/>
              <p:cNvGrpSpPr>
                <a:grpSpLocks/>
              </p:cNvGrpSpPr>
              <p:nvPr/>
            </p:nvGrpSpPr>
            <p:grpSpPr bwMode="auto">
              <a:xfrm rot="3479218">
                <a:off x="816" y="3168"/>
                <a:ext cx="207" cy="371"/>
                <a:chOff x="2145" y="1187"/>
                <a:chExt cx="223" cy="371"/>
              </a:xfrm>
            </p:grpSpPr>
            <p:sp>
              <p:nvSpPr>
                <p:cNvPr id="19469" name="Freeform 58"/>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0" name="Freeform 59"/>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1" name="Freeform 60"/>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2" name="Freeform 61"/>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3" name="Freeform 62"/>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4" name="Freeform 63"/>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5" name="Freeform 64"/>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6" name="Freeform 65"/>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7" name="Freeform 66"/>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8" name="Freeform 67"/>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79" name="Freeform 68"/>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0" name="Freeform 69"/>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pic>
          <p:nvPicPr>
            <p:cNvPr id="19461" name="Picture 71" descr="BD05219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 y="2688"/>
              <a:ext cx="432"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6510555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981200" y="762001"/>
            <a:ext cx="6400800" cy="9556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zh-CN" sz="2800">
                <a:ea typeface="宋体" panose="02010600030101010101" pitchFamily="2" charset="-122"/>
              </a:rPr>
              <a:t>The hare woke up and realized that he'd lost the race.</a:t>
            </a:r>
          </a:p>
        </p:txBody>
      </p:sp>
      <p:grpSp>
        <p:nvGrpSpPr>
          <p:cNvPr id="2" name="Group 119"/>
          <p:cNvGrpSpPr>
            <a:grpSpLocks/>
          </p:cNvGrpSpPr>
          <p:nvPr/>
        </p:nvGrpSpPr>
        <p:grpSpPr bwMode="auto">
          <a:xfrm>
            <a:off x="1981200" y="2971800"/>
            <a:ext cx="8305800" cy="3276600"/>
            <a:chOff x="288" y="1872"/>
            <a:chExt cx="5232" cy="2064"/>
          </a:xfrm>
        </p:grpSpPr>
        <p:pic>
          <p:nvPicPr>
            <p:cNvPr id="20484" name="Picture 61" descr="BD0521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2068"/>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5" name="Group 62"/>
            <p:cNvGrpSpPr>
              <a:grpSpLocks/>
            </p:cNvGrpSpPr>
            <p:nvPr/>
          </p:nvGrpSpPr>
          <p:grpSpPr bwMode="auto">
            <a:xfrm>
              <a:off x="484" y="1872"/>
              <a:ext cx="5036" cy="2064"/>
              <a:chOff x="384" y="1680"/>
              <a:chExt cx="4859" cy="1968"/>
            </a:xfrm>
          </p:grpSpPr>
          <p:pic>
            <p:nvPicPr>
              <p:cNvPr id="20486" name="Picture 63" descr="j01108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0" y="1680"/>
                <a:ext cx="1403"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64" descr="j013716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 y="1920"/>
                <a:ext cx="320"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8" name="Group 65"/>
              <p:cNvGrpSpPr>
                <a:grpSpLocks/>
              </p:cNvGrpSpPr>
              <p:nvPr/>
            </p:nvGrpSpPr>
            <p:grpSpPr bwMode="auto">
              <a:xfrm rot="-24847">
                <a:off x="4080" y="2448"/>
                <a:ext cx="207" cy="371"/>
                <a:chOff x="2145" y="1187"/>
                <a:chExt cx="223" cy="371"/>
              </a:xfrm>
            </p:grpSpPr>
            <p:sp>
              <p:nvSpPr>
                <p:cNvPr id="20528" name="Freeform 66"/>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9" name="Freeform 67"/>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0" name="Freeform 68"/>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1" name="Freeform 69"/>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2" name="Freeform 70"/>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3" name="Freeform 71"/>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4" name="Freeform 72"/>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5" name="Freeform 73"/>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6" name="Freeform 74"/>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7" name="Freeform 75"/>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8" name="Freeform 76"/>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39" name="Freeform 77"/>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0489" name="Group 78"/>
              <p:cNvGrpSpPr>
                <a:grpSpLocks/>
              </p:cNvGrpSpPr>
              <p:nvPr/>
            </p:nvGrpSpPr>
            <p:grpSpPr bwMode="auto">
              <a:xfrm rot="-1318098">
                <a:off x="4176" y="2208"/>
                <a:ext cx="207" cy="371"/>
                <a:chOff x="2145" y="1187"/>
                <a:chExt cx="223" cy="371"/>
              </a:xfrm>
            </p:grpSpPr>
            <p:sp>
              <p:nvSpPr>
                <p:cNvPr id="20516" name="Freeform 79"/>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7" name="Freeform 80"/>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8" name="Freeform 81"/>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9" name="Freeform 82"/>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0" name="Freeform 83"/>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1" name="Freeform 84"/>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2" name="Freeform 85"/>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3" name="Freeform 86"/>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4" name="Freeform 87"/>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5" name="Freeform 88"/>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6" name="Freeform 89"/>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7" name="Freeform 90"/>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0490" name="Group 91"/>
              <p:cNvGrpSpPr>
                <a:grpSpLocks/>
              </p:cNvGrpSpPr>
              <p:nvPr/>
            </p:nvGrpSpPr>
            <p:grpSpPr bwMode="auto">
              <a:xfrm rot="-24847">
                <a:off x="3792" y="3024"/>
                <a:ext cx="207" cy="371"/>
                <a:chOff x="2145" y="1187"/>
                <a:chExt cx="223" cy="371"/>
              </a:xfrm>
            </p:grpSpPr>
            <p:sp>
              <p:nvSpPr>
                <p:cNvPr id="20504" name="Freeform 92"/>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5" name="Freeform 93"/>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6" name="Freeform 94"/>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7" name="Freeform 95"/>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8" name="Freeform 96"/>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9" name="Freeform 97"/>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0" name="Freeform 98"/>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1" name="Freeform 99"/>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2" name="Freeform 100"/>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3" name="Freeform 101"/>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4" name="Freeform 102"/>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5" name="Freeform 103"/>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0491" name="Group 104"/>
              <p:cNvGrpSpPr>
                <a:grpSpLocks/>
              </p:cNvGrpSpPr>
              <p:nvPr/>
            </p:nvGrpSpPr>
            <p:grpSpPr bwMode="auto">
              <a:xfrm rot="-24847">
                <a:off x="4080" y="2880"/>
                <a:ext cx="207" cy="371"/>
                <a:chOff x="2145" y="1187"/>
                <a:chExt cx="223" cy="371"/>
              </a:xfrm>
            </p:grpSpPr>
            <p:sp>
              <p:nvSpPr>
                <p:cNvPr id="20492" name="Freeform 105"/>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3" name="Freeform 106"/>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4" name="Freeform 107"/>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5" name="Freeform 108"/>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6" name="Freeform 109"/>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7" name="Freeform 110"/>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8" name="Freeform 111"/>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9" name="Freeform 112"/>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0" name="Freeform 113"/>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1" name="Freeform 114"/>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2" name="Freeform 115"/>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3" name="Freeform 116"/>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spTree>
    <p:extLst>
      <p:ext uri="{BB962C8B-B14F-4D97-AF65-F5344CB8AC3E}">
        <p14:creationId xmlns:p14="http://schemas.microsoft.com/office/powerpoint/2010/main" val="114819430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524000" y="1447800"/>
            <a:ext cx="9144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a:ea typeface="宋体" panose="02010600030101010101" pitchFamily="2" charset="-122"/>
              </a:rPr>
              <a:t>The moral of the story is that</a:t>
            </a:r>
            <a:r>
              <a:rPr lang="en-US" altLang="zh-CN">
                <a:solidFill>
                  <a:srgbClr val="CC0000"/>
                </a:solidFill>
                <a:ea typeface="宋体" panose="02010600030101010101" pitchFamily="2" charset="-122"/>
              </a:rPr>
              <a:t> </a:t>
            </a:r>
            <a:r>
              <a:rPr lang="en-US" altLang="zh-CN" i="1">
                <a:solidFill>
                  <a:srgbClr val="CC0000"/>
                </a:solidFill>
                <a:ea typeface="宋体" panose="02010600030101010101" pitchFamily="2" charset="-122"/>
              </a:rPr>
              <a:t>slow and steady wins the race</a:t>
            </a:r>
            <a:r>
              <a:rPr lang="en-US" altLang="zh-CN">
                <a:solidFill>
                  <a:srgbClr val="CC0000"/>
                </a:solidFill>
                <a:ea typeface="宋体" panose="02010600030101010101" pitchFamily="2" charset="-122"/>
              </a:rPr>
              <a:t>.</a:t>
            </a:r>
            <a:r>
              <a:rPr lang="en-US" altLang="zh-CN">
                <a:ea typeface="宋体" panose="02010600030101010101" pitchFamily="2" charset="-122"/>
              </a:rPr>
              <a:t> </a:t>
            </a:r>
          </a:p>
          <a:p>
            <a:pPr eaLnBrk="1" hangingPunct="1">
              <a:spcBef>
                <a:spcPct val="0"/>
              </a:spcBef>
              <a:buClrTx/>
              <a:buSzTx/>
              <a:buFontTx/>
              <a:buNone/>
            </a:pPr>
            <a:endParaRPr lang="en-US" altLang="zh-CN">
              <a:ea typeface="宋体" panose="02010600030101010101" pitchFamily="2" charset="-122"/>
            </a:endParaRPr>
          </a:p>
          <a:p>
            <a:pPr eaLnBrk="1" hangingPunct="1">
              <a:spcBef>
                <a:spcPct val="0"/>
              </a:spcBef>
              <a:buClrTx/>
              <a:buSzTx/>
              <a:buFontTx/>
              <a:buNone/>
            </a:pPr>
            <a:r>
              <a:rPr lang="en-US" altLang="zh-CN">
                <a:ea typeface="宋体" panose="02010600030101010101" pitchFamily="2" charset="-122"/>
              </a:rPr>
              <a:t>This is the version of the story that we've all grown up with.</a:t>
            </a:r>
            <a:r>
              <a:rPr lang="en-US" altLang="zh-CN" sz="1100">
                <a:ea typeface="宋体" panose="02010600030101010101" pitchFamily="2" charset="-122"/>
              </a:rPr>
              <a:t> </a:t>
            </a:r>
            <a:endParaRPr lang="en-US" altLang="zh-CN" sz="2400">
              <a:ea typeface="宋体" panose="02010600030101010101" pitchFamily="2" charset="-122"/>
            </a:endParaRPr>
          </a:p>
        </p:txBody>
      </p:sp>
    </p:spTree>
    <p:extLst>
      <p:ext uri="{BB962C8B-B14F-4D97-AF65-F5344CB8AC3E}">
        <p14:creationId xmlns:p14="http://schemas.microsoft.com/office/powerpoint/2010/main" val="6348006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8">
                                            <p:txEl>
                                              <p:pRg st="0" end="0"/>
                                            </p:txEl>
                                          </p:spTgt>
                                        </p:tgtEl>
                                        <p:attrNameLst>
                                          <p:attrName>style.visibility</p:attrName>
                                        </p:attrNameLst>
                                      </p:cBhvr>
                                      <p:to>
                                        <p:strVal val="visible"/>
                                      </p:to>
                                    </p:set>
                                    <p:animEffect transition="in" filter="dissolve">
                                      <p:cBhvr>
                                        <p:cTn id="7" dur="500"/>
                                        <p:tgtEl>
                                          <p:spTgt spid="40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8">
                                            <p:txEl>
                                              <p:pRg st="2" end="2"/>
                                            </p:txEl>
                                          </p:spTgt>
                                        </p:tgtEl>
                                        <p:attrNameLst>
                                          <p:attrName>style.visibility</p:attrName>
                                        </p:attrNameLst>
                                      </p:cBhvr>
                                      <p:to>
                                        <p:strVal val="visible"/>
                                      </p:to>
                                    </p:set>
                                    <p:animEffect transition="in" filter="dissolve">
                                      <p:cBhvr>
                                        <p:cTn id="12" dur="500"/>
                                        <p:tgtEl>
                                          <p:spTgt spid="4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438400" y="2514600"/>
            <a:ext cx="7772400" cy="1143000"/>
          </a:xfrm>
        </p:spPr>
        <p:txBody>
          <a:bodyPr/>
          <a:lstStyle/>
          <a:p>
            <a:pPr algn="ctr" eaLnBrk="1" hangingPunct="1"/>
            <a:r>
              <a:rPr lang="en-US" altLang="zh-CN" smtClean="0">
                <a:ea typeface="宋体" panose="02010600030101010101" pitchFamily="2" charset="-122"/>
              </a:rPr>
              <a:t>The story continues …</a:t>
            </a:r>
          </a:p>
        </p:txBody>
      </p:sp>
    </p:spTree>
    <p:extLst>
      <p:ext uri="{BB962C8B-B14F-4D97-AF65-F5344CB8AC3E}">
        <p14:creationId xmlns:p14="http://schemas.microsoft.com/office/powerpoint/2010/main" val="378503912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2057400" y="762001"/>
            <a:ext cx="4114800" cy="440120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The hare was disappointed at losing the race and he did some soul-searching. He realized that he'd lost the race only because he had been overconfident, careless and lax. If he had not taken things for granted, there's no way the tortoise could have beaten him. </a:t>
            </a:r>
          </a:p>
        </p:txBody>
      </p:sp>
      <p:grpSp>
        <p:nvGrpSpPr>
          <p:cNvPr id="2" name="Group 6"/>
          <p:cNvGrpSpPr>
            <a:grpSpLocks/>
          </p:cNvGrpSpPr>
          <p:nvPr/>
        </p:nvGrpSpPr>
        <p:grpSpPr bwMode="auto">
          <a:xfrm>
            <a:off x="6553200" y="1905000"/>
            <a:ext cx="3398838" cy="4572000"/>
            <a:chOff x="3168" y="1200"/>
            <a:chExt cx="2141" cy="2880"/>
          </a:xfrm>
        </p:grpSpPr>
        <p:pic>
          <p:nvPicPr>
            <p:cNvPr id="23556" name="Picture 4" descr="SO0081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8" y="1872"/>
              <a:ext cx="2141" cy="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5"/>
            <p:cNvSpPr>
              <a:spLocks noChangeArrowheads="1"/>
            </p:cNvSpPr>
            <p:nvPr/>
          </p:nvSpPr>
          <p:spPr bwMode="auto">
            <a:xfrm>
              <a:off x="3984" y="1200"/>
              <a:ext cx="1200" cy="960"/>
            </a:xfrm>
            <a:prstGeom prst="cloudCallout">
              <a:avLst>
                <a:gd name="adj1" fmla="val -43750"/>
                <a:gd name="adj2" fmla="val 70000"/>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zh-CN" sz="2400">
                  <a:ea typeface="宋体" panose="02010600030101010101" pitchFamily="2" charset="-122"/>
                </a:rPr>
                <a:t>Why did I lose the race?</a:t>
              </a:r>
            </a:p>
          </p:txBody>
        </p:sp>
      </p:grpSp>
    </p:spTree>
    <p:extLst>
      <p:ext uri="{BB962C8B-B14F-4D97-AF65-F5344CB8AC3E}">
        <p14:creationId xmlns:p14="http://schemas.microsoft.com/office/powerpoint/2010/main" val="41487363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3505200" y="1219200"/>
            <a:ext cx="6324600" cy="5029200"/>
            <a:chOff x="672" y="528"/>
            <a:chExt cx="3984" cy="3168"/>
          </a:xfrm>
        </p:grpSpPr>
        <p:pic>
          <p:nvPicPr>
            <p:cNvPr id="24580" name="Picture 2"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0" y="2208"/>
              <a:ext cx="1296"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3"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2016"/>
              <a:ext cx="1152"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AutoShape 4"/>
            <p:cNvSpPr>
              <a:spLocks noChangeArrowheads="1"/>
            </p:cNvSpPr>
            <p:nvPr/>
          </p:nvSpPr>
          <p:spPr bwMode="auto">
            <a:xfrm>
              <a:off x="1776" y="2064"/>
              <a:ext cx="802" cy="443"/>
            </a:xfrm>
            <a:prstGeom prst="cloudCallout">
              <a:avLst>
                <a:gd name="adj1" fmla="val 58602"/>
                <a:gd name="adj2" fmla="val 17475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zh-CN" altLang="en-US" sz="2400">
                <a:ea typeface="宋体" panose="02010600030101010101" pitchFamily="2" charset="-122"/>
              </a:endParaRPr>
            </a:p>
          </p:txBody>
        </p:sp>
        <p:sp>
          <p:nvSpPr>
            <p:cNvPr id="24583" name="AutoShape 5"/>
            <p:cNvSpPr>
              <a:spLocks noChangeArrowheads="1"/>
            </p:cNvSpPr>
            <p:nvPr/>
          </p:nvSpPr>
          <p:spPr bwMode="auto">
            <a:xfrm>
              <a:off x="1680" y="1872"/>
              <a:ext cx="1248" cy="816"/>
            </a:xfrm>
            <a:prstGeom prst="cloudCallout">
              <a:avLst>
                <a:gd name="adj1" fmla="val -60338"/>
                <a:gd name="adj2" fmla="val 70713"/>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24584" name="Text Box 6"/>
            <p:cNvSpPr txBox="1">
              <a:spLocks noChangeArrowheads="1"/>
            </p:cNvSpPr>
            <p:nvPr/>
          </p:nvSpPr>
          <p:spPr bwMode="auto">
            <a:xfrm>
              <a:off x="1728" y="2016"/>
              <a:ext cx="116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Can we have </a:t>
              </a:r>
            </a:p>
            <a:p>
              <a:pPr eaLnBrk="1" hangingPunct="1">
                <a:spcBef>
                  <a:spcPct val="0"/>
                </a:spcBef>
                <a:buClrTx/>
                <a:buSzTx/>
                <a:buFontTx/>
                <a:buNone/>
              </a:pPr>
              <a:r>
                <a:rPr lang="en-US" altLang="zh-CN" sz="2400">
                  <a:ea typeface="宋体" panose="02010600030101010101" pitchFamily="2" charset="-122"/>
                </a:rPr>
                <a:t>another race?</a:t>
              </a:r>
            </a:p>
          </p:txBody>
        </p:sp>
        <p:sp>
          <p:nvSpPr>
            <p:cNvPr id="24585" name="AutoShape 7"/>
            <p:cNvSpPr>
              <a:spLocks noChangeArrowheads="1"/>
            </p:cNvSpPr>
            <p:nvPr/>
          </p:nvSpPr>
          <p:spPr bwMode="auto">
            <a:xfrm>
              <a:off x="2112" y="528"/>
              <a:ext cx="1680" cy="960"/>
            </a:xfrm>
            <a:prstGeom prst="cloudCallout">
              <a:avLst>
                <a:gd name="adj1" fmla="val 76787"/>
                <a:gd name="adj2" fmla="val 168648"/>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24586" name="Text Box 8"/>
            <p:cNvSpPr txBox="1">
              <a:spLocks noChangeArrowheads="1"/>
            </p:cNvSpPr>
            <p:nvPr/>
          </p:nvSpPr>
          <p:spPr bwMode="auto">
            <a:xfrm>
              <a:off x="2688" y="864"/>
              <a:ext cx="57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Ok.</a:t>
              </a:r>
            </a:p>
          </p:txBody>
        </p:sp>
      </p:grpSp>
      <p:sp>
        <p:nvSpPr>
          <p:cNvPr id="24579" name="Rectangle 10"/>
          <p:cNvSpPr>
            <a:spLocks noChangeArrowheads="1"/>
          </p:cNvSpPr>
          <p:nvPr/>
        </p:nvSpPr>
        <p:spPr bwMode="auto">
          <a:xfrm>
            <a:off x="1981200" y="762001"/>
            <a:ext cx="3657600" cy="138271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So he challenged the tortoise to another race. The tortoise agreed.  </a:t>
            </a:r>
          </a:p>
        </p:txBody>
      </p:sp>
    </p:spTree>
    <p:extLst>
      <p:ext uri="{BB962C8B-B14F-4D97-AF65-F5344CB8AC3E}">
        <p14:creationId xmlns:p14="http://schemas.microsoft.com/office/powerpoint/2010/main" val="415020452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981200" y="762000"/>
            <a:ext cx="4572000" cy="18097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800">
                <a:ea typeface="宋体" panose="02010600030101010101" pitchFamily="2" charset="-122"/>
              </a:rPr>
              <a:t>This time, the hare went all out and ran without stopping from start to finish. He won by several miles. </a:t>
            </a:r>
          </a:p>
        </p:txBody>
      </p:sp>
      <p:grpSp>
        <p:nvGrpSpPr>
          <p:cNvPr id="2" name="Group 63"/>
          <p:cNvGrpSpPr>
            <a:grpSpLocks/>
          </p:cNvGrpSpPr>
          <p:nvPr/>
        </p:nvGrpSpPr>
        <p:grpSpPr bwMode="auto">
          <a:xfrm>
            <a:off x="1981200" y="3352800"/>
            <a:ext cx="8686800" cy="2286000"/>
            <a:chOff x="288" y="1968"/>
            <a:chExt cx="5472" cy="1169"/>
          </a:xfrm>
        </p:grpSpPr>
        <p:pic>
          <p:nvPicPr>
            <p:cNvPr id="25604" name="Picture 3" descr="AN0064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0" y="1968"/>
              <a:ext cx="1392" cy="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descr="BD0521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2544"/>
              <a:ext cx="528"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0" descr="j013716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0" y="2640"/>
              <a:ext cx="480"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7" name="Group 11"/>
            <p:cNvGrpSpPr>
              <a:grpSpLocks/>
            </p:cNvGrpSpPr>
            <p:nvPr/>
          </p:nvGrpSpPr>
          <p:grpSpPr bwMode="auto">
            <a:xfrm rot="2512484">
              <a:off x="5184" y="2784"/>
              <a:ext cx="48" cy="144"/>
              <a:chOff x="2145" y="1187"/>
              <a:chExt cx="223" cy="371"/>
            </a:xfrm>
          </p:grpSpPr>
          <p:sp>
            <p:nvSpPr>
              <p:cNvPr id="25647" name="Freeform 12"/>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8" name="Freeform 13"/>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9" name="Freeform 14"/>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0" name="Freeform 15"/>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1" name="Freeform 16"/>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2" name="Freeform 17"/>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3" name="Freeform 18"/>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4" name="Freeform 19"/>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5" name="Freeform 20"/>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6" name="Freeform 21"/>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7" name="Freeform 22"/>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58" name="Freeform 23"/>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5608" name="Group 24"/>
            <p:cNvGrpSpPr>
              <a:grpSpLocks/>
            </p:cNvGrpSpPr>
            <p:nvPr/>
          </p:nvGrpSpPr>
          <p:grpSpPr bwMode="auto">
            <a:xfrm rot="-1318098">
              <a:off x="5312" y="2985"/>
              <a:ext cx="59" cy="152"/>
              <a:chOff x="2145" y="1187"/>
              <a:chExt cx="223" cy="371"/>
            </a:xfrm>
          </p:grpSpPr>
          <p:sp>
            <p:nvSpPr>
              <p:cNvPr id="25635" name="Freeform 25"/>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6" name="Freeform 26"/>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7" name="Freeform 27"/>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8" name="Freeform 28"/>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9" name="Freeform 29"/>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0" name="Freeform 30"/>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1" name="Freeform 31"/>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2" name="Freeform 32"/>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3" name="Freeform 33"/>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4" name="Freeform 34"/>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5" name="Freeform 35"/>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46" name="Freeform 36"/>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5609" name="Group 37"/>
            <p:cNvGrpSpPr>
              <a:grpSpLocks/>
            </p:cNvGrpSpPr>
            <p:nvPr/>
          </p:nvGrpSpPr>
          <p:grpSpPr bwMode="auto">
            <a:xfrm rot="2659114">
              <a:off x="5280" y="2592"/>
              <a:ext cx="97" cy="146"/>
              <a:chOff x="2145" y="1187"/>
              <a:chExt cx="223" cy="371"/>
            </a:xfrm>
          </p:grpSpPr>
          <p:sp>
            <p:nvSpPr>
              <p:cNvPr id="25623" name="Freeform 38"/>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4" name="Freeform 39"/>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5" name="Freeform 40"/>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6" name="Freeform 41"/>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7" name="Freeform 42"/>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8" name="Freeform 43"/>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9" name="Freeform 44"/>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0" name="Freeform 45"/>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1" name="Freeform 46"/>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2" name="Freeform 47"/>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3" name="Freeform 48"/>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34" name="Freeform 49"/>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5610" name="Group 50"/>
            <p:cNvGrpSpPr>
              <a:grpSpLocks/>
            </p:cNvGrpSpPr>
            <p:nvPr/>
          </p:nvGrpSpPr>
          <p:grpSpPr bwMode="auto">
            <a:xfrm rot="-24847">
              <a:off x="5135" y="2976"/>
              <a:ext cx="96" cy="144"/>
              <a:chOff x="2145" y="1187"/>
              <a:chExt cx="223" cy="371"/>
            </a:xfrm>
          </p:grpSpPr>
          <p:sp>
            <p:nvSpPr>
              <p:cNvPr id="25611" name="Freeform 51"/>
              <p:cNvSpPr>
                <a:spLocks/>
              </p:cNvSpPr>
              <p:nvPr/>
            </p:nvSpPr>
            <p:spPr bwMode="auto">
              <a:xfrm>
                <a:off x="2145" y="1187"/>
                <a:ext cx="223" cy="371"/>
              </a:xfrm>
              <a:custGeom>
                <a:avLst/>
                <a:gdLst>
                  <a:gd name="T0" fmla="*/ 121 w 223"/>
                  <a:gd name="T1" fmla="*/ 2 h 741"/>
                  <a:gd name="T2" fmla="*/ 135 w 223"/>
                  <a:gd name="T3" fmla="*/ 5 h 741"/>
                  <a:gd name="T4" fmla="*/ 148 w 223"/>
                  <a:gd name="T5" fmla="*/ 7 h 741"/>
                  <a:gd name="T6" fmla="*/ 163 w 223"/>
                  <a:gd name="T7" fmla="*/ 10 h 741"/>
                  <a:gd name="T8" fmla="*/ 179 w 223"/>
                  <a:gd name="T9" fmla="*/ 12 h 741"/>
                  <a:gd name="T10" fmla="*/ 194 w 223"/>
                  <a:gd name="T11" fmla="*/ 14 h 741"/>
                  <a:gd name="T12" fmla="*/ 209 w 223"/>
                  <a:gd name="T13" fmla="*/ 17 h 741"/>
                  <a:gd name="T14" fmla="*/ 219 w 223"/>
                  <a:gd name="T15" fmla="*/ 19 h 741"/>
                  <a:gd name="T16" fmla="*/ 219 w 223"/>
                  <a:gd name="T17" fmla="*/ 20 h 741"/>
                  <a:gd name="T18" fmla="*/ 213 w 223"/>
                  <a:gd name="T19" fmla="*/ 21 h 741"/>
                  <a:gd name="T20" fmla="*/ 204 w 223"/>
                  <a:gd name="T21" fmla="*/ 22 h 741"/>
                  <a:gd name="T22" fmla="*/ 190 w 223"/>
                  <a:gd name="T23" fmla="*/ 23 h 741"/>
                  <a:gd name="T24" fmla="*/ 179 w 223"/>
                  <a:gd name="T25" fmla="*/ 23 h 741"/>
                  <a:gd name="T26" fmla="*/ 160 w 223"/>
                  <a:gd name="T27" fmla="*/ 24 h 741"/>
                  <a:gd name="T28" fmla="*/ 135 w 223"/>
                  <a:gd name="T29" fmla="*/ 24 h 741"/>
                  <a:gd name="T30" fmla="*/ 110 w 223"/>
                  <a:gd name="T31" fmla="*/ 24 h 741"/>
                  <a:gd name="T32" fmla="*/ 85 w 223"/>
                  <a:gd name="T33" fmla="*/ 23 h 741"/>
                  <a:gd name="T34" fmla="*/ 54 w 223"/>
                  <a:gd name="T35" fmla="*/ 23 h 741"/>
                  <a:gd name="T36" fmla="*/ 25 w 223"/>
                  <a:gd name="T37" fmla="*/ 22 h 741"/>
                  <a:gd name="T38" fmla="*/ 10 w 223"/>
                  <a:gd name="T39" fmla="*/ 20 h 741"/>
                  <a:gd name="T40" fmla="*/ 2 w 223"/>
                  <a:gd name="T41" fmla="*/ 19 h 741"/>
                  <a:gd name="T42" fmla="*/ 4 w 223"/>
                  <a:gd name="T43" fmla="*/ 17 h 741"/>
                  <a:gd name="T44" fmla="*/ 18 w 223"/>
                  <a:gd name="T45" fmla="*/ 14 h 741"/>
                  <a:gd name="T46" fmla="*/ 27 w 223"/>
                  <a:gd name="T47" fmla="*/ 12 h 741"/>
                  <a:gd name="T48" fmla="*/ 31 w 223"/>
                  <a:gd name="T49" fmla="*/ 11 h 741"/>
                  <a:gd name="T50" fmla="*/ 35 w 223"/>
                  <a:gd name="T51" fmla="*/ 10 h 741"/>
                  <a:gd name="T52" fmla="*/ 41 w 223"/>
                  <a:gd name="T53" fmla="*/ 9 h 741"/>
                  <a:gd name="T54" fmla="*/ 44 w 223"/>
                  <a:gd name="T55" fmla="*/ 9 h 741"/>
                  <a:gd name="T56" fmla="*/ 46 w 223"/>
                  <a:gd name="T57" fmla="*/ 9 h 741"/>
                  <a:gd name="T58" fmla="*/ 50 w 223"/>
                  <a:gd name="T59" fmla="*/ 8 h 741"/>
                  <a:gd name="T60" fmla="*/ 54 w 223"/>
                  <a:gd name="T61" fmla="*/ 8 h 741"/>
                  <a:gd name="T62" fmla="*/ 58 w 223"/>
                  <a:gd name="T63" fmla="*/ 7 h 741"/>
                  <a:gd name="T64" fmla="*/ 67 w 223"/>
                  <a:gd name="T65" fmla="*/ 6 h 741"/>
                  <a:gd name="T66" fmla="*/ 73 w 223"/>
                  <a:gd name="T67" fmla="*/ 4 h 741"/>
                  <a:gd name="T68" fmla="*/ 79 w 223"/>
                  <a:gd name="T69" fmla="*/ 2 h 741"/>
                  <a:gd name="T70" fmla="*/ 85 w 223"/>
                  <a:gd name="T71" fmla="*/ 1 h 741"/>
                  <a:gd name="T72" fmla="*/ 89 w 223"/>
                  <a:gd name="T73" fmla="*/ 1 h 741"/>
                  <a:gd name="T74" fmla="*/ 90 w 223"/>
                  <a:gd name="T75" fmla="*/ 1 h 741"/>
                  <a:gd name="T76" fmla="*/ 96 w 223"/>
                  <a:gd name="T77" fmla="*/ 0 h 741"/>
                  <a:gd name="T78" fmla="*/ 115 w 223"/>
                  <a:gd name="T79" fmla="*/ 1 h 7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741"/>
                  <a:gd name="T122" fmla="*/ 223 w 223"/>
                  <a:gd name="T123" fmla="*/ 741 h 7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741">
                    <a:moveTo>
                      <a:pt x="115" y="23"/>
                    </a:moveTo>
                    <a:lnTo>
                      <a:pt x="121" y="64"/>
                    </a:lnTo>
                    <a:lnTo>
                      <a:pt x="127" y="103"/>
                    </a:lnTo>
                    <a:lnTo>
                      <a:pt x="135" y="142"/>
                    </a:lnTo>
                    <a:lnTo>
                      <a:pt x="142" y="181"/>
                    </a:lnTo>
                    <a:lnTo>
                      <a:pt x="148" y="220"/>
                    </a:lnTo>
                    <a:lnTo>
                      <a:pt x="156" y="259"/>
                    </a:lnTo>
                    <a:lnTo>
                      <a:pt x="163" y="300"/>
                    </a:lnTo>
                    <a:lnTo>
                      <a:pt x="171" y="339"/>
                    </a:lnTo>
                    <a:lnTo>
                      <a:pt x="179" y="374"/>
                    </a:lnTo>
                    <a:lnTo>
                      <a:pt x="186" y="410"/>
                    </a:lnTo>
                    <a:lnTo>
                      <a:pt x="194" y="445"/>
                    </a:lnTo>
                    <a:lnTo>
                      <a:pt x="202" y="480"/>
                    </a:lnTo>
                    <a:lnTo>
                      <a:pt x="209" y="515"/>
                    </a:lnTo>
                    <a:lnTo>
                      <a:pt x="215" y="550"/>
                    </a:lnTo>
                    <a:lnTo>
                      <a:pt x="219" y="585"/>
                    </a:lnTo>
                    <a:lnTo>
                      <a:pt x="223" y="620"/>
                    </a:lnTo>
                    <a:lnTo>
                      <a:pt x="219" y="636"/>
                    </a:lnTo>
                    <a:lnTo>
                      <a:pt x="217" y="651"/>
                    </a:lnTo>
                    <a:lnTo>
                      <a:pt x="213" y="669"/>
                    </a:lnTo>
                    <a:lnTo>
                      <a:pt x="209" y="685"/>
                    </a:lnTo>
                    <a:lnTo>
                      <a:pt x="204" y="698"/>
                    </a:lnTo>
                    <a:lnTo>
                      <a:pt x="194" y="712"/>
                    </a:lnTo>
                    <a:lnTo>
                      <a:pt x="190" y="718"/>
                    </a:lnTo>
                    <a:lnTo>
                      <a:pt x="184" y="722"/>
                    </a:lnTo>
                    <a:lnTo>
                      <a:pt x="179" y="728"/>
                    </a:lnTo>
                    <a:lnTo>
                      <a:pt x="171" y="731"/>
                    </a:lnTo>
                    <a:lnTo>
                      <a:pt x="160" y="737"/>
                    </a:lnTo>
                    <a:lnTo>
                      <a:pt x="148" y="741"/>
                    </a:lnTo>
                    <a:lnTo>
                      <a:pt x="135" y="741"/>
                    </a:lnTo>
                    <a:lnTo>
                      <a:pt x="123" y="741"/>
                    </a:lnTo>
                    <a:lnTo>
                      <a:pt x="110" y="737"/>
                    </a:lnTo>
                    <a:lnTo>
                      <a:pt x="96" y="733"/>
                    </a:lnTo>
                    <a:lnTo>
                      <a:pt x="85" y="730"/>
                    </a:lnTo>
                    <a:lnTo>
                      <a:pt x="73" y="726"/>
                    </a:lnTo>
                    <a:lnTo>
                      <a:pt x="54" y="710"/>
                    </a:lnTo>
                    <a:lnTo>
                      <a:pt x="39" y="692"/>
                    </a:lnTo>
                    <a:lnTo>
                      <a:pt x="25" y="673"/>
                    </a:lnTo>
                    <a:lnTo>
                      <a:pt x="16" y="653"/>
                    </a:lnTo>
                    <a:lnTo>
                      <a:pt x="10" y="634"/>
                    </a:lnTo>
                    <a:lnTo>
                      <a:pt x="4" y="614"/>
                    </a:lnTo>
                    <a:lnTo>
                      <a:pt x="2" y="593"/>
                    </a:lnTo>
                    <a:lnTo>
                      <a:pt x="0" y="570"/>
                    </a:lnTo>
                    <a:lnTo>
                      <a:pt x="4" y="527"/>
                    </a:lnTo>
                    <a:lnTo>
                      <a:pt x="10" y="482"/>
                    </a:lnTo>
                    <a:lnTo>
                      <a:pt x="18" y="437"/>
                    </a:lnTo>
                    <a:lnTo>
                      <a:pt x="23" y="394"/>
                    </a:lnTo>
                    <a:lnTo>
                      <a:pt x="27" y="378"/>
                    </a:lnTo>
                    <a:lnTo>
                      <a:pt x="29" y="363"/>
                    </a:lnTo>
                    <a:lnTo>
                      <a:pt x="31" y="347"/>
                    </a:lnTo>
                    <a:lnTo>
                      <a:pt x="33" y="332"/>
                    </a:lnTo>
                    <a:lnTo>
                      <a:pt x="35" y="316"/>
                    </a:lnTo>
                    <a:lnTo>
                      <a:pt x="37" y="302"/>
                    </a:lnTo>
                    <a:lnTo>
                      <a:pt x="41" y="287"/>
                    </a:lnTo>
                    <a:lnTo>
                      <a:pt x="46" y="273"/>
                    </a:lnTo>
                    <a:lnTo>
                      <a:pt x="44" y="269"/>
                    </a:lnTo>
                    <a:lnTo>
                      <a:pt x="44" y="265"/>
                    </a:lnTo>
                    <a:lnTo>
                      <a:pt x="46" y="261"/>
                    </a:lnTo>
                    <a:lnTo>
                      <a:pt x="48" y="255"/>
                    </a:lnTo>
                    <a:lnTo>
                      <a:pt x="50" y="252"/>
                    </a:lnTo>
                    <a:lnTo>
                      <a:pt x="52" y="248"/>
                    </a:lnTo>
                    <a:lnTo>
                      <a:pt x="54" y="244"/>
                    </a:lnTo>
                    <a:lnTo>
                      <a:pt x="54" y="240"/>
                    </a:lnTo>
                    <a:lnTo>
                      <a:pt x="58" y="214"/>
                    </a:lnTo>
                    <a:lnTo>
                      <a:pt x="64" y="189"/>
                    </a:lnTo>
                    <a:lnTo>
                      <a:pt x="67" y="164"/>
                    </a:lnTo>
                    <a:lnTo>
                      <a:pt x="69" y="136"/>
                    </a:lnTo>
                    <a:lnTo>
                      <a:pt x="73" y="111"/>
                    </a:lnTo>
                    <a:lnTo>
                      <a:pt x="77" y="86"/>
                    </a:lnTo>
                    <a:lnTo>
                      <a:pt x="79" y="60"/>
                    </a:lnTo>
                    <a:lnTo>
                      <a:pt x="81" y="33"/>
                    </a:lnTo>
                    <a:lnTo>
                      <a:pt x="85" y="29"/>
                    </a:lnTo>
                    <a:lnTo>
                      <a:pt x="87" y="23"/>
                    </a:lnTo>
                    <a:lnTo>
                      <a:pt x="89" y="17"/>
                    </a:lnTo>
                    <a:lnTo>
                      <a:pt x="89" y="12"/>
                    </a:lnTo>
                    <a:lnTo>
                      <a:pt x="90" y="8"/>
                    </a:lnTo>
                    <a:lnTo>
                      <a:pt x="92" y="4"/>
                    </a:lnTo>
                    <a:lnTo>
                      <a:pt x="96" y="0"/>
                    </a:lnTo>
                    <a:lnTo>
                      <a:pt x="104" y="0"/>
                    </a:lnTo>
                    <a:lnTo>
                      <a:pt x="11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2" name="Freeform 52"/>
              <p:cNvSpPr>
                <a:spLocks/>
              </p:cNvSpPr>
              <p:nvPr/>
            </p:nvSpPr>
            <p:spPr bwMode="auto">
              <a:xfrm>
                <a:off x="2166" y="1226"/>
                <a:ext cx="181" cy="322"/>
              </a:xfrm>
              <a:custGeom>
                <a:avLst/>
                <a:gdLst>
                  <a:gd name="T0" fmla="*/ 169 w 181"/>
                  <a:gd name="T1" fmla="*/ 13 h 644"/>
                  <a:gd name="T2" fmla="*/ 171 w 181"/>
                  <a:gd name="T3" fmla="*/ 14 h 644"/>
                  <a:gd name="T4" fmla="*/ 175 w 181"/>
                  <a:gd name="T5" fmla="*/ 15 h 644"/>
                  <a:gd name="T6" fmla="*/ 179 w 181"/>
                  <a:gd name="T7" fmla="*/ 16 h 644"/>
                  <a:gd name="T8" fmla="*/ 181 w 181"/>
                  <a:gd name="T9" fmla="*/ 17 h 644"/>
                  <a:gd name="T10" fmla="*/ 181 w 181"/>
                  <a:gd name="T11" fmla="*/ 18 h 644"/>
                  <a:gd name="T12" fmla="*/ 177 w 181"/>
                  <a:gd name="T13" fmla="*/ 18 h 644"/>
                  <a:gd name="T14" fmla="*/ 175 w 181"/>
                  <a:gd name="T15" fmla="*/ 19 h 644"/>
                  <a:gd name="T16" fmla="*/ 171 w 181"/>
                  <a:gd name="T17" fmla="*/ 19 h 644"/>
                  <a:gd name="T18" fmla="*/ 167 w 181"/>
                  <a:gd name="T19" fmla="*/ 20 h 644"/>
                  <a:gd name="T20" fmla="*/ 160 w 181"/>
                  <a:gd name="T21" fmla="*/ 20 h 644"/>
                  <a:gd name="T22" fmla="*/ 154 w 181"/>
                  <a:gd name="T23" fmla="*/ 20 h 644"/>
                  <a:gd name="T24" fmla="*/ 148 w 181"/>
                  <a:gd name="T25" fmla="*/ 20 h 644"/>
                  <a:gd name="T26" fmla="*/ 142 w 181"/>
                  <a:gd name="T27" fmla="*/ 20 h 644"/>
                  <a:gd name="T28" fmla="*/ 135 w 181"/>
                  <a:gd name="T29" fmla="*/ 20 h 644"/>
                  <a:gd name="T30" fmla="*/ 129 w 181"/>
                  <a:gd name="T31" fmla="*/ 20 h 644"/>
                  <a:gd name="T32" fmla="*/ 121 w 181"/>
                  <a:gd name="T33" fmla="*/ 20 h 644"/>
                  <a:gd name="T34" fmla="*/ 116 w 181"/>
                  <a:gd name="T35" fmla="*/ 20 h 644"/>
                  <a:gd name="T36" fmla="*/ 108 w 181"/>
                  <a:gd name="T37" fmla="*/ 20 h 644"/>
                  <a:gd name="T38" fmla="*/ 92 w 181"/>
                  <a:gd name="T39" fmla="*/ 20 h 644"/>
                  <a:gd name="T40" fmla="*/ 77 w 181"/>
                  <a:gd name="T41" fmla="*/ 20 h 644"/>
                  <a:gd name="T42" fmla="*/ 64 w 181"/>
                  <a:gd name="T43" fmla="*/ 20 h 644"/>
                  <a:gd name="T44" fmla="*/ 48 w 181"/>
                  <a:gd name="T45" fmla="*/ 20 h 644"/>
                  <a:gd name="T46" fmla="*/ 35 w 181"/>
                  <a:gd name="T47" fmla="*/ 20 h 644"/>
                  <a:gd name="T48" fmla="*/ 25 w 181"/>
                  <a:gd name="T49" fmla="*/ 19 h 644"/>
                  <a:gd name="T50" fmla="*/ 20 w 181"/>
                  <a:gd name="T51" fmla="*/ 19 h 644"/>
                  <a:gd name="T52" fmla="*/ 16 w 181"/>
                  <a:gd name="T53" fmla="*/ 19 h 644"/>
                  <a:gd name="T54" fmla="*/ 14 w 181"/>
                  <a:gd name="T55" fmla="*/ 19 h 644"/>
                  <a:gd name="T56" fmla="*/ 12 w 181"/>
                  <a:gd name="T57" fmla="*/ 18 h 644"/>
                  <a:gd name="T58" fmla="*/ 6 w 181"/>
                  <a:gd name="T59" fmla="*/ 17 h 644"/>
                  <a:gd name="T60" fmla="*/ 2 w 181"/>
                  <a:gd name="T61" fmla="*/ 17 h 644"/>
                  <a:gd name="T62" fmla="*/ 0 w 181"/>
                  <a:gd name="T63" fmla="*/ 16 h 644"/>
                  <a:gd name="T64" fmla="*/ 0 w 181"/>
                  <a:gd name="T65" fmla="*/ 15 h 644"/>
                  <a:gd name="T66" fmla="*/ 4 w 181"/>
                  <a:gd name="T67" fmla="*/ 13 h 644"/>
                  <a:gd name="T68" fmla="*/ 12 w 181"/>
                  <a:gd name="T69" fmla="*/ 12 h 644"/>
                  <a:gd name="T70" fmla="*/ 21 w 181"/>
                  <a:gd name="T71" fmla="*/ 10 h 644"/>
                  <a:gd name="T72" fmla="*/ 31 w 181"/>
                  <a:gd name="T73" fmla="*/ 9 h 644"/>
                  <a:gd name="T74" fmla="*/ 41 w 181"/>
                  <a:gd name="T75" fmla="*/ 7 h 644"/>
                  <a:gd name="T76" fmla="*/ 46 w 181"/>
                  <a:gd name="T77" fmla="*/ 5 h 644"/>
                  <a:gd name="T78" fmla="*/ 52 w 181"/>
                  <a:gd name="T79" fmla="*/ 5 h 644"/>
                  <a:gd name="T80" fmla="*/ 56 w 181"/>
                  <a:gd name="T81" fmla="*/ 4 h 644"/>
                  <a:gd name="T82" fmla="*/ 60 w 181"/>
                  <a:gd name="T83" fmla="*/ 3 h 644"/>
                  <a:gd name="T84" fmla="*/ 64 w 181"/>
                  <a:gd name="T85" fmla="*/ 3 h 644"/>
                  <a:gd name="T86" fmla="*/ 68 w 181"/>
                  <a:gd name="T87" fmla="*/ 2 h 644"/>
                  <a:gd name="T88" fmla="*/ 71 w 181"/>
                  <a:gd name="T89" fmla="*/ 2 h 644"/>
                  <a:gd name="T90" fmla="*/ 75 w 181"/>
                  <a:gd name="T91" fmla="*/ 1 h 644"/>
                  <a:gd name="T92" fmla="*/ 77 w 181"/>
                  <a:gd name="T93" fmla="*/ 0 h 644"/>
                  <a:gd name="T94" fmla="*/ 91 w 181"/>
                  <a:gd name="T95" fmla="*/ 2 h 644"/>
                  <a:gd name="T96" fmla="*/ 102 w 181"/>
                  <a:gd name="T97" fmla="*/ 3 h 644"/>
                  <a:gd name="T98" fmla="*/ 114 w 181"/>
                  <a:gd name="T99" fmla="*/ 5 h 644"/>
                  <a:gd name="T100" fmla="*/ 123 w 181"/>
                  <a:gd name="T101" fmla="*/ 7 h 644"/>
                  <a:gd name="T102" fmla="*/ 133 w 181"/>
                  <a:gd name="T103" fmla="*/ 9 h 644"/>
                  <a:gd name="T104" fmla="*/ 142 w 181"/>
                  <a:gd name="T105" fmla="*/ 10 h 644"/>
                  <a:gd name="T106" fmla="*/ 154 w 181"/>
                  <a:gd name="T107" fmla="*/ 12 h 644"/>
                  <a:gd name="T108" fmla="*/ 169 w 181"/>
                  <a:gd name="T109" fmla="*/ 13 h 6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644"/>
                  <a:gd name="T167" fmla="*/ 181 w 181"/>
                  <a:gd name="T168" fmla="*/ 644 h 6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644">
                    <a:moveTo>
                      <a:pt x="169" y="417"/>
                    </a:moveTo>
                    <a:lnTo>
                      <a:pt x="171" y="443"/>
                    </a:lnTo>
                    <a:lnTo>
                      <a:pt x="175" y="468"/>
                    </a:lnTo>
                    <a:lnTo>
                      <a:pt x="179" y="495"/>
                    </a:lnTo>
                    <a:lnTo>
                      <a:pt x="181" y="523"/>
                    </a:lnTo>
                    <a:lnTo>
                      <a:pt x="181" y="548"/>
                    </a:lnTo>
                    <a:lnTo>
                      <a:pt x="177" y="573"/>
                    </a:lnTo>
                    <a:lnTo>
                      <a:pt x="175" y="585"/>
                    </a:lnTo>
                    <a:lnTo>
                      <a:pt x="171" y="599"/>
                    </a:lnTo>
                    <a:lnTo>
                      <a:pt x="167" y="611"/>
                    </a:lnTo>
                    <a:lnTo>
                      <a:pt x="160" y="622"/>
                    </a:lnTo>
                    <a:lnTo>
                      <a:pt x="154" y="626"/>
                    </a:lnTo>
                    <a:lnTo>
                      <a:pt x="148" y="630"/>
                    </a:lnTo>
                    <a:lnTo>
                      <a:pt x="142" y="634"/>
                    </a:lnTo>
                    <a:lnTo>
                      <a:pt x="135" y="636"/>
                    </a:lnTo>
                    <a:lnTo>
                      <a:pt x="129" y="638"/>
                    </a:lnTo>
                    <a:lnTo>
                      <a:pt x="121" y="640"/>
                    </a:lnTo>
                    <a:lnTo>
                      <a:pt x="116" y="642"/>
                    </a:lnTo>
                    <a:lnTo>
                      <a:pt x="108" y="644"/>
                    </a:lnTo>
                    <a:lnTo>
                      <a:pt x="92" y="640"/>
                    </a:lnTo>
                    <a:lnTo>
                      <a:pt x="77" y="634"/>
                    </a:lnTo>
                    <a:lnTo>
                      <a:pt x="64" y="628"/>
                    </a:lnTo>
                    <a:lnTo>
                      <a:pt x="48" y="620"/>
                    </a:lnTo>
                    <a:lnTo>
                      <a:pt x="35" y="611"/>
                    </a:lnTo>
                    <a:lnTo>
                      <a:pt x="25" y="599"/>
                    </a:lnTo>
                    <a:lnTo>
                      <a:pt x="20" y="591"/>
                    </a:lnTo>
                    <a:lnTo>
                      <a:pt x="16" y="585"/>
                    </a:lnTo>
                    <a:lnTo>
                      <a:pt x="14" y="577"/>
                    </a:lnTo>
                    <a:lnTo>
                      <a:pt x="12" y="568"/>
                    </a:lnTo>
                    <a:lnTo>
                      <a:pt x="6" y="544"/>
                    </a:lnTo>
                    <a:lnTo>
                      <a:pt x="2" y="519"/>
                    </a:lnTo>
                    <a:lnTo>
                      <a:pt x="0" y="493"/>
                    </a:lnTo>
                    <a:lnTo>
                      <a:pt x="0" y="468"/>
                    </a:lnTo>
                    <a:lnTo>
                      <a:pt x="4" y="419"/>
                    </a:lnTo>
                    <a:lnTo>
                      <a:pt x="12" y="369"/>
                    </a:lnTo>
                    <a:lnTo>
                      <a:pt x="21" y="318"/>
                    </a:lnTo>
                    <a:lnTo>
                      <a:pt x="31" y="267"/>
                    </a:lnTo>
                    <a:lnTo>
                      <a:pt x="41" y="216"/>
                    </a:lnTo>
                    <a:lnTo>
                      <a:pt x="46" y="168"/>
                    </a:lnTo>
                    <a:lnTo>
                      <a:pt x="52" y="146"/>
                    </a:lnTo>
                    <a:lnTo>
                      <a:pt x="56" y="127"/>
                    </a:lnTo>
                    <a:lnTo>
                      <a:pt x="60" y="105"/>
                    </a:lnTo>
                    <a:lnTo>
                      <a:pt x="64" y="84"/>
                    </a:lnTo>
                    <a:lnTo>
                      <a:pt x="68" y="64"/>
                    </a:lnTo>
                    <a:lnTo>
                      <a:pt x="71" y="43"/>
                    </a:lnTo>
                    <a:lnTo>
                      <a:pt x="75" y="21"/>
                    </a:lnTo>
                    <a:lnTo>
                      <a:pt x="77" y="0"/>
                    </a:lnTo>
                    <a:lnTo>
                      <a:pt x="91" y="51"/>
                    </a:lnTo>
                    <a:lnTo>
                      <a:pt x="102" y="103"/>
                    </a:lnTo>
                    <a:lnTo>
                      <a:pt x="114" y="156"/>
                    </a:lnTo>
                    <a:lnTo>
                      <a:pt x="123" y="209"/>
                    </a:lnTo>
                    <a:lnTo>
                      <a:pt x="133" y="261"/>
                    </a:lnTo>
                    <a:lnTo>
                      <a:pt x="142" y="314"/>
                    </a:lnTo>
                    <a:lnTo>
                      <a:pt x="154" y="367"/>
                    </a:lnTo>
                    <a:lnTo>
                      <a:pt x="169" y="417"/>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3" name="Freeform 53"/>
              <p:cNvSpPr>
                <a:spLocks/>
              </p:cNvSpPr>
              <p:nvPr/>
            </p:nvSpPr>
            <p:spPr bwMode="auto">
              <a:xfrm>
                <a:off x="2172" y="1284"/>
                <a:ext cx="165" cy="259"/>
              </a:xfrm>
              <a:custGeom>
                <a:avLst/>
                <a:gdLst>
                  <a:gd name="T0" fmla="*/ 17 w 165"/>
                  <a:gd name="T1" fmla="*/ 15 h 517"/>
                  <a:gd name="T2" fmla="*/ 14 w 165"/>
                  <a:gd name="T3" fmla="*/ 14 h 517"/>
                  <a:gd name="T4" fmla="*/ 10 w 165"/>
                  <a:gd name="T5" fmla="*/ 14 h 517"/>
                  <a:gd name="T6" fmla="*/ 6 w 165"/>
                  <a:gd name="T7" fmla="*/ 14 h 517"/>
                  <a:gd name="T8" fmla="*/ 4 w 165"/>
                  <a:gd name="T9" fmla="*/ 13 h 517"/>
                  <a:gd name="T10" fmla="*/ 2 w 165"/>
                  <a:gd name="T11" fmla="*/ 13 h 517"/>
                  <a:gd name="T12" fmla="*/ 0 w 165"/>
                  <a:gd name="T13" fmla="*/ 12 h 517"/>
                  <a:gd name="T14" fmla="*/ 0 w 165"/>
                  <a:gd name="T15" fmla="*/ 11 h 517"/>
                  <a:gd name="T16" fmla="*/ 0 w 165"/>
                  <a:gd name="T17" fmla="*/ 11 h 517"/>
                  <a:gd name="T18" fmla="*/ 4 w 165"/>
                  <a:gd name="T19" fmla="*/ 10 h 517"/>
                  <a:gd name="T20" fmla="*/ 6 w 165"/>
                  <a:gd name="T21" fmla="*/ 10 h 517"/>
                  <a:gd name="T22" fmla="*/ 10 w 165"/>
                  <a:gd name="T23" fmla="*/ 9 h 517"/>
                  <a:gd name="T24" fmla="*/ 14 w 165"/>
                  <a:gd name="T25" fmla="*/ 8 h 517"/>
                  <a:gd name="T26" fmla="*/ 15 w 165"/>
                  <a:gd name="T27" fmla="*/ 8 h 517"/>
                  <a:gd name="T28" fmla="*/ 17 w 165"/>
                  <a:gd name="T29" fmla="*/ 8 h 517"/>
                  <a:gd name="T30" fmla="*/ 21 w 165"/>
                  <a:gd name="T31" fmla="*/ 7 h 517"/>
                  <a:gd name="T32" fmla="*/ 25 w 165"/>
                  <a:gd name="T33" fmla="*/ 7 h 517"/>
                  <a:gd name="T34" fmla="*/ 27 w 165"/>
                  <a:gd name="T35" fmla="*/ 6 h 517"/>
                  <a:gd name="T36" fmla="*/ 31 w 165"/>
                  <a:gd name="T37" fmla="*/ 6 h 517"/>
                  <a:gd name="T38" fmla="*/ 35 w 165"/>
                  <a:gd name="T39" fmla="*/ 5 h 517"/>
                  <a:gd name="T40" fmla="*/ 37 w 165"/>
                  <a:gd name="T41" fmla="*/ 5 h 517"/>
                  <a:gd name="T42" fmla="*/ 39 w 165"/>
                  <a:gd name="T43" fmla="*/ 4 h 517"/>
                  <a:gd name="T44" fmla="*/ 40 w 165"/>
                  <a:gd name="T45" fmla="*/ 4 h 517"/>
                  <a:gd name="T46" fmla="*/ 42 w 165"/>
                  <a:gd name="T47" fmla="*/ 4 h 517"/>
                  <a:gd name="T48" fmla="*/ 44 w 165"/>
                  <a:gd name="T49" fmla="*/ 3 h 517"/>
                  <a:gd name="T50" fmla="*/ 46 w 165"/>
                  <a:gd name="T51" fmla="*/ 3 h 517"/>
                  <a:gd name="T52" fmla="*/ 50 w 165"/>
                  <a:gd name="T53" fmla="*/ 2 h 517"/>
                  <a:gd name="T54" fmla="*/ 52 w 165"/>
                  <a:gd name="T55" fmla="*/ 2 h 517"/>
                  <a:gd name="T56" fmla="*/ 56 w 165"/>
                  <a:gd name="T57" fmla="*/ 2 h 517"/>
                  <a:gd name="T58" fmla="*/ 58 w 165"/>
                  <a:gd name="T59" fmla="*/ 1 h 517"/>
                  <a:gd name="T60" fmla="*/ 60 w 165"/>
                  <a:gd name="T61" fmla="*/ 1 h 517"/>
                  <a:gd name="T62" fmla="*/ 65 w 165"/>
                  <a:gd name="T63" fmla="*/ 1 h 517"/>
                  <a:gd name="T64" fmla="*/ 75 w 165"/>
                  <a:gd name="T65" fmla="*/ 0 h 517"/>
                  <a:gd name="T66" fmla="*/ 83 w 165"/>
                  <a:gd name="T67" fmla="*/ 1 h 517"/>
                  <a:gd name="T68" fmla="*/ 88 w 165"/>
                  <a:gd name="T69" fmla="*/ 1 h 517"/>
                  <a:gd name="T70" fmla="*/ 92 w 165"/>
                  <a:gd name="T71" fmla="*/ 1 h 517"/>
                  <a:gd name="T72" fmla="*/ 100 w 165"/>
                  <a:gd name="T73" fmla="*/ 2 h 517"/>
                  <a:gd name="T74" fmla="*/ 110 w 165"/>
                  <a:gd name="T75" fmla="*/ 4 h 517"/>
                  <a:gd name="T76" fmla="*/ 119 w 165"/>
                  <a:gd name="T77" fmla="*/ 5 h 517"/>
                  <a:gd name="T78" fmla="*/ 129 w 165"/>
                  <a:gd name="T79" fmla="*/ 7 h 517"/>
                  <a:gd name="T80" fmla="*/ 138 w 165"/>
                  <a:gd name="T81" fmla="*/ 8 h 517"/>
                  <a:gd name="T82" fmla="*/ 146 w 165"/>
                  <a:gd name="T83" fmla="*/ 9 h 517"/>
                  <a:gd name="T84" fmla="*/ 156 w 165"/>
                  <a:gd name="T85" fmla="*/ 10 h 517"/>
                  <a:gd name="T86" fmla="*/ 161 w 165"/>
                  <a:gd name="T87" fmla="*/ 12 h 517"/>
                  <a:gd name="T88" fmla="*/ 165 w 165"/>
                  <a:gd name="T89" fmla="*/ 13 h 517"/>
                  <a:gd name="T90" fmla="*/ 165 w 165"/>
                  <a:gd name="T91" fmla="*/ 13 h 517"/>
                  <a:gd name="T92" fmla="*/ 165 w 165"/>
                  <a:gd name="T93" fmla="*/ 14 h 517"/>
                  <a:gd name="T94" fmla="*/ 161 w 165"/>
                  <a:gd name="T95" fmla="*/ 15 h 517"/>
                  <a:gd name="T96" fmla="*/ 154 w 165"/>
                  <a:gd name="T97" fmla="*/ 16 h 517"/>
                  <a:gd name="T98" fmla="*/ 144 w 165"/>
                  <a:gd name="T99" fmla="*/ 16 h 517"/>
                  <a:gd name="T100" fmla="*/ 133 w 165"/>
                  <a:gd name="T101" fmla="*/ 16 h 517"/>
                  <a:gd name="T102" fmla="*/ 119 w 165"/>
                  <a:gd name="T103" fmla="*/ 17 h 517"/>
                  <a:gd name="T104" fmla="*/ 102 w 165"/>
                  <a:gd name="T105" fmla="*/ 17 h 517"/>
                  <a:gd name="T106" fmla="*/ 83 w 165"/>
                  <a:gd name="T107" fmla="*/ 17 h 517"/>
                  <a:gd name="T108" fmla="*/ 63 w 165"/>
                  <a:gd name="T109" fmla="*/ 16 h 517"/>
                  <a:gd name="T110" fmla="*/ 44 w 165"/>
                  <a:gd name="T111" fmla="*/ 16 h 517"/>
                  <a:gd name="T112" fmla="*/ 33 w 165"/>
                  <a:gd name="T113" fmla="*/ 16 h 517"/>
                  <a:gd name="T114" fmla="*/ 29 w 165"/>
                  <a:gd name="T115" fmla="*/ 16 h 517"/>
                  <a:gd name="T116" fmla="*/ 25 w 165"/>
                  <a:gd name="T117" fmla="*/ 15 h 517"/>
                  <a:gd name="T118" fmla="*/ 21 w 165"/>
                  <a:gd name="T119" fmla="*/ 15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5"/>
                  <a:gd name="T181" fmla="*/ 0 h 517"/>
                  <a:gd name="T182" fmla="*/ 165 w 165"/>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5" h="517">
                    <a:moveTo>
                      <a:pt x="21" y="462"/>
                    </a:moveTo>
                    <a:lnTo>
                      <a:pt x="17" y="457"/>
                    </a:lnTo>
                    <a:lnTo>
                      <a:pt x="15" y="451"/>
                    </a:lnTo>
                    <a:lnTo>
                      <a:pt x="14" y="445"/>
                    </a:lnTo>
                    <a:lnTo>
                      <a:pt x="12" y="437"/>
                    </a:lnTo>
                    <a:lnTo>
                      <a:pt x="10" y="431"/>
                    </a:lnTo>
                    <a:lnTo>
                      <a:pt x="8" y="425"/>
                    </a:lnTo>
                    <a:lnTo>
                      <a:pt x="6" y="419"/>
                    </a:lnTo>
                    <a:lnTo>
                      <a:pt x="4" y="412"/>
                    </a:lnTo>
                    <a:lnTo>
                      <a:pt x="4" y="404"/>
                    </a:lnTo>
                    <a:lnTo>
                      <a:pt x="2" y="396"/>
                    </a:lnTo>
                    <a:lnTo>
                      <a:pt x="2" y="386"/>
                    </a:lnTo>
                    <a:lnTo>
                      <a:pt x="0" y="378"/>
                    </a:lnTo>
                    <a:lnTo>
                      <a:pt x="0" y="369"/>
                    </a:lnTo>
                    <a:lnTo>
                      <a:pt x="0" y="361"/>
                    </a:lnTo>
                    <a:lnTo>
                      <a:pt x="0" y="351"/>
                    </a:lnTo>
                    <a:lnTo>
                      <a:pt x="0" y="343"/>
                    </a:lnTo>
                    <a:lnTo>
                      <a:pt x="0" y="334"/>
                    </a:lnTo>
                    <a:lnTo>
                      <a:pt x="2" y="322"/>
                    </a:lnTo>
                    <a:lnTo>
                      <a:pt x="4" y="312"/>
                    </a:lnTo>
                    <a:lnTo>
                      <a:pt x="4" y="302"/>
                    </a:lnTo>
                    <a:lnTo>
                      <a:pt x="6" y="293"/>
                    </a:lnTo>
                    <a:lnTo>
                      <a:pt x="8" y="283"/>
                    </a:lnTo>
                    <a:lnTo>
                      <a:pt x="10" y="273"/>
                    </a:lnTo>
                    <a:lnTo>
                      <a:pt x="12" y="261"/>
                    </a:lnTo>
                    <a:lnTo>
                      <a:pt x="14" y="256"/>
                    </a:lnTo>
                    <a:lnTo>
                      <a:pt x="14" y="248"/>
                    </a:lnTo>
                    <a:lnTo>
                      <a:pt x="15" y="240"/>
                    </a:lnTo>
                    <a:lnTo>
                      <a:pt x="17" y="234"/>
                    </a:lnTo>
                    <a:lnTo>
                      <a:pt x="17" y="226"/>
                    </a:lnTo>
                    <a:lnTo>
                      <a:pt x="19" y="219"/>
                    </a:lnTo>
                    <a:lnTo>
                      <a:pt x="21" y="213"/>
                    </a:lnTo>
                    <a:lnTo>
                      <a:pt x="23" y="205"/>
                    </a:lnTo>
                    <a:lnTo>
                      <a:pt x="25" y="197"/>
                    </a:lnTo>
                    <a:lnTo>
                      <a:pt x="27" y="187"/>
                    </a:lnTo>
                    <a:lnTo>
                      <a:pt x="27" y="180"/>
                    </a:lnTo>
                    <a:lnTo>
                      <a:pt x="29" y="170"/>
                    </a:lnTo>
                    <a:lnTo>
                      <a:pt x="31" y="162"/>
                    </a:lnTo>
                    <a:lnTo>
                      <a:pt x="33" y="152"/>
                    </a:lnTo>
                    <a:lnTo>
                      <a:pt x="35" y="144"/>
                    </a:lnTo>
                    <a:lnTo>
                      <a:pt x="37" y="135"/>
                    </a:lnTo>
                    <a:lnTo>
                      <a:pt x="37" y="131"/>
                    </a:lnTo>
                    <a:lnTo>
                      <a:pt x="39" y="125"/>
                    </a:lnTo>
                    <a:lnTo>
                      <a:pt x="39" y="121"/>
                    </a:lnTo>
                    <a:lnTo>
                      <a:pt x="40" y="115"/>
                    </a:lnTo>
                    <a:lnTo>
                      <a:pt x="40" y="111"/>
                    </a:lnTo>
                    <a:lnTo>
                      <a:pt x="40" y="105"/>
                    </a:lnTo>
                    <a:lnTo>
                      <a:pt x="42" y="101"/>
                    </a:lnTo>
                    <a:lnTo>
                      <a:pt x="42" y="96"/>
                    </a:lnTo>
                    <a:lnTo>
                      <a:pt x="44" y="90"/>
                    </a:lnTo>
                    <a:lnTo>
                      <a:pt x="46" y="84"/>
                    </a:lnTo>
                    <a:lnTo>
                      <a:pt x="46" y="76"/>
                    </a:lnTo>
                    <a:lnTo>
                      <a:pt x="48" y="70"/>
                    </a:lnTo>
                    <a:lnTo>
                      <a:pt x="50" y="62"/>
                    </a:lnTo>
                    <a:lnTo>
                      <a:pt x="52" y="57"/>
                    </a:lnTo>
                    <a:lnTo>
                      <a:pt x="52" y="51"/>
                    </a:lnTo>
                    <a:lnTo>
                      <a:pt x="54" y="43"/>
                    </a:lnTo>
                    <a:lnTo>
                      <a:pt x="56" y="37"/>
                    </a:lnTo>
                    <a:lnTo>
                      <a:pt x="56" y="31"/>
                    </a:lnTo>
                    <a:lnTo>
                      <a:pt x="58" y="23"/>
                    </a:lnTo>
                    <a:lnTo>
                      <a:pt x="58" y="18"/>
                    </a:lnTo>
                    <a:lnTo>
                      <a:pt x="60" y="10"/>
                    </a:lnTo>
                    <a:lnTo>
                      <a:pt x="62" y="6"/>
                    </a:lnTo>
                    <a:lnTo>
                      <a:pt x="65" y="2"/>
                    </a:lnTo>
                    <a:lnTo>
                      <a:pt x="71" y="0"/>
                    </a:lnTo>
                    <a:lnTo>
                      <a:pt x="75" y="0"/>
                    </a:lnTo>
                    <a:lnTo>
                      <a:pt x="79" y="2"/>
                    </a:lnTo>
                    <a:lnTo>
                      <a:pt x="83" y="6"/>
                    </a:lnTo>
                    <a:lnTo>
                      <a:pt x="85" y="12"/>
                    </a:lnTo>
                    <a:lnTo>
                      <a:pt x="88" y="18"/>
                    </a:lnTo>
                    <a:lnTo>
                      <a:pt x="90" y="25"/>
                    </a:lnTo>
                    <a:lnTo>
                      <a:pt x="92" y="31"/>
                    </a:lnTo>
                    <a:lnTo>
                      <a:pt x="92" y="37"/>
                    </a:lnTo>
                    <a:lnTo>
                      <a:pt x="100" y="59"/>
                    </a:lnTo>
                    <a:lnTo>
                      <a:pt x="106" y="82"/>
                    </a:lnTo>
                    <a:lnTo>
                      <a:pt x="110" y="103"/>
                    </a:lnTo>
                    <a:lnTo>
                      <a:pt x="115" y="127"/>
                    </a:lnTo>
                    <a:lnTo>
                      <a:pt x="119" y="150"/>
                    </a:lnTo>
                    <a:lnTo>
                      <a:pt x="125" y="174"/>
                    </a:lnTo>
                    <a:lnTo>
                      <a:pt x="129" y="195"/>
                    </a:lnTo>
                    <a:lnTo>
                      <a:pt x="134" y="219"/>
                    </a:lnTo>
                    <a:lnTo>
                      <a:pt x="138" y="238"/>
                    </a:lnTo>
                    <a:lnTo>
                      <a:pt x="142" y="258"/>
                    </a:lnTo>
                    <a:lnTo>
                      <a:pt x="146" y="277"/>
                    </a:lnTo>
                    <a:lnTo>
                      <a:pt x="152" y="297"/>
                    </a:lnTo>
                    <a:lnTo>
                      <a:pt x="156" y="316"/>
                    </a:lnTo>
                    <a:lnTo>
                      <a:pt x="157" y="336"/>
                    </a:lnTo>
                    <a:lnTo>
                      <a:pt x="161" y="355"/>
                    </a:lnTo>
                    <a:lnTo>
                      <a:pt x="163" y="375"/>
                    </a:lnTo>
                    <a:lnTo>
                      <a:pt x="165" y="388"/>
                    </a:lnTo>
                    <a:lnTo>
                      <a:pt x="165" y="402"/>
                    </a:lnTo>
                    <a:lnTo>
                      <a:pt x="165" y="416"/>
                    </a:lnTo>
                    <a:lnTo>
                      <a:pt x="165" y="429"/>
                    </a:lnTo>
                    <a:lnTo>
                      <a:pt x="165" y="443"/>
                    </a:lnTo>
                    <a:lnTo>
                      <a:pt x="163" y="457"/>
                    </a:lnTo>
                    <a:lnTo>
                      <a:pt x="161" y="468"/>
                    </a:lnTo>
                    <a:lnTo>
                      <a:pt x="157" y="482"/>
                    </a:lnTo>
                    <a:lnTo>
                      <a:pt x="154" y="488"/>
                    </a:lnTo>
                    <a:lnTo>
                      <a:pt x="150" y="494"/>
                    </a:lnTo>
                    <a:lnTo>
                      <a:pt x="144" y="499"/>
                    </a:lnTo>
                    <a:lnTo>
                      <a:pt x="138" y="505"/>
                    </a:lnTo>
                    <a:lnTo>
                      <a:pt x="133" y="509"/>
                    </a:lnTo>
                    <a:lnTo>
                      <a:pt x="125" y="513"/>
                    </a:lnTo>
                    <a:lnTo>
                      <a:pt x="119" y="515"/>
                    </a:lnTo>
                    <a:lnTo>
                      <a:pt x="111" y="515"/>
                    </a:lnTo>
                    <a:lnTo>
                      <a:pt x="102" y="517"/>
                    </a:lnTo>
                    <a:lnTo>
                      <a:pt x="92" y="515"/>
                    </a:lnTo>
                    <a:lnTo>
                      <a:pt x="83" y="515"/>
                    </a:lnTo>
                    <a:lnTo>
                      <a:pt x="73" y="511"/>
                    </a:lnTo>
                    <a:lnTo>
                      <a:pt x="63" y="509"/>
                    </a:lnTo>
                    <a:lnTo>
                      <a:pt x="54" y="505"/>
                    </a:lnTo>
                    <a:lnTo>
                      <a:pt x="44" y="499"/>
                    </a:lnTo>
                    <a:lnTo>
                      <a:pt x="37" y="496"/>
                    </a:lnTo>
                    <a:lnTo>
                      <a:pt x="33" y="492"/>
                    </a:lnTo>
                    <a:lnTo>
                      <a:pt x="31" y="490"/>
                    </a:lnTo>
                    <a:lnTo>
                      <a:pt x="29" y="486"/>
                    </a:lnTo>
                    <a:lnTo>
                      <a:pt x="27" y="482"/>
                    </a:lnTo>
                    <a:lnTo>
                      <a:pt x="25" y="476"/>
                    </a:lnTo>
                    <a:lnTo>
                      <a:pt x="23" y="472"/>
                    </a:lnTo>
                    <a:lnTo>
                      <a:pt x="21" y="468"/>
                    </a:lnTo>
                    <a:lnTo>
                      <a:pt x="21" y="462"/>
                    </a:lnTo>
                    <a:close/>
                  </a:path>
                </a:pathLst>
              </a:custGeom>
              <a:solidFill>
                <a:srgbClr val="A1A5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4" name="Freeform 54"/>
              <p:cNvSpPr>
                <a:spLocks/>
              </p:cNvSpPr>
              <p:nvPr/>
            </p:nvSpPr>
            <p:spPr bwMode="auto">
              <a:xfrm>
                <a:off x="2176" y="1297"/>
                <a:ext cx="153" cy="240"/>
              </a:xfrm>
              <a:custGeom>
                <a:avLst/>
                <a:gdLst>
                  <a:gd name="T0" fmla="*/ 17 w 153"/>
                  <a:gd name="T1" fmla="*/ 14 h 480"/>
                  <a:gd name="T2" fmla="*/ 11 w 153"/>
                  <a:gd name="T3" fmla="*/ 13 h 480"/>
                  <a:gd name="T4" fmla="*/ 8 w 153"/>
                  <a:gd name="T5" fmla="*/ 13 h 480"/>
                  <a:gd name="T6" fmla="*/ 6 w 153"/>
                  <a:gd name="T7" fmla="*/ 13 h 480"/>
                  <a:gd name="T8" fmla="*/ 2 w 153"/>
                  <a:gd name="T9" fmla="*/ 12 h 480"/>
                  <a:gd name="T10" fmla="*/ 0 w 153"/>
                  <a:gd name="T11" fmla="*/ 12 h 480"/>
                  <a:gd name="T12" fmla="*/ 0 w 153"/>
                  <a:gd name="T13" fmla="*/ 11 h 480"/>
                  <a:gd name="T14" fmla="*/ 0 w 153"/>
                  <a:gd name="T15" fmla="*/ 11 h 480"/>
                  <a:gd name="T16" fmla="*/ 0 w 153"/>
                  <a:gd name="T17" fmla="*/ 10 h 480"/>
                  <a:gd name="T18" fmla="*/ 2 w 153"/>
                  <a:gd name="T19" fmla="*/ 10 h 480"/>
                  <a:gd name="T20" fmla="*/ 6 w 153"/>
                  <a:gd name="T21" fmla="*/ 9 h 480"/>
                  <a:gd name="T22" fmla="*/ 8 w 153"/>
                  <a:gd name="T23" fmla="*/ 8 h 480"/>
                  <a:gd name="T24" fmla="*/ 11 w 153"/>
                  <a:gd name="T25" fmla="*/ 8 h 480"/>
                  <a:gd name="T26" fmla="*/ 13 w 153"/>
                  <a:gd name="T27" fmla="*/ 8 h 480"/>
                  <a:gd name="T28" fmla="*/ 17 w 153"/>
                  <a:gd name="T29" fmla="*/ 7 h 480"/>
                  <a:gd name="T30" fmla="*/ 19 w 153"/>
                  <a:gd name="T31" fmla="*/ 7 h 480"/>
                  <a:gd name="T32" fmla="*/ 23 w 153"/>
                  <a:gd name="T33" fmla="*/ 6 h 480"/>
                  <a:gd name="T34" fmla="*/ 25 w 153"/>
                  <a:gd name="T35" fmla="*/ 6 h 480"/>
                  <a:gd name="T36" fmla="*/ 29 w 153"/>
                  <a:gd name="T37" fmla="*/ 5 h 480"/>
                  <a:gd name="T38" fmla="*/ 33 w 153"/>
                  <a:gd name="T39" fmla="*/ 5 h 480"/>
                  <a:gd name="T40" fmla="*/ 35 w 153"/>
                  <a:gd name="T41" fmla="*/ 4 h 480"/>
                  <a:gd name="T42" fmla="*/ 36 w 153"/>
                  <a:gd name="T43" fmla="*/ 4 h 480"/>
                  <a:gd name="T44" fmla="*/ 36 w 153"/>
                  <a:gd name="T45" fmla="*/ 4 h 480"/>
                  <a:gd name="T46" fmla="*/ 38 w 153"/>
                  <a:gd name="T47" fmla="*/ 3 h 480"/>
                  <a:gd name="T48" fmla="*/ 40 w 153"/>
                  <a:gd name="T49" fmla="*/ 3 h 480"/>
                  <a:gd name="T50" fmla="*/ 44 w 153"/>
                  <a:gd name="T51" fmla="*/ 3 h 480"/>
                  <a:gd name="T52" fmla="*/ 46 w 153"/>
                  <a:gd name="T53" fmla="*/ 2 h 480"/>
                  <a:gd name="T54" fmla="*/ 48 w 153"/>
                  <a:gd name="T55" fmla="*/ 2 h 480"/>
                  <a:gd name="T56" fmla="*/ 52 w 153"/>
                  <a:gd name="T57" fmla="*/ 2 h 480"/>
                  <a:gd name="T58" fmla="*/ 54 w 153"/>
                  <a:gd name="T59" fmla="*/ 1 h 480"/>
                  <a:gd name="T60" fmla="*/ 56 w 153"/>
                  <a:gd name="T61" fmla="*/ 1 h 480"/>
                  <a:gd name="T62" fmla="*/ 59 w 153"/>
                  <a:gd name="T63" fmla="*/ 1 h 480"/>
                  <a:gd name="T64" fmla="*/ 69 w 153"/>
                  <a:gd name="T65" fmla="*/ 0 h 480"/>
                  <a:gd name="T66" fmla="*/ 77 w 153"/>
                  <a:gd name="T67" fmla="*/ 1 h 480"/>
                  <a:gd name="T68" fmla="*/ 81 w 153"/>
                  <a:gd name="T69" fmla="*/ 1 h 480"/>
                  <a:gd name="T70" fmla="*/ 84 w 153"/>
                  <a:gd name="T71" fmla="*/ 1 h 480"/>
                  <a:gd name="T72" fmla="*/ 92 w 153"/>
                  <a:gd name="T73" fmla="*/ 2 h 480"/>
                  <a:gd name="T74" fmla="*/ 102 w 153"/>
                  <a:gd name="T75" fmla="*/ 4 h 480"/>
                  <a:gd name="T76" fmla="*/ 111 w 153"/>
                  <a:gd name="T77" fmla="*/ 5 h 480"/>
                  <a:gd name="T78" fmla="*/ 119 w 153"/>
                  <a:gd name="T79" fmla="*/ 6 h 480"/>
                  <a:gd name="T80" fmla="*/ 129 w 153"/>
                  <a:gd name="T81" fmla="*/ 7 h 480"/>
                  <a:gd name="T82" fmla="*/ 136 w 153"/>
                  <a:gd name="T83" fmla="*/ 9 h 480"/>
                  <a:gd name="T84" fmla="*/ 144 w 153"/>
                  <a:gd name="T85" fmla="*/ 10 h 480"/>
                  <a:gd name="T86" fmla="*/ 150 w 153"/>
                  <a:gd name="T87" fmla="*/ 11 h 480"/>
                  <a:gd name="T88" fmla="*/ 152 w 153"/>
                  <a:gd name="T89" fmla="*/ 12 h 480"/>
                  <a:gd name="T90" fmla="*/ 153 w 153"/>
                  <a:gd name="T91" fmla="*/ 13 h 480"/>
                  <a:gd name="T92" fmla="*/ 153 w 153"/>
                  <a:gd name="T93" fmla="*/ 13 h 480"/>
                  <a:gd name="T94" fmla="*/ 148 w 153"/>
                  <a:gd name="T95" fmla="*/ 14 h 480"/>
                  <a:gd name="T96" fmla="*/ 142 w 153"/>
                  <a:gd name="T97" fmla="*/ 15 h 480"/>
                  <a:gd name="T98" fmla="*/ 134 w 153"/>
                  <a:gd name="T99" fmla="*/ 15 h 480"/>
                  <a:gd name="T100" fmla="*/ 123 w 153"/>
                  <a:gd name="T101" fmla="*/ 15 h 480"/>
                  <a:gd name="T102" fmla="*/ 109 w 153"/>
                  <a:gd name="T103" fmla="*/ 15 h 480"/>
                  <a:gd name="T104" fmla="*/ 94 w 153"/>
                  <a:gd name="T105" fmla="*/ 15 h 480"/>
                  <a:gd name="T106" fmla="*/ 75 w 153"/>
                  <a:gd name="T107" fmla="*/ 15 h 480"/>
                  <a:gd name="T108" fmla="*/ 58 w 153"/>
                  <a:gd name="T109" fmla="*/ 15 h 480"/>
                  <a:gd name="T110" fmla="*/ 42 w 153"/>
                  <a:gd name="T111" fmla="*/ 15 h 480"/>
                  <a:gd name="T112" fmla="*/ 31 w 153"/>
                  <a:gd name="T113" fmla="*/ 15 h 480"/>
                  <a:gd name="T114" fmla="*/ 25 w 153"/>
                  <a:gd name="T115" fmla="*/ 15 h 480"/>
                  <a:gd name="T116" fmla="*/ 23 w 153"/>
                  <a:gd name="T117" fmla="*/ 14 h 480"/>
                  <a:gd name="T118" fmla="*/ 19 w 153"/>
                  <a:gd name="T119" fmla="*/ 1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3"/>
                  <a:gd name="T181" fmla="*/ 0 h 480"/>
                  <a:gd name="T182" fmla="*/ 153 w 153"/>
                  <a:gd name="T183" fmla="*/ 480 h 4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3" h="480">
                    <a:moveTo>
                      <a:pt x="19" y="430"/>
                    </a:moveTo>
                    <a:lnTo>
                      <a:pt x="17" y="424"/>
                    </a:lnTo>
                    <a:lnTo>
                      <a:pt x="13" y="418"/>
                    </a:lnTo>
                    <a:lnTo>
                      <a:pt x="11" y="412"/>
                    </a:lnTo>
                    <a:lnTo>
                      <a:pt x="10" y="406"/>
                    </a:lnTo>
                    <a:lnTo>
                      <a:pt x="8" y="400"/>
                    </a:lnTo>
                    <a:lnTo>
                      <a:pt x="6" y="394"/>
                    </a:lnTo>
                    <a:lnTo>
                      <a:pt x="6" y="389"/>
                    </a:lnTo>
                    <a:lnTo>
                      <a:pt x="4" y="383"/>
                    </a:lnTo>
                    <a:lnTo>
                      <a:pt x="2" y="375"/>
                    </a:lnTo>
                    <a:lnTo>
                      <a:pt x="2" y="367"/>
                    </a:lnTo>
                    <a:lnTo>
                      <a:pt x="0" y="359"/>
                    </a:lnTo>
                    <a:lnTo>
                      <a:pt x="0" y="352"/>
                    </a:lnTo>
                    <a:lnTo>
                      <a:pt x="0" y="344"/>
                    </a:lnTo>
                    <a:lnTo>
                      <a:pt x="0" y="336"/>
                    </a:lnTo>
                    <a:lnTo>
                      <a:pt x="0" y="326"/>
                    </a:lnTo>
                    <a:lnTo>
                      <a:pt x="0" y="318"/>
                    </a:lnTo>
                    <a:lnTo>
                      <a:pt x="0" y="311"/>
                    </a:lnTo>
                    <a:lnTo>
                      <a:pt x="2" y="301"/>
                    </a:lnTo>
                    <a:lnTo>
                      <a:pt x="2" y="291"/>
                    </a:lnTo>
                    <a:lnTo>
                      <a:pt x="4" y="281"/>
                    </a:lnTo>
                    <a:lnTo>
                      <a:pt x="6" y="272"/>
                    </a:lnTo>
                    <a:lnTo>
                      <a:pt x="8" y="264"/>
                    </a:lnTo>
                    <a:lnTo>
                      <a:pt x="8" y="254"/>
                    </a:lnTo>
                    <a:lnTo>
                      <a:pt x="10" y="244"/>
                    </a:lnTo>
                    <a:lnTo>
                      <a:pt x="11" y="238"/>
                    </a:lnTo>
                    <a:lnTo>
                      <a:pt x="13" y="231"/>
                    </a:lnTo>
                    <a:lnTo>
                      <a:pt x="13" y="225"/>
                    </a:lnTo>
                    <a:lnTo>
                      <a:pt x="15" y="217"/>
                    </a:lnTo>
                    <a:lnTo>
                      <a:pt x="17" y="211"/>
                    </a:lnTo>
                    <a:lnTo>
                      <a:pt x="17" y="203"/>
                    </a:lnTo>
                    <a:lnTo>
                      <a:pt x="19" y="197"/>
                    </a:lnTo>
                    <a:lnTo>
                      <a:pt x="21" y="192"/>
                    </a:lnTo>
                    <a:lnTo>
                      <a:pt x="23" y="182"/>
                    </a:lnTo>
                    <a:lnTo>
                      <a:pt x="23" y="174"/>
                    </a:lnTo>
                    <a:lnTo>
                      <a:pt x="25" y="166"/>
                    </a:lnTo>
                    <a:lnTo>
                      <a:pt x="27" y="158"/>
                    </a:lnTo>
                    <a:lnTo>
                      <a:pt x="29" y="151"/>
                    </a:lnTo>
                    <a:lnTo>
                      <a:pt x="31" y="143"/>
                    </a:lnTo>
                    <a:lnTo>
                      <a:pt x="33" y="135"/>
                    </a:lnTo>
                    <a:lnTo>
                      <a:pt x="33" y="127"/>
                    </a:lnTo>
                    <a:lnTo>
                      <a:pt x="35" y="121"/>
                    </a:lnTo>
                    <a:lnTo>
                      <a:pt x="35" y="117"/>
                    </a:lnTo>
                    <a:lnTo>
                      <a:pt x="36" y="114"/>
                    </a:lnTo>
                    <a:lnTo>
                      <a:pt x="36" y="108"/>
                    </a:lnTo>
                    <a:lnTo>
                      <a:pt x="36" y="104"/>
                    </a:lnTo>
                    <a:lnTo>
                      <a:pt x="38" y="100"/>
                    </a:lnTo>
                    <a:lnTo>
                      <a:pt x="38" y="94"/>
                    </a:lnTo>
                    <a:lnTo>
                      <a:pt x="40" y="90"/>
                    </a:lnTo>
                    <a:lnTo>
                      <a:pt x="40" y="84"/>
                    </a:lnTo>
                    <a:lnTo>
                      <a:pt x="42" y="78"/>
                    </a:lnTo>
                    <a:lnTo>
                      <a:pt x="44" y="73"/>
                    </a:lnTo>
                    <a:lnTo>
                      <a:pt x="44" y="65"/>
                    </a:lnTo>
                    <a:lnTo>
                      <a:pt x="46" y="59"/>
                    </a:lnTo>
                    <a:lnTo>
                      <a:pt x="48" y="53"/>
                    </a:lnTo>
                    <a:lnTo>
                      <a:pt x="48" y="47"/>
                    </a:lnTo>
                    <a:lnTo>
                      <a:pt x="50" y="41"/>
                    </a:lnTo>
                    <a:lnTo>
                      <a:pt x="52" y="35"/>
                    </a:lnTo>
                    <a:lnTo>
                      <a:pt x="52" y="30"/>
                    </a:lnTo>
                    <a:lnTo>
                      <a:pt x="54" y="22"/>
                    </a:lnTo>
                    <a:lnTo>
                      <a:pt x="54" y="16"/>
                    </a:lnTo>
                    <a:lnTo>
                      <a:pt x="56" y="10"/>
                    </a:lnTo>
                    <a:lnTo>
                      <a:pt x="58" y="6"/>
                    </a:lnTo>
                    <a:lnTo>
                      <a:pt x="59" y="2"/>
                    </a:lnTo>
                    <a:lnTo>
                      <a:pt x="65" y="0"/>
                    </a:lnTo>
                    <a:lnTo>
                      <a:pt x="69" y="0"/>
                    </a:lnTo>
                    <a:lnTo>
                      <a:pt x="73" y="2"/>
                    </a:lnTo>
                    <a:lnTo>
                      <a:pt x="77" y="6"/>
                    </a:lnTo>
                    <a:lnTo>
                      <a:pt x="79" y="12"/>
                    </a:lnTo>
                    <a:lnTo>
                      <a:pt x="81" y="18"/>
                    </a:lnTo>
                    <a:lnTo>
                      <a:pt x="82" y="24"/>
                    </a:lnTo>
                    <a:lnTo>
                      <a:pt x="84" y="30"/>
                    </a:lnTo>
                    <a:lnTo>
                      <a:pt x="86" y="35"/>
                    </a:lnTo>
                    <a:lnTo>
                      <a:pt x="92" y="55"/>
                    </a:lnTo>
                    <a:lnTo>
                      <a:pt x="98" y="76"/>
                    </a:lnTo>
                    <a:lnTo>
                      <a:pt x="102" y="98"/>
                    </a:lnTo>
                    <a:lnTo>
                      <a:pt x="106" y="119"/>
                    </a:lnTo>
                    <a:lnTo>
                      <a:pt x="111" y="141"/>
                    </a:lnTo>
                    <a:lnTo>
                      <a:pt x="115" y="160"/>
                    </a:lnTo>
                    <a:lnTo>
                      <a:pt x="119" y="182"/>
                    </a:lnTo>
                    <a:lnTo>
                      <a:pt x="125" y="203"/>
                    </a:lnTo>
                    <a:lnTo>
                      <a:pt x="129" y="221"/>
                    </a:lnTo>
                    <a:lnTo>
                      <a:pt x="132" y="240"/>
                    </a:lnTo>
                    <a:lnTo>
                      <a:pt x="136" y="258"/>
                    </a:lnTo>
                    <a:lnTo>
                      <a:pt x="140" y="275"/>
                    </a:lnTo>
                    <a:lnTo>
                      <a:pt x="144" y="295"/>
                    </a:lnTo>
                    <a:lnTo>
                      <a:pt x="146" y="313"/>
                    </a:lnTo>
                    <a:lnTo>
                      <a:pt x="150" y="330"/>
                    </a:lnTo>
                    <a:lnTo>
                      <a:pt x="152" y="350"/>
                    </a:lnTo>
                    <a:lnTo>
                      <a:pt x="152" y="361"/>
                    </a:lnTo>
                    <a:lnTo>
                      <a:pt x="153" y="373"/>
                    </a:lnTo>
                    <a:lnTo>
                      <a:pt x="153" y="387"/>
                    </a:lnTo>
                    <a:lnTo>
                      <a:pt x="153" y="398"/>
                    </a:lnTo>
                    <a:lnTo>
                      <a:pt x="153" y="412"/>
                    </a:lnTo>
                    <a:lnTo>
                      <a:pt x="152" y="424"/>
                    </a:lnTo>
                    <a:lnTo>
                      <a:pt x="148" y="435"/>
                    </a:lnTo>
                    <a:lnTo>
                      <a:pt x="144" y="447"/>
                    </a:lnTo>
                    <a:lnTo>
                      <a:pt x="142" y="453"/>
                    </a:lnTo>
                    <a:lnTo>
                      <a:pt x="138" y="459"/>
                    </a:lnTo>
                    <a:lnTo>
                      <a:pt x="134" y="465"/>
                    </a:lnTo>
                    <a:lnTo>
                      <a:pt x="129" y="469"/>
                    </a:lnTo>
                    <a:lnTo>
                      <a:pt x="123" y="472"/>
                    </a:lnTo>
                    <a:lnTo>
                      <a:pt x="115" y="476"/>
                    </a:lnTo>
                    <a:lnTo>
                      <a:pt x="109" y="478"/>
                    </a:lnTo>
                    <a:lnTo>
                      <a:pt x="104" y="480"/>
                    </a:lnTo>
                    <a:lnTo>
                      <a:pt x="94" y="480"/>
                    </a:lnTo>
                    <a:lnTo>
                      <a:pt x="84" y="480"/>
                    </a:lnTo>
                    <a:lnTo>
                      <a:pt x="75" y="478"/>
                    </a:lnTo>
                    <a:lnTo>
                      <a:pt x="67" y="476"/>
                    </a:lnTo>
                    <a:lnTo>
                      <a:pt x="58" y="472"/>
                    </a:lnTo>
                    <a:lnTo>
                      <a:pt x="50" y="469"/>
                    </a:lnTo>
                    <a:lnTo>
                      <a:pt x="42" y="465"/>
                    </a:lnTo>
                    <a:lnTo>
                      <a:pt x="33" y="461"/>
                    </a:lnTo>
                    <a:lnTo>
                      <a:pt x="31" y="457"/>
                    </a:lnTo>
                    <a:lnTo>
                      <a:pt x="27" y="455"/>
                    </a:lnTo>
                    <a:lnTo>
                      <a:pt x="25" y="451"/>
                    </a:lnTo>
                    <a:lnTo>
                      <a:pt x="23" y="447"/>
                    </a:lnTo>
                    <a:lnTo>
                      <a:pt x="23" y="443"/>
                    </a:lnTo>
                    <a:lnTo>
                      <a:pt x="21" y="439"/>
                    </a:lnTo>
                    <a:lnTo>
                      <a:pt x="19" y="433"/>
                    </a:lnTo>
                    <a:lnTo>
                      <a:pt x="19" y="430"/>
                    </a:lnTo>
                    <a:close/>
                  </a:path>
                </a:pathLst>
              </a:custGeom>
              <a:solidFill>
                <a:srgbClr val="ABA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5" name="Freeform 55"/>
              <p:cNvSpPr>
                <a:spLocks/>
              </p:cNvSpPr>
              <p:nvPr/>
            </p:nvSpPr>
            <p:spPr bwMode="auto">
              <a:xfrm>
                <a:off x="2180" y="1309"/>
                <a:ext cx="142" cy="222"/>
              </a:xfrm>
              <a:custGeom>
                <a:avLst/>
                <a:gdLst>
                  <a:gd name="T0" fmla="*/ 15 w 142"/>
                  <a:gd name="T1" fmla="*/ 13 h 443"/>
                  <a:gd name="T2" fmla="*/ 11 w 142"/>
                  <a:gd name="T3" fmla="*/ 12 h 443"/>
                  <a:gd name="T4" fmla="*/ 7 w 142"/>
                  <a:gd name="T5" fmla="*/ 12 h 443"/>
                  <a:gd name="T6" fmla="*/ 4 w 142"/>
                  <a:gd name="T7" fmla="*/ 12 h 443"/>
                  <a:gd name="T8" fmla="*/ 2 w 142"/>
                  <a:gd name="T9" fmla="*/ 11 h 443"/>
                  <a:gd name="T10" fmla="*/ 0 w 142"/>
                  <a:gd name="T11" fmla="*/ 11 h 443"/>
                  <a:gd name="T12" fmla="*/ 0 w 142"/>
                  <a:gd name="T13" fmla="*/ 10 h 443"/>
                  <a:gd name="T14" fmla="*/ 0 w 142"/>
                  <a:gd name="T15" fmla="*/ 10 h 443"/>
                  <a:gd name="T16" fmla="*/ 0 w 142"/>
                  <a:gd name="T17" fmla="*/ 9 h 443"/>
                  <a:gd name="T18" fmla="*/ 2 w 142"/>
                  <a:gd name="T19" fmla="*/ 9 h 443"/>
                  <a:gd name="T20" fmla="*/ 4 w 142"/>
                  <a:gd name="T21" fmla="*/ 8 h 443"/>
                  <a:gd name="T22" fmla="*/ 7 w 142"/>
                  <a:gd name="T23" fmla="*/ 8 h 443"/>
                  <a:gd name="T24" fmla="*/ 9 w 142"/>
                  <a:gd name="T25" fmla="*/ 7 h 443"/>
                  <a:gd name="T26" fmla="*/ 11 w 142"/>
                  <a:gd name="T27" fmla="*/ 7 h 443"/>
                  <a:gd name="T28" fmla="*/ 15 w 142"/>
                  <a:gd name="T29" fmla="*/ 7 h 443"/>
                  <a:gd name="T30" fmla="*/ 17 w 142"/>
                  <a:gd name="T31" fmla="*/ 6 h 443"/>
                  <a:gd name="T32" fmla="*/ 21 w 142"/>
                  <a:gd name="T33" fmla="*/ 6 h 443"/>
                  <a:gd name="T34" fmla="*/ 23 w 142"/>
                  <a:gd name="T35" fmla="*/ 5 h 443"/>
                  <a:gd name="T36" fmla="*/ 27 w 142"/>
                  <a:gd name="T37" fmla="*/ 5 h 443"/>
                  <a:gd name="T38" fmla="*/ 29 w 142"/>
                  <a:gd name="T39" fmla="*/ 4 h 443"/>
                  <a:gd name="T40" fmla="*/ 31 w 142"/>
                  <a:gd name="T41" fmla="*/ 4 h 443"/>
                  <a:gd name="T42" fmla="*/ 32 w 142"/>
                  <a:gd name="T43" fmla="*/ 4 h 443"/>
                  <a:gd name="T44" fmla="*/ 34 w 142"/>
                  <a:gd name="T45" fmla="*/ 3 h 443"/>
                  <a:gd name="T46" fmla="*/ 34 w 142"/>
                  <a:gd name="T47" fmla="*/ 3 h 443"/>
                  <a:gd name="T48" fmla="*/ 36 w 142"/>
                  <a:gd name="T49" fmla="*/ 3 h 443"/>
                  <a:gd name="T50" fmla="*/ 40 w 142"/>
                  <a:gd name="T51" fmla="*/ 3 h 443"/>
                  <a:gd name="T52" fmla="*/ 42 w 142"/>
                  <a:gd name="T53" fmla="*/ 2 h 443"/>
                  <a:gd name="T54" fmla="*/ 44 w 142"/>
                  <a:gd name="T55" fmla="*/ 2 h 443"/>
                  <a:gd name="T56" fmla="*/ 46 w 142"/>
                  <a:gd name="T57" fmla="*/ 2 h 443"/>
                  <a:gd name="T58" fmla="*/ 48 w 142"/>
                  <a:gd name="T59" fmla="*/ 1 h 443"/>
                  <a:gd name="T60" fmla="*/ 50 w 142"/>
                  <a:gd name="T61" fmla="*/ 1 h 443"/>
                  <a:gd name="T62" fmla="*/ 55 w 142"/>
                  <a:gd name="T63" fmla="*/ 1 h 443"/>
                  <a:gd name="T64" fmla="*/ 63 w 142"/>
                  <a:gd name="T65" fmla="*/ 0 h 443"/>
                  <a:gd name="T66" fmla="*/ 69 w 142"/>
                  <a:gd name="T67" fmla="*/ 1 h 443"/>
                  <a:gd name="T68" fmla="*/ 75 w 142"/>
                  <a:gd name="T69" fmla="*/ 1 h 443"/>
                  <a:gd name="T70" fmla="*/ 77 w 142"/>
                  <a:gd name="T71" fmla="*/ 1 h 443"/>
                  <a:gd name="T72" fmla="*/ 84 w 142"/>
                  <a:gd name="T73" fmla="*/ 2 h 443"/>
                  <a:gd name="T74" fmla="*/ 94 w 142"/>
                  <a:gd name="T75" fmla="*/ 3 h 443"/>
                  <a:gd name="T76" fmla="*/ 102 w 142"/>
                  <a:gd name="T77" fmla="*/ 5 h 443"/>
                  <a:gd name="T78" fmla="*/ 109 w 142"/>
                  <a:gd name="T79" fmla="*/ 6 h 443"/>
                  <a:gd name="T80" fmla="*/ 117 w 142"/>
                  <a:gd name="T81" fmla="*/ 7 h 443"/>
                  <a:gd name="T82" fmla="*/ 125 w 142"/>
                  <a:gd name="T83" fmla="*/ 8 h 443"/>
                  <a:gd name="T84" fmla="*/ 132 w 142"/>
                  <a:gd name="T85" fmla="*/ 9 h 443"/>
                  <a:gd name="T86" fmla="*/ 138 w 142"/>
                  <a:gd name="T87" fmla="*/ 10 h 443"/>
                  <a:gd name="T88" fmla="*/ 140 w 142"/>
                  <a:gd name="T89" fmla="*/ 11 h 443"/>
                  <a:gd name="T90" fmla="*/ 142 w 142"/>
                  <a:gd name="T91" fmla="*/ 12 h 443"/>
                  <a:gd name="T92" fmla="*/ 140 w 142"/>
                  <a:gd name="T93" fmla="*/ 12 h 443"/>
                  <a:gd name="T94" fmla="*/ 136 w 142"/>
                  <a:gd name="T95" fmla="*/ 13 h 443"/>
                  <a:gd name="T96" fmla="*/ 130 w 142"/>
                  <a:gd name="T97" fmla="*/ 14 h 443"/>
                  <a:gd name="T98" fmla="*/ 123 w 142"/>
                  <a:gd name="T99" fmla="*/ 14 h 443"/>
                  <a:gd name="T100" fmla="*/ 113 w 142"/>
                  <a:gd name="T101" fmla="*/ 14 h 443"/>
                  <a:gd name="T102" fmla="*/ 100 w 142"/>
                  <a:gd name="T103" fmla="*/ 14 h 443"/>
                  <a:gd name="T104" fmla="*/ 86 w 142"/>
                  <a:gd name="T105" fmla="*/ 14 h 443"/>
                  <a:gd name="T106" fmla="*/ 69 w 142"/>
                  <a:gd name="T107" fmla="*/ 14 h 443"/>
                  <a:gd name="T108" fmla="*/ 54 w 142"/>
                  <a:gd name="T109" fmla="*/ 14 h 443"/>
                  <a:gd name="T110" fmla="*/ 38 w 142"/>
                  <a:gd name="T111" fmla="*/ 14 h 443"/>
                  <a:gd name="T112" fmla="*/ 27 w 142"/>
                  <a:gd name="T113" fmla="*/ 14 h 443"/>
                  <a:gd name="T114" fmla="*/ 23 w 142"/>
                  <a:gd name="T115" fmla="*/ 13 h 443"/>
                  <a:gd name="T116" fmla="*/ 21 w 142"/>
                  <a:gd name="T117" fmla="*/ 13 h 443"/>
                  <a:gd name="T118" fmla="*/ 17 w 142"/>
                  <a:gd name="T119" fmla="*/ 1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443"/>
                  <a:gd name="T182" fmla="*/ 142 w 142"/>
                  <a:gd name="T183" fmla="*/ 443 h 4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443">
                    <a:moveTo>
                      <a:pt x="17" y="396"/>
                    </a:moveTo>
                    <a:lnTo>
                      <a:pt x="15" y="392"/>
                    </a:lnTo>
                    <a:lnTo>
                      <a:pt x="13" y="386"/>
                    </a:lnTo>
                    <a:lnTo>
                      <a:pt x="11" y="380"/>
                    </a:lnTo>
                    <a:lnTo>
                      <a:pt x="9" y="376"/>
                    </a:lnTo>
                    <a:lnTo>
                      <a:pt x="7" y="370"/>
                    </a:lnTo>
                    <a:lnTo>
                      <a:pt x="6" y="365"/>
                    </a:lnTo>
                    <a:lnTo>
                      <a:pt x="4" y="359"/>
                    </a:lnTo>
                    <a:lnTo>
                      <a:pt x="4" y="353"/>
                    </a:lnTo>
                    <a:lnTo>
                      <a:pt x="2" y="345"/>
                    </a:lnTo>
                    <a:lnTo>
                      <a:pt x="2" y="339"/>
                    </a:lnTo>
                    <a:lnTo>
                      <a:pt x="0" y="331"/>
                    </a:lnTo>
                    <a:lnTo>
                      <a:pt x="0" y="324"/>
                    </a:lnTo>
                    <a:lnTo>
                      <a:pt x="0" y="316"/>
                    </a:lnTo>
                    <a:lnTo>
                      <a:pt x="0" y="310"/>
                    </a:lnTo>
                    <a:lnTo>
                      <a:pt x="0" y="302"/>
                    </a:lnTo>
                    <a:lnTo>
                      <a:pt x="0" y="294"/>
                    </a:lnTo>
                    <a:lnTo>
                      <a:pt x="0" y="285"/>
                    </a:lnTo>
                    <a:lnTo>
                      <a:pt x="0" y="277"/>
                    </a:lnTo>
                    <a:lnTo>
                      <a:pt x="2" y="269"/>
                    </a:lnTo>
                    <a:lnTo>
                      <a:pt x="4" y="259"/>
                    </a:lnTo>
                    <a:lnTo>
                      <a:pt x="4" y="251"/>
                    </a:lnTo>
                    <a:lnTo>
                      <a:pt x="6" y="242"/>
                    </a:lnTo>
                    <a:lnTo>
                      <a:pt x="7" y="234"/>
                    </a:lnTo>
                    <a:lnTo>
                      <a:pt x="9" y="226"/>
                    </a:lnTo>
                    <a:lnTo>
                      <a:pt x="9" y="218"/>
                    </a:lnTo>
                    <a:lnTo>
                      <a:pt x="11" y="212"/>
                    </a:lnTo>
                    <a:lnTo>
                      <a:pt x="11" y="207"/>
                    </a:lnTo>
                    <a:lnTo>
                      <a:pt x="13" y="201"/>
                    </a:lnTo>
                    <a:lnTo>
                      <a:pt x="15" y="195"/>
                    </a:lnTo>
                    <a:lnTo>
                      <a:pt x="15" y="189"/>
                    </a:lnTo>
                    <a:lnTo>
                      <a:pt x="17" y="181"/>
                    </a:lnTo>
                    <a:lnTo>
                      <a:pt x="19" y="175"/>
                    </a:lnTo>
                    <a:lnTo>
                      <a:pt x="21" y="168"/>
                    </a:lnTo>
                    <a:lnTo>
                      <a:pt x="21" y="162"/>
                    </a:lnTo>
                    <a:lnTo>
                      <a:pt x="23" y="154"/>
                    </a:lnTo>
                    <a:lnTo>
                      <a:pt x="25" y="146"/>
                    </a:lnTo>
                    <a:lnTo>
                      <a:pt x="27" y="138"/>
                    </a:lnTo>
                    <a:lnTo>
                      <a:pt x="27" y="130"/>
                    </a:lnTo>
                    <a:lnTo>
                      <a:pt x="29" y="125"/>
                    </a:lnTo>
                    <a:lnTo>
                      <a:pt x="31" y="117"/>
                    </a:lnTo>
                    <a:lnTo>
                      <a:pt x="31" y="113"/>
                    </a:lnTo>
                    <a:lnTo>
                      <a:pt x="32" y="109"/>
                    </a:lnTo>
                    <a:lnTo>
                      <a:pt x="32" y="103"/>
                    </a:lnTo>
                    <a:lnTo>
                      <a:pt x="32" y="99"/>
                    </a:lnTo>
                    <a:lnTo>
                      <a:pt x="34" y="95"/>
                    </a:lnTo>
                    <a:lnTo>
                      <a:pt x="34" y="91"/>
                    </a:lnTo>
                    <a:lnTo>
                      <a:pt x="34" y="88"/>
                    </a:lnTo>
                    <a:lnTo>
                      <a:pt x="36" y="84"/>
                    </a:lnTo>
                    <a:lnTo>
                      <a:pt x="36" y="78"/>
                    </a:lnTo>
                    <a:lnTo>
                      <a:pt x="38" y="72"/>
                    </a:lnTo>
                    <a:lnTo>
                      <a:pt x="40" y="66"/>
                    </a:lnTo>
                    <a:lnTo>
                      <a:pt x="40" y="60"/>
                    </a:lnTo>
                    <a:lnTo>
                      <a:pt x="42" y="54"/>
                    </a:lnTo>
                    <a:lnTo>
                      <a:pt x="42" y="49"/>
                    </a:lnTo>
                    <a:lnTo>
                      <a:pt x="44" y="43"/>
                    </a:lnTo>
                    <a:lnTo>
                      <a:pt x="46" y="37"/>
                    </a:lnTo>
                    <a:lnTo>
                      <a:pt x="46" y="33"/>
                    </a:lnTo>
                    <a:lnTo>
                      <a:pt x="48" y="27"/>
                    </a:lnTo>
                    <a:lnTo>
                      <a:pt x="48" y="21"/>
                    </a:lnTo>
                    <a:lnTo>
                      <a:pt x="50" y="15"/>
                    </a:lnTo>
                    <a:lnTo>
                      <a:pt x="50" y="9"/>
                    </a:lnTo>
                    <a:lnTo>
                      <a:pt x="52" y="6"/>
                    </a:lnTo>
                    <a:lnTo>
                      <a:pt x="55" y="2"/>
                    </a:lnTo>
                    <a:lnTo>
                      <a:pt x="59" y="0"/>
                    </a:lnTo>
                    <a:lnTo>
                      <a:pt x="63" y="0"/>
                    </a:lnTo>
                    <a:lnTo>
                      <a:pt x="67" y="2"/>
                    </a:lnTo>
                    <a:lnTo>
                      <a:pt x="69" y="6"/>
                    </a:lnTo>
                    <a:lnTo>
                      <a:pt x="73" y="11"/>
                    </a:lnTo>
                    <a:lnTo>
                      <a:pt x="75" y="15"/>
                    </a:lnTo>
                    <a:lnTo>
                      <a:pt x="77" y="21"/>
                    </a:lnTo>
                    <a:lnTo>
                      <a:pt x="77" y="27"/>
                    </a:lnTo>
                    <a:lnTo>
                      <a:pt x="78" y="31"/>
                    </a:lnTo>
                    <a:lnTo>
                      <a:pt x="84" y="50"/>
                    </a:lnTo>
                    <a:lnTo>
                      <a:pt x="88" y="70"/>
                    </a:lnTo>
                    <a:lnTo>
                      <a:pt x="94" y="89"/>
                    </a:lnTo>
                    <a:lnTo>
                      <a:pt x="98" y="109"/>
                    </a:lnTo>
                    <a:lnTo>
                      <a:pt x="102" y="129"/>
                    </a:lnTo>
                    <a:lnTo>
                      <a:pt x="105" y="148"/>
                    </a:lnTo>
                    <a:lnTo>
                      <a:pt x="109" y="168"/>
                    </a:lnTo>
                    <a:lnTo>
                      <a:pt x="113" y="187"/>
                    </a:lnTo>
                    <a:lnTo>
                      <a:pt x="117" y="205"/>
                    </a:lnTo>
                    <a:lnTo>
                      <a:pt x="121" y="220"/>
                    </a:lnTo>
                    <a:lnTo>
                      <a:pt x="125" y="238"/>
                    </a:lnTo>
                    <a:lnTo>
                      <a:pt x="128" y="255"/>
                    </a:lnTo>
                    <a:lnTo>
                      <a:pt x="132" y="271"/>
                    </a:lnTo>
                    <a:lnTo>
                      <a:pt x="134" y="288"/>
                    </a:lnTo>
                    <a:lnTo>
                      <a:pt x="138" y="304"/>
                    </a:lnTo>
                    <a:lnTo>
                      <a:pt x="138" y="322"/>
                    </a:lnTo>
                    <a:lnTo>
                      <a:pt x="140" y="333"/>
                    </a:lnTo>
                    <a:lnTo>
                      <a:pt x="140" y="345"/>
                    </a:lnTo>
                    <a:lnTo>
                      <a:pt x="142" y="357"/>
                    </a:lnTo>
                    <a:lnTo>
                      <a:pt x="142" y="368"/>
                    </a:lnTo>
                    <a:lnTo>
                      <a:pt x="140" y="380"/>
                    </a:lnTo>
                    <a:lnTo>
                      <a:pt x="138" y="390"/>
                    </a:lnTo>
                    <a:lnTo>
                      <a:pt x="136" y="402"/>
                    </a:lnTo>
                    <a:lnTo>
                      <a:pt x="132" y="413"/>
                    </a:lnTo>
                    <a:lnTo>
                      <a:pt x="130" y="417"/>
                    </a:lnTo>
                    <a:lnTo>
                      <a:pt x="126" y="423"/>
                    </a:lnTo>
                    <a:lnTo>
                      <a:pt x="123" y="429"/>
                    </a:lnTo>
                    <a:lnTo>
                      <a:pt x="117" y="433"/>
                    </a:lnTo>
                    <a:lnTo>
                      <a:pt x="113" y="437"/>
                    </a:lnTo>
                    <a:lnTo>
                      <a:pt x="105" y="439"/>
                    </a:lnTo>
                    <a:lnTo>
                      <a:pt x="100" y="441"/>
                    </a:lnTo>
                    <a:lnTo>
                      <a:pt x="94" y="443"/>
                    </a:lnTo>
                    <a:lnTo>
                      <a:pt x="86" y="443"/>
                    </a:lnTo>
                    <a:lnTo>
                      <a:pt x="78" y="443"/>
                    </a:lnTo>
                    <a:lnTo>
                      <a:pt x="69" y="441"/>
                    </a:lnTo>
                    <a:lnTo>
                      <a:pt x="61" y="439"/>
                    </a:lnTo>
                    <a:lnTo>
                      <a:pt x="54" y="435"/>
                    </a:lnTo>
                    <a:lnTo>
                      <a:pt x="46" y="433"/>
                    </a:lnTo>
                    <a:lnTo>
                      <a:pt x="38" y="429"/>
                    </a:lnTo>
                    <a:lnTo>
                      <a:pt x="31" y="425"/>
                    </a:lnTo>
                    <a:lnTo>
                      <a:pt x="27" y="421"/>
                    </a:lnTo>
                    <a:lnTo>
                      <a:pt x="25" y="419"/>
                    </a:lnTo>
                    <a:lnTo>
                      <a:pt x="23" y="415"/>
                    </a:lnTo>
                    <a:lnTo>
                      <a:pt x="21" y="411"/>
                    </a:lnTo>
                    <a:lnTo>
                      <a:pt x="21" y="407"/>
                    </a:lnTo>
                    <a:lnTo>
                      <a:pt x="19" y="404"/>
                    </a:lnTo>
                    <a:lnTo>
                      <a:pt x="17" y="400"/>
                    </a:lnTo>
                    <a:lnTo>
                      <a:pt x="17" y="396"/>
                    </a:lnTo>
                    <a:close/>
                  </a:path>
                </a:pathLst>
              </a:custGeom>
              <a:solidFill>
                <a:srgbClr val="B8BA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6" name="Freeform 56"/>
              <p:cNvSpPr>
                <a:spLocks/>
              </p:cNvSpPr>
              <p:nvPr/>
            </p:nvSpPr>
            <p:spPr bwMode="auto">
              <a:xfrm>
                <a:off x="2182" y="1322"/>
                <a:ext cx="130" cy="203"/>
              </a:xfrm>
              <a:custGeom>
                <a:avLst/>
                <a:gdLst>
                  <a:gd name="T0" fmla="*/ 15 w 130"/>
                  <a:gd name="T1" fmla="*/ 12 h 406"/>
                  <a:gd name="T2" fmla="*/ 11 w 130"/>
                  <a:gd name="T3" fmla="*/ 11 h 406"/>
                  <a:gd name="T4" fmla="*/ 7 w 130"/>
                  <a:gd name="T5" fmla="*/ 11 h 406"/>
                  <a:gd name="T6" fmla="*/ 5 w 130"/>
                  <a:gd name="T7" fmla="*/ 11 h 406"/>
                  <a:gd name="T8" fmla="*/ 4 w 130"/>
                  <a:gd name="T9" fmla="*/ 10 h 406"/>
                  <a:gd name="T10" fmla="*/ 2 w 130"/>
                  <a:gd name="T11" fmla="*/ 10 h 406"/>
                  <a:gd name="T12" fmla="*/ 0 w 130"/>
                  <a:gd name="T13" fmla="*/ 10 h 406"/>
                  <a:gd name="T14" fmla="*/ 0 w 130"/>
                  <a:gd name="T15" fmla="*/ 9 h 406"/>
                  <a:gd name="T16" fmla="*/ 2 w 130"/>
                  <a:gd name="T17" fmla="*/ 9 h 406"/>
                  <a:gd name="T18" fmla="*/ 4 w 130"/>
                  <a:gd name="T19" fmla="*/ 8 h 406"/>
                  <a:gd name="T20" fmla="*/ 5 w 130"/>
                  <a:gd name="T21" fmla="*/ 7 h 406"/>
                  <a:gd name="T22" fmla="*/ 7 w 130"/>
                  <a:gd name="T23" fmla="*/ 7 h 406"/>
                  <a:gd name="T24" fmla="*/ 11 w 130"/>
                  <a:gd name="T25" fmla="*/ 7 h 406"/>
                  <a:gd name="T26" fmla="*/ 13 w 130"/>
                  <a:gd name="T27" fmla="*/ 6 h 406"/>
                  <a:gd name="T28" fmla="*/ 15 w 130"/>
                  <a:gd name="T29" fmla="*/ 6 h 406"/>
                  <a:gd name="T30" fmla="*/ 17 w 130"/>
                  <a:gd name="T31" fmla="*/ 6 h 406"/>
                  <a:gd name="T32" fmla="*/ 19 w 130"/>
                  <a:gd name="T33" fmla="*/ 5 h 406"/>
                  <a:gd name="T34" fmla="*/ 23 w 130"/>
                  <a:gd name="T35" fmla="*/ 5 h 406"/>
                  <a:gd name="T36" fmla="*/ 25 w 130"/>
                  <a:gd name="T37" fmla="*/ 5 h 406"/>
                  <a:gd name="T38" fmla="*/ 29 w 130"/>
                  <a:gd name="T39" fmla="*/ 4 h 406"/>
                  <a:gd name="T40" fmla="*/ 30 w 130"/>
                  <a:gd name="T41" fmla="*/ 3 h 406"/>
                  <a:gd name="T42" fmla="*/ 30 w 130"/>
                  <a:gd name="T43" fmla="*/ 3 h 406"/>
                  <a:gd name="T44" fmla="*/ 32 w 130"/>
                  <a:gd name="T45" fmla="*/ 3 h 406"/>
                  <a:gd name="T46" fmla="*/ 34 w 130"/>
                  <a:gd name="T47" fmla="*/ 3 h 406"/>
                  <a:gd name="T48" fmla="*/ 36 w 130"/>
                  <a:gd name="T49" fmla="*/ 3 h 406"/>
                  <a:gd name="T50" fmla="*/ 38 w 130"/>
                  <a:gd name="T51" fmla="*/ 2 h 406"/>
                  <a:gd name="T52" fmla="*/ 40 w 130"/>
                  <a:gd name="T53" fmla="*/ 2 h 406"/>
                  <a:gd name="T54" fmla="*/ 42 w 130"/>
                  <a:gd name="T55" fmla="*/ 2 h 406"/>
                  <a:gd name="T56" fmla="*/ 44 w 130"/>
                  <a:gd name="T57" fmla="*/ 1 h 406"/>
                  <a:gd name="T58" fmla="*/ 46 w 130"/>
                  <a:gd name="T59" fmla="*/ 1 h 406"/>
                  <a:gd name="T60" fmla="*/ 48 w 130"/>
                  <a:gd name="T61" fmla="*/ 1 h 406"/>
                  <a:gd name="T62" fmla="*/ 52 w 130"/>
                  <a:gd name="T63" fmla="*/ 1 h 406"/>
                  <a:gd name="T64" fmla="*/ 59 w 130"/>
                  <a:gd name="T65" fmla="*/ 1 h 406"/>
                  <a:gd name="T66" fmla="*/ 65 w 130"/>
                  <a:gd name="T67" fmla="*/ 1 h 406"/>
                  <a:gd name="T68" fmla="*/ 69 w 130"/>
                  <a:gd name="T69" fmla="*/ 1 h 406"/>
                  <a:gd name="T70" fmla="*/ 73 w 130"/>
                  <a:gd name="T71" fmla="*/ 1 h 406"/>
                  <a:gd name="T72" fmla="*/ 78 w 130"/>
                  <a:gd name="T73" fmla="*/ 2 h 406"/>
                  <a:gd name="T74" fmla="*/ 86 w 130"/>
                  <a:gd name="T75" fmla="*/ 3 h 406"/>
                  <a:gd name="T76" fmla="*/ 94 w 130"/>
                  <a:gd name="T77" fmla="*/ 4 h 406"/>
                  <a:gd name="T78" fmla="*/ 101 w 130"/>
                  <a:gd name="T79" fmla="*/ 5 h 406"/>
                  <a:gd name="T80" fmla="*/ 109 w 130"/>
                  <a:gd name="T81" fmla="*/ 6 h 406"/>
                  <a:gd name="T82" fmla="*/ 115 w 130"/>
                  <a:gd name="T83" fmla="*/ 7 h 406"/>
                  <a:gd name="T84" fmla="*/ 123 w 130"/>
                  <a:gd name="T85" fmla="*/ 8 h 406"/>
                  <a:gd name="T86" fmla="*/ 126 w 130"/>
                  <a:gd name="T87" fmla="*/ 9 h 406"/>
                  <a:gd name="T88" fmla="*/ 130 w 130"/>
                  <a:gd name="T89" fmla="*/ 10 h 406"/>
                  <a:gd name="T90" fmla="*/ 130 w 130"/>
                  <a:gd name="T91" fmla="*/ 11 h 406"/>
                  <a:gd name="T92" fmla="*/ 130 w 130"/>
                  <a:gd name="T93" fmla="*/ 11 h 406"/>
                  <a:gd name="T94" fmla="*/ 126 w 130"/>
                  <a:gd name="T95" fmla="*/ 12 h 406"/>
                  <a:gd name="T96" fmla="*/ 121 w 130"/>
                  <a:gd name="T97" fmla="*/ 12 h 406"/>
                  <a:gd name="T98" fmla="*/ 113 w 130"/>
                  <a:gd name="T99" fmla="*/ 13 h 406"/>
                  <a:gd name="T100" fmla="*/ 103 w 130"/>
                  <a:gd name="T101" fmla="*/ 13 h 406"/>
                  <a:gd name="T102" fmla="*/ 94 w 130"/>
                  <a:gd name="T103" fmla="*/ 13 h 406"/>
                  <a:gd name="T104" fmla="*/ 80 w 130"/>
                  <a:gd name="T105" fmla="*/ 13 h 406"/>
                  <a:gd name="T106" fmla="*/ 65 w 130"/>
                  <a:gd name="T107" fmla="*/ 13 h 406"/>
                  <a:gd name="T108" fmla="*/ 50 w 130"/>
                  <a:gd name="T109" fmla="*/ 13 h 406"/>
                  <a:gd name="T110" fmla="*/ 36 w 130"/>
                  <a:gd name="T111" fmla="*/ 13 h 406"/>
                  <a:gd name="T112" fmla="*/ 27 w 130"/>
                  <a:gd name="T113" fmla="*/ 13 h 406"/>
                  <a:gd name="T114" fmla="*/ 23 w 130"/>
                  <a:gd name="T115" fmla="*/ 12 h 406"/>
                  <a:gd name="T116" fmla="*/ 21 w 130"/>
                  <a:gd name="T117" fmla="*/ 12 h 406"/>
                  <a:gd name="T118" fmla="*/ 17 w 130"/>
                  <a:gd name="T119" fmla="*/ 12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0"/>
                  <a:gd name="T181" fmla="*/ 0 h 406"/>
                  <a:gd name="T182" fmla="*/ 130 w 130"/>
                  <a:gd name="T183" fmla="*/ 406 h 4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0" h="406">
                    <a:moveTo>
                      <a:pt x="17" y="365"/>
                    </a:moveTo>
                    <a:lnTo>
                      <a:pt x="15" y="359"/>
                    </a:lnTo>
                    <a:lnTo>
                      <a:pt x="13" y="355"/>
                    </a:lnTo>
                    <a:lnTo>
                      <a:pt x="11" y="349"/>
                    </a:lnTo>
                    <a:lnTo>
                      <a:pt x="9" y="345"/>
                    </a:lnTo>
                    <a:lnTo>
                      <a:pt x="7" y="340"/>
                    </a:lnTo>
                    <a:lnTo>
                      <a:pt x="7" y="334"/>
                    </a:lnTo>
                    <a:lnTo>
                      <a:pt x="5" y="330"/>
                    </a:lnTo>
                    <a:lnTo>
                      <a:pt x="4" y="324"/>
                    </a:lnTo>
                    <a:lnTo>
                      <a:pt x="4" y="318"/>
                    </a:lnTo>
                    <a:lnTo>
                      <a:pt x="2" y="310"/>
                    </a:lnTo>
                    <a:lnTo>
                      <a:pt x="2" y="304"/>
                    </a:lnTo>
                    <a:lnTo>
                      <a:pt x="2" y="297"/>
                    </a:lnTo>
                    <a:lnTo>
                      <a:pt x="0" y="291"/>
                    </a:lnTo>
                    <a:lnTo>
                      <a:pt x="0" y="283"/>
                    </a:lnTo>
                    <a:lnTo>
                      <a:pt x="0" y="277"/>
                    </a:lnTo>
                    <a:lnTo>
                      <a:pt x="2" y="269"/>
                    </a:lnTo>
                    <a:lnTo>
                      <a:pt x="2" y="262"/>
                    </a:lnTo>
                    <a:lnTo>
                      <a:pt x="2" y="254"/>
                    </a:lnTo>
                    <a:lnTo>
                      <a:pt x="4" y="246"/>
                    </a:lnTo>
                    <a:lnTo>
                      <a:pt x="4" y="238"/>
                    </a:lnTo>
                    <a:lnTo>
                      <a:pt x="5" y="230"/>
                    </a:lnTo>
                    <a:lnTo>
                      <a:pt x="7" y="223"/>
                    </a:lnTo>
                    <a:lnTo>
                      <a:pt x="7" y="215"/>
                    </a:lnTo>
                    <a:lnTo>
                      <a:pt x="9" y="207"/>
                    </a:lnTo>
                    <a:lnTo>
                      <a:pt x="11" y="201"/>
                    </a:lnTo>
                    <a:lnTo>
                      <a:pt x="11" y="195"/>
                    </a:lnTo>
                    <a:lnTo>
                      <a:pt x="13" y="189"/>
                    </a:lnTo>
                    <a:lnTo>
                      <a:pt x="13" y="183"/>
                    </a:lnTo>
                    <a:lnTo>
                      <a:pt x="15" y="180"/>
                    </a:lnTo>
                    <a:lnTo>
                      <a:pt x="17" y="174"/>
                    </a:lnTo>
                    <a:lnTo>
                      <a:pt x="17" y="168"/>
                    </a:lnTo>
                    <a:lnTo>
                      <a:pt x="19" y="162"/>
                    </a:lnTo>
                    <a:lnTo>
                      <a:pt x="19" y="154"/>
                    </a:lnTo>
                    <a:lnTo>
                      <a:pt x="21" y="148"/>
                    </a:lnTo>
                    <a:lnTo>
                      <a:pt x="23" y="141"/>
                    </a:lnTo>
                    <a:lnTo>
                      <a:pt x="25" y="135"/>
                    </a:lnTo>
                    <a:lnTo>
                      <a:pt x="25" y="129"/>
                    </a:lnTo>
                    <a:lnTo>
                      <a:pt x="27" y="121"/>
                    </a:lnTo>
                    <a:lnTo>
                      <a:pt x="29" y="115"/>
                    </a:lnTo>
                    <a:lnTo>
                      <a:pt x="29" y="107"/>
                    </a:lnTo>
                    <a:lnTo>
                      <a:pt x="30" y="104"/>
                    </a:lnTo>
                    <a:lnTo>
                      <a:pt x="30" y="100"/>
                    </a:lnTo>
                    <a:lnTo>
                      <a:pt x="30" y="96"/>
                    </a:lnTo>
                    <a:lnTo>
                      <a:pt x="32" y="92"/>
                    </a:lnTo>
                    <a:lnTo>
                      <a:pt x="32" y="88"/>
                    </a:lnTo>
                    <a:lnTo>
                      <a:pt x="32" y="84"/>
                    </a:lnTo>
                    <a:lnTo>
                      <a:pt x="34" y="80"/>
                    </a:lnTo>
                    <a:lnTo>
                      <a:pt x="34" y="76"/>
                    </a:lnTo>
                    <a:lnTo>
                      <a:pt x="36" y="72"/>
                    </a:lnTo>
                    <a:lnTo>
                      <a:pt x="36" y="66"/>
                    </a:lnTo>
                    <a:lnTo>
                      <a:pt x="38" y="61"/>
                    </a:lnTo>
                    <a:lnTo>
                      <a:pt x="38" y="57"/>
                    </a:lnTo>
                    <a:lnTo>
                      <a:pt x="40" y="51"/>
                    </a:lnTo>
                    <a:lnTo>
                      <a:pt x="40" y="45"/>
                    </a:lnTo>
                    <a:lnTo>
                      <a:pt x="42" y="41"/>
                    </a:lnTo>
                    <a:lnTo>
                      <a:pt x="44" y="35"/>
                    </a:lnTo>
                    <a:lnTo>
                      <a:pt x="44" y="31"/>
                    </a:lnTo>
                    <a:lnTo>
                      <a:pt x="46" y="25"/>
                    </a:lnTo>
                    <a:lnTo>
                      <a:pt x="46" y="20"/>
                    </a:lnTo>
                    <a:lnTo>
                      <a:pt x="46" y="14"/>
                    </a:lnTo>
                    <a:lnTo>
                      <a:pt x="48" y="10"/>
                    </a:lnTo>
                    <a:lnTo>
                      <a:pt x="50" y="6"/>
                    </a:lnTo>
                    <a:lnTo>
                      <a:pt x="52" y="2"/>
                    </a:lnTo>
                    <a:lnTo>
                      <a:pt x="55" y="0"/>
                    </a:lnTo>
                    <a:lnTo>
                      <a:pt x="59" y="2"/>
                    </a:lnTo>
                    <a:lnTo>
                      <a:pt x="63" y="4"/>
                    </a:lnTo>
                    <a:lnTo>
                      <a:pt x="65" y="6"/>
                    </a:lnTo>
                    <a:lnTo>
                      <a:pt x="67" y="10"/>
                    </a:lnTo>
                    <a:lnTo>
                      <a:pt x="69" y="16"/>
                    </a:lnTo>
                    <a:lnTo>
                      <a:pt x="71" y="20"/>
                    </a:lnTo>
                    <a:lnTo>
                      <a:pt x="73" y="25"/>
                    </a:lnTo>
                    <a:lnTo>
                      <a:pt x="73" y="29"/>
                    </a:lnTo>
                    <a:lnTo>
                      <a:pt x="78" y="47"/>
                    </a:lnTo>
                    <a:lnTo>
                      <a:pt x="82" y="64"/>
                    </a:lnTo>
                    <a:lnTo>
                      <a:pt x="86" y="84"/>
                    </a:lnTo>
                    <a:lnTo>
                      <a:pt x="92" y="102"/>
                    </a:lnTo>
                    <a:lnTo>
                      <a:pt x="94" y="119"/>
                    </a:lnTo>
                    <a:lnTo>
                      <a:pt x="98" y="137"/>
                    </a:lnTo>
                    <a:lnTo>
                      <a:pt x="101" y="154"/>
                    </a:lnTo>
                    <a:lnTo>
                      <a:pt x="105" y="172"/>
                    </a:lnTo>
                    <a:lnTo>
                      <a:pt x="109" y="187"/>
                    </a:lnTo>
                    <a:lnTo>
                      <a:pt x="113" y="203"/>
                    </a:lnTo>
                    <a:lnTo>
                      <a:pt x="115" y="219"/>
                    </a:lnTo>
                    <a:lnTo>
                      <a:pt x="119" y="234"/>
                    </a:lnTo>
                    <a:lnTo>
                      <a:pt x="123" y="250"/>
                    </a:lnTo>
                    <a:lnTo>
                      <a:pt x="124" y="265"/>
                    </a:lnTo>
                    <a:lnTo>
                      <a:pt x="126" y="279"/>
                    </a:lnTo>
                    <a:lnTo>
                      <a:pt x="128" y="295"/>
                    </a:lnTo>
                    <a:lnTo>
                      <a:pt x="130" y="306"/>
                    </a:lnTo>
                    <a:lnTo>
                      <a:pt x="130" y="316"/>
                    </a:lnTo>
                    <a:lnTo>
                      <a:pt x="130" y="328"/>
                    </a:lnTo>
                    <a:lnTo>
                      <a:pt x="130" y="338"/>
                    </a:lnTo>
                    <a:lnTo>
                      <a:pt x="130" y="347"/>
                    </a:lnTo>
                    <a:lnTo>
                      <a:pt x="128" y="359"/>
                    </a:lnTo>
                    <a:lnTo>
                      <a:pt x="126" y="369"/>
                    </a:lnTo>
                    <a:lnTo>
                      <a:pt x="123" y="379"/>
                    </a:lnTo>
                    <a:lnTo>
                      <a:pt x="121" y="384"/>
                    </a:lnTo>
                    <a:lnTo>
                      <a:pt x="117" y="388"/>
                    </a:lnTo>
                    <a:lnTo>
                      <a:pt x="113" y="392"/>
                    </a:lnTo>
                    <a:lnTo>
                      <a:pt x="109" y="396"/>
                    </a:lnTo>
                    <a:lnTo>
                      <a:pt x="103" y="400"/>
                    </a:lnTo>
                    <a:lnTo>
                      <a:pt x="100" y="402"/>
                    </a:lnTo>
                    <a:lnTo>
                      <a:pt x="94" y="404"/>
                    </a:lnTo>
                    <a:lnTo>
                      <a:pt x="88" y="406"/>
                    </a:lnTo>
                    <a:lnTo>
                      <a:pt x="80" y="406"/>
                    </a:lnTo>
                    <a:lnTo>
                      <a:pt x="73" y="406"/>
                    </a:lnTo>
                    <a:lnTo>
                      <a:pt x="65" y="404"/>
                    </a:lnTo>
                    <a:lnTo>
                      <a:pt x="57" y="402"/>
                    </a:lnTo>
                    <a:lnTo>
                      <a:pt x="50" y="400"/>
                    </a:lnTo>
                    <a:lnTo>
                      <a:pt x="42" y="396"/>
                    </a:lnTo>
                    <a:lnTo>
                      <a:pt x="36" y="392"/>
                    </a:lnTo>
                    <a:lnTo>
                      <a:pt x="29" y="390"/>
                    </a:lnTo>
                    <a:lnTo>
                      <a:pt x="27" y="386"/>
                    </a:lnTo>
                    <a:lnTo>
                      <a:pt x="25" y="384"/>
                    </a:lnTo>
                    <a:lnTo>
                      <a:pt x="23" y="382"/>
                    </a:lnTo>
                    <a:lnTo>
                      <a:pt x="21" y="379"/>
                    </a:lnTo>
                    <a:lnTo>
                      <a:pt x="21" y="375"/>
                    </a:lnTo>
                    <a:lnTo>
                      <a:pt x="19" y="371"/>
                    </a:lnTo>
                    <a:lnTo>
                      <a:pt x="17" y="367"/>
                    </a:lnTo>
                    <a:lnTo>
                      <a:pt x="17" y="365"/>
                    </a:lnTo>
                    <a:close/>
                  </a:path>
                </a:pathLst>
              </a:custGeom>
              <a:solidFill>
                <a:srgbClr val="BFC2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7" name="Freeform 57"/>
              <p:cNvSpPr>
                <a:spLocks/>
              </p:cNvSpPr>
              <p:nvPr/>
            </p:nvSpPr>
            <p:spPr bwMode="auto">
              <a:xfrm>
                <a:off x="2186" y="1336"/>
                <a:ext cx="119" cy="183"/>
              </a:xfrm>
              <a:custGeom>
                <a:avLst/>
                <a:gdLst>
                  <a:gd name="T0" fmla="*/ 13 w 119"/>
                  <a:gd name="T1" fmla="*/ 10 h 367"/>
                  <a:gd name="T2" fmla="*/ 9 w 119"/>
                  <a:gd name="T3" fmla="*/ 9 h 367"/>
                  <a:gd name="T4" fmla="*/ 7 w 119"/>
                  <a:gd name="T5" fmla="*/ 9 h 367"/>
                  <a:gd name="T6" fmla="*/ 5 w 119"/>
                  <a:gd name="T7" fmla="*/ 9 h 367"/>
                  <a:gd name="T8" fmla="*/ 3 w 119"/>
                  <a:gd name="T9" fmla="*/ 8 h 367"/>
                  <a:gd name="T10" fmla="*/ 1 w 119"/>
                  <a:gd name="T11" fmla="*/ 8 h 367"/>
                  <a:gd name="T12" fmla="*/ 0 w 119"/>
                  <a:gd name="T13" fmla="*/ 8 h 367"/>
                  <a:gd name="T14" fmla="*/ 0 w 119"/>
                  <a:gd name="T15" fmla="*/ 7 h 367"/>
                  <a:gd name="T16" fmla="*/ 1 w 119"/>
                  <a:gd name="T17" fmla="*/ 7 h 367"/>
                  <a:gd name="T18" fmla="*/ 1 w 119"/>
                  <a:gd name="T19" fmla="*/ 6 h 367"/>
                  <a:gd name="T20" fmla="*/ 5 w 119"/>
                  <a:gd name="T21" fmla="*/ 6 h 367"/>
                  <a:gd name="T22" fmla="*/ 7 w 119"/>
                  <a:gd name="T23" fmla="*/ 6 h 367"/>
                  <a:gd name="T24" fmla="*/ 9 w 119"/>
                  <a:gd name="T25" fmla="*/ 5 h 367"/>
                  <a:gd name="T26" fmla="*/ 11 w 119"/>
                  <a:gd name="T27" fmla="*/ 5 h 367"/>
                  <a:gd name="T28" fmla="*/ 13 w 119"/>
                  <a:gd name="T29" fmla="*/ 5 h 367"/>
                  <a:gd name="T30" fmla="*/ 15 w 119"/>
                  <a:gd name="T31" fmla="*/ 4 h 367"/>
                  <a:gd name="T32" fmla="*/ 17 w 119"/>
                  <a:gd name="T33" fmla="*/ 4 h 367"/>
                  <a:gd name="T34" fmla="*/ 21 w 119"/>
                  <a:gd name="T35" fmla="*/ 3 h 367"/>
                  <a:gd name="T36" fmla="*/ 23 w 119"/>
                  <a:gd name="T37" fmla="*/ 3 h 367"/>
                  <a:gd name="T38" fmla="*/ 25 w 119"/>
                  <a:gd name="T39" fmla="*/ 3 h 367"/>
                  <a:gd name="T40" fmla="*/ 26 w 119"/>
                  <a:gd name="T41" fmla="*/ 2 h 367"/>
                  <a:gd name="T42" fmla="*/ 28 w 119"/>
                  <a:gd name="T43" fmla="*/ 2 h 367"/>
                  <a:gd name="T44" fmla="*/ 28 w 119"/>
                  <a:gd name="T45" fmla="*/ 2 h 367"/>
                  <a:gd name="T46" fmla="*/ 30 w 119"/>
                  <a:gd name="T47" fmla="*/ 2 h 367"/>
                  <a:gd name="T48" fmla="*/ 32 w 119"/>
                  <a:gd name="T49" fmla="*/ 2 h 367"/>
                  <a:gd name="T50" fmla="*/ 34 w 119"/>
                  <a:gd name="T51" fmla="*/ 1 h 367"/>
                  <a:gd name="T52" fmla="*/ 36 w 119"/>
                  <a:gd name="T53" fmla="*/ 1 h 367"/>
                  <a:gd name="T54" fmla="*/ 38 w 119"/>
                  <a:gd name="T55" fmla="*/ 1 h 367"/>
                  <a:gd name="T56" fmla="*/ 40 w 119"/>
                  <a:gd name="T57" fmla="*/ 0 h 367"/>
                  <a:gd name="T58" fmla="*/ 42 w 119"/>
                  <a:gd name="T59" fmla="*/ 0 h 367"/>
                  <a:gd name="T60" fmla="*/ 42 w 119"/>
                  <a:gd name="T61" fmla="*/ 0 h 367"/>
                  <a:gd name="T62" fmla="*/ 48 w 119"/>
                  <a:gd name="T63" fmla="*/ 0 h 367"/>
                  <a:gd name="T64" fmla="*/ 53 w 119"/>
                  <a:gd name="T65" fmla="*/ 0 h 367"/>
                  <a:gd name="T66" fmla="*/ 59 w 119"/>
                  <a:gd name="T67" fmla="*/ 0 h 367"/>
                  <a:gd name="T68" fmla="*/ 63 w 119"/>
                  <a:gd name="T69" fmla="*/ 0 h 367"/>
                  <a:gd name="T70" fmla="*/ 65 w 119"/>
                  <a:gd name="T71" fmla="*/ 0 h 367"/>
                  <a:gd name="T72" fmla="*/ 71 w 119"/>
                  <a:gd name="T73" fmla="*/ 1 h 367"/>
                  <a:gd name="T74" fmla="*/ 78 w 119"/>
                  <a:gd name="T75" fmla="*/ 2 h 367"/>
                  <a:gd name="T76" fmla="*/ 86 w 119"/>
                  <a:gd name="T77" fmla="*/ 3 h 367"/>
                  <a:gd name="T78" fmla="*/ 92 w 119"/>
                  <a:gd name="T79" fmla="*/ 4 h 367"/>
                  <a:gd name="T80" fmla="*/ 97 w 119"/>
                  <a:gd name="T81" fmla="*/ 5 h 367"/>
                  <a:gd name="T82" fmla="*/ 105 w 119"/>
                  <a:gd name="T83" fmla="*/ 6 h 367"/>
                  <a:gd name="T84" fmla="*/ 111 w 119"/>
                  <a:gd name="T85" fmla="*/ 7 h 367"/>
                  <a:gd name="T86" fmla="*/ 115 w 119"/>
                  <a:gd name="T87" fmla="*/ 7 h 367"/>
                  <a:gd name="T88" fmla="*/ 117 w 119"/>
                  <a:gd name="T89" fmla="*/ 8 h 367"/>
                  <a:gd name="T90" fmla="*/ 119 w 119"/>
                  <a:gd name="T91" fmla="*/ 9 h 367"/>
                  <a:gd name="T92" fmla="*/ 117 w 119"/>
                  <a:gd name="T93" fmla="*/ 9 h 367"/>
                  <a:gd name="T94" fmla="*/ 115 w 119"/>
                  <a:gd name="T95" fmla="*/ 10 h 367"/>
                  <a:gd name="T96" fmla="*/ 109 w 119"/>
                  <a:gd name="T97" fmla="*/ 10 h 367"/>
                  <a:gd name="T98" fmla="*/ 103 w 119"/>
                  <a:gd name="T99" fmla="*/ 11 h 367"/>
                  <a:gd name="T100" fmla="*/ 94 w 119"/>
                  <a:gd name="T101" fmla="*/ 11 h 367"/>
                  <a:gd name="T102" fmla="*/ 84 w 119"/>
                  <a:gd name="T103" fmla="*/ 11 h 367"/>
                  <a:gd name="T104" fmla="*/ 72 w 119"/>
                  <a:gd name="T105" fmla="*/ 11 h 367"/>
                  <a:gd name="T106" fmla="*/ 59 w 119"/>
                  <a:gd name="T107" fmla="*/ 11 h 367"/>
                  <a:gd name="T108" fmla="*/ 46 w 119"/>
                  <a:gd name="T109" fmla="*/ 11 h 367"/>
                  <a:gd name="T110" fmla="*/ 32 w 119"/>
                  <a:gd name="T111" fmla="*/ 11 h 367"/>
                  <a:gd name="T112" fmla="*/ 25 w 119"/>
                  <a:gd name="T113" fmla="*/ 10 h 367"/>
                  <a:gd name="T114" fmla="*/ 21 w 119"/>
                  <a:gd name="T115" fmla="*/ 10 h 367"/>
                  <a:gd name="T116" fmla="*/ 17 w 119"/>
                  <a:gd name="T117" fmla="*/ 10 h 367"/>
                  <a:gd name="T118" fmla="*/ 15 w 119"/>
                  <a:gd name="T119" fmla="*/ 1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
                  <a:gd name="T181" fmla="*/ 0 h 367"/>
                  <a:gd name="T182" fmla="*/ 119 w 119"/>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 h="367">
                    <a:moveTo>
                      <a:pt x="15" y="330"/>
                    </a:moveTo>
                    <a:lnTo>
                      <a:pt x="13" y="324"/>
                    </a:lnTo>
                    <a:lnTo>
                      <a:pt x="11" y="320"/>
                    </a:lnTo>
                    <a:lnTo>
                      <a:pt x="9" y="316"/>
                    </a:lnTo>
                    <a:lnTo>
                      <a:pt x="9" y="313"/>
                    </a:lnTo>
                    <a:lnTo>
                      <a:pt x="7" y="307"/>
                    </a:lnTo>
                    <a:lnTo>
                      <a:pt x="5" y="303"/>
                    </a:lnTo>
                    <a:lnTo>
                      <a:pt x="5" y="299"/>
                    </a:lnTo>
                    <a:lnTo>
                      <a:pt x="3" y="293"/>
                    </a:lnTo>
                    <a:lnTo>
                      <a:pt x="3" y="287"/>
                    </a:lnTo>
                    <a:lnTo>
                      <a:pt x="1" y="281"/>
                    </a:lnTo>
                    <a:lnTo>
                      <a:pt x="1" y="275"/>
                    </a:lnTo>
                    <a:lnTo>
                      <a:pt x="1" y="270"/>
                    </a:lnTo>
                    <a:lnTo>
                      <a:pt x="0" y="262"/>
                    </a:lnTo>
                    <a:lnTo>
                      <a:pt x="0" y="256"/>
                    </a:lnTo>
                    <a:lnTo>
                      <a:pt x="0" y="250"/>
                    </a:lnTo>
                    <a:lnTo>
                      <a:pt x="0" y="244"/>
                    </a:lnTo>
                    <a:lnTo>
                      <a:pt x="1" y="236"/>
                    </a:lnTo>
                    <a:lnTo>
                      <a:pt x="1" y="231"/>
                    </a:lnTo>
                    <a:lnTo>
                      <a:pt x="1" y="223"/>
                    </a:lnTo>
                    <a:lnTo>
                      <a:pt x="3" y="215"/>
                    </a:lnTo>
                    <a:lnTo>
                      <a:pt x="5" y="209"/>
                    </a:lnTo>
                    <a:lnTo>
                      <a:pt x="5" y="201"/>
                    </a:lnTo>
                    <a:lnTo>
                      <a:pt x="7" y="194"/>
                    </a:lnTo>
                    <a:lnTo>
                      <a:pt x="9" y="188"/>
                    </a:lnTo>
                    <a:lnTo>
                      <a:pt x="9" y="182"/>
                    </a:lnTo>
                    <a:lnTo>
                      <a:pt x="11" y="176"/>
                    </a:lnTo>
                    <a:lnTo>
                      <a:pt x="11" y="172"/>
                    </a:lnTo>
                    <a:lnTo>
                      <a:pt x="13" y="166"/>
                    </a:lnTo>
                    <a:lnTo>
                      <a:pt x="13" y="160"/>
                    </a:lnTo>
                    <a:lnTo>
                      <a:pt x="15" y="156"/>
                    </a:lnTo>
                    <a:lnTo>
                      <a:pt x="15" y="151"/>
                    </a:lnTo>
                    <a:lnTo>
                      <a:pt x="17" y="147"/>
                    </a:lnTo>
                    <a:lnTo>
                      <a:pt x="17" y="139"/>
                    </a:lnTo>
                    <a:lnTo>
                      <a:pt x="19" y="133"/>
                    </a:lnTo>
                    <a:lnTo>
                      <a:pt x="21" y="127"/>
                    </a:lnTo>
                    <a:lnTo>
                      <a:pt x="21" y="121"/>
                    </a:lnTo>
                    <a:lnTo>
                      <a:pt x="23" y="116"/>
                    </a:lnTo>
                    <a:lnTo>
                      <a:pt x="25" y="110"/>
                    </a:lnTo>
                    <a:lnTo>
                      <a:pt x="25" y="102"/>
                    </a:lnTo>
                    <a:lnTo>
                      <a:pt x="26" y="96"/>
                    </a:lnTo>
                    <a:lnTo>
                      <a:pt x="26" y="94"/>
                    </a:lnTo>
                    <a:lnTo>
                      <a:pt x="26" y="90"/>
                    </a:lnTo>
                    <a:lnTo>
                      <a:pt x="28" y="86"/>
                    </a:lnTo>
                    <a:lnTo>
                      <a:pt x="28" y="82"/>
                    </a:lnTo>
                    <a:lnTo>
                      <a:pt x="28" y="78"/>
                    </a:lnTo>
                    <a:lnTo>
                      <a:pt x="30" y="77"/>
                    </a:lnTo>
                    <a:lnTo>
                      <a:pt x="30" y="73"/>
                    </a:lnTo>
                    <a:lnTo>
                      <a:pt x="30" y="69"/>
                    </a:lnTo>
                    <a:lnTo>
                      <a:pt x="32" y="65"/>
                    </a:lnTo>
                    <a:lnTo>
                      <a:pt x="32" y="59"/>
                    </a:lnTo>
                    <a:lnTo>
                      <a:pt x="34" y="55"/>
                    </a:lnTo>
                    <a:lnTo>
                      <a:pt x="34" y="49"/>
                    </a:lnTo>
                    <a:lnTo>
                      <a:pt x="36" y="45"/>
                    </a:lnTo>
                    <a:lnTo>
                      <a:pt x="36" y="39"/>
                    </a:lnTo>
                    <a:lnTo>
                      <a:pt x="38" y="36"/>
                    </a:lnTo>
                    <a:lnTo>
                      <a:pt x="40" y="32"/>
                    </a:lnTo>
                    <a:lnTo>
                      <a:pt x="40" y="26"/>
                    </a:lnTo>
                    <a:lnTo>
                      <a:pt x="40" y="22"/>
                    </a:lnTo>
                    <a:lnTo>
                      <a:pt x="42" y="18"/>
                    </a:lnTo>
                    <a:lnTo>
                      <a:pt x="42" y="12"/>
                    </a:lnTo>
                    <a:lnTo>
                      <a:pt x="42" y="8"/>
                    </a:lnTo>
                    <a:lnTo>
                      <a:pt x="44" y="4"/>
                    </a:lnTo>
                    <a:lnTo>
                      <a:pt x="48" y="0"/>
                    </a:lnTo>
                    <a:lnTo>
                      <a:pt x="49" y="0"/>
                    </a:lnTo>
                    <a:lnTo>
                      <a:pt x="53" y="0"/>
                    </a:lnTo>
                    <a:lnTo>
                      <a:pt x="57" y="2"/>
                    </a:lnTo>
                    <a:lnTo>
                      <a:pt x="59" y="4"/>
                    </a:lnTo>
                    <a:lnTo>
                      <a:pt x="61" y="8"/>
                    </a:lnTo>
                    <a:lnTo>
                      <a:pt x="63" y="12"/>
                    </a:lnTo>
                    <a:lnTo>
                      <a:pt x="65" y="18"/>
                    </a:lnTo>
                    <a:lnTo>
                      <a:pt x="65" y="22"/>
                    </a:lnTo>
                    <a:lnTo>
                      <a:pt x="67" y="26"/>
                    </a:lnTo>
                    <a:lnTo>
                      <a:pt x="71" y="41"/>
                    </a:lnTo>
                    <a:lnTo>
                      <a:pt x="74" y="59"/>
                    </a:lnTo>
                    <a:lnTo>
                      <a:pt x="78" y="75"/>
                    </a:lnTo>
                    <a:lnTo>
                      <a:pt x="82" y="90"/>
                    </a:lnTo>
                    <a:lnTo>
                      <a:pt x="86" y="108"/>
                    </a:lnTo>
                    <a:lnTo>
                      <a:pt x="88" y="123"/>
                    </a:lnTo>
                    <a:lnTo>
                      <a:pt x="92" y="139"/>
                    </a:lnTo>
                    <a:lnTo>
                      <a:pt x="96" y="156"/>
                    </a:lnTo>
                    <a:lnTo>
                      <a:pt x="97" y="170"/>
                    </a:lnTo>
                    <a:lnTo>
                      <a:pt x="101" y="184"/>
                    </a:lnTo>
                    <a:lnTo>
                      <a:pt x="105" y="197"/>
                    </a:lnTo>
                    <a:lnTo>
                      <a:pt x="107" y="211"/>
                    </a:lnTo>
                    <a:lnTo>
                      <a:pt x="111" y="225"/>
                    </a:lnTo>
                    <a:lnTo>
                      <a:pt x="113" y="238"/>
                    </a:lnTo>
                    <a:lnTo>
                      <a:pt x="115" y="252"/>
                    </a:lnTo>
                    <a:lnTo>
                      <a:pt x="117" y="268"/>
                    </a:lnTo>
                    <a:lnTo>
                      <a:pt x="117" y="277"/>
                    </a:lnTo>
                    <a:lnTo>
                      <a:pt x="119" y="285"/>
                    </a:lnTo>
                    <a:lnTo>
                      <a:pt x="119" y="295"/>
                    </a:lnTo>
                    <a:lnTo>
                      <a:pt x="119" y="305"/>
                    </a:lnTo>
                    <a:lnTo>
                      <a:pt x="117" y="315"/>
                    </a:lnTo>
                    <a:lnTo>
                      <a:pt x="117" y="324"/>
                    </a:lnTo>
                    <a:lnTo>
                      <a:pt x="115" y="334"/>
                    </a:lnTo>
                    <a:lnTo>
                      <a:pt x="111" y="342"/>
                    </a:lnTo>
                    <a:lnTo>
                      <a:pt x="109" y="348"/>
                    </a:lnTo>
                    <a:lnTo>
                      <a:pt x="107" y="352"/>
                    </a:lnTo>
                    <a:lnTo>
                      <a:pt x="103" y="355"/>
                    </a:lnTo>
                    <a:lnTo>
                      <a:pt x="99" y="359"/>
                    </a:lnTo>
                    <a:lnTo>
                      <a:pt x="94" y="361"/>
                    </a:lnTo>
                    <a:lnTo>
                      <a:pt x="90" y="365"/>
                    </a:lnTo>
                    <a:lnTo>
                      <a:pt x="84" y="365"/>
                    </a:lnTo>
                    <a:lnTo>
                      <a:pt x="80" y="367"/>
                    </a:lnTo>
                    <a:lnTo>
                      <a:pt x="72" y="367"/>
                    </a:lnTo>
                    <a:lnTo>
                      <a:pt x="65" y="367"/>
                    </a:lnTo>
                    <a:lnTo>
                      <a:pt x="59" y="365"/>
                    </a:lnTo>
                    <a:lnTo>
                      <a:pt x="51" y="363"/>
                    </a:lnTo>
                    <a:lnTo>
                      <a:pt x="46" y="361"/>
                    </a:lnTo>
                    <a:lnTo>
                      <a:pt x="38" y="359"/>
                    </a:lnTo>
                    <a:lnTo>
                      <a:pt x="32" y="355"/>
                    </a:lnTo>
                    <a:lnTo>
                      <a:pt x="26" y="352"/>
                    </a:lnTo>
                    <a:lnTo>
                      <a:pt x="25" y="350"/>
                    </a:lnTo>
                    <a:lnTo>
                      <a:pt x="21" y="348"/>
                    </a:lnTo>
                    <a:lnTo>
                      <a:pt x="21" y="346"/>
                    </a:lnTo>
                    <a:lnTo>
                      <a:pt x="19" y="342"/>
                    </a:lnTo>
                    <a:lnTo>
                      <a:pt x="17" y="340"/>
                    </a:lnTo>
                    <a:lnTo>
                      <a:pt x="17" y="336"/>
                    </a:lnTo>
                    <a:lnTo>
                      <a:pt x="15" y="332"/>
                    </a:lnTo>
                    <a:lnTo>
                      <a:pt x="15" y="330"/>
                    </a:lnTo>
                    <a:close/>
                  </a:path>
                </a:pathLst>
              </a:custGeom>
              <a:solidFill>
                <a:srgbClr val="CAC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8" name="Freeform 58"/>
              <p:cNvSpPr>
                <a:spLocks/>
              </p:cNvSpPr>
              <p:nvPr/>
            </p:nvSpPr>
            <p:spPr bwMode="auto">
              <a:xfrm>
                <a:off x="2189" y="1348"/>
                <a:ext cx="106" cy="165"/>
              </a:xfrm>
              <a:custGeom>
                <a:avLst/>
                <a:gdLst>
                  <a:gd name="T0" fmla="*/ 12 w 106"/>
                  <a:gd name="T1" fmla="*/ 10 h 329"/>
                  <a:gd name="T2" fmla="*/ 10 w 106"/>
                  <a:gd name="T3" fmla="*/ 9 h 329"/>
                  <a:gd name="T4" fmla="*/ 6 w 106"/>
                  <a:gd name="T5" fmla="*/ 9 h 329"/>
                  <a:gd name="T6" fmla="*/ 4 w 106"/>
                  <a:gd name="T7" fmla="*/ 9 h 329"/>
                  <a:gd name="T8" fmla="*/ 2 w 106"/>
                  <a:gd name="T9" fmla="*/ 9 h 329"/>
                  <a:gd name="T10" fmla="*/ 2 w 106"/>
                  <a:gd name="T11" fmla="*/ 8 h 329"/>
                  <a:gd name="T12" fmla="*/ 0 w 106"/>
                  <a:gd name="T13" fmla="*/ 8 h 329"/>
                  <a:gd name="T14" fmla="*/ 0 w 106"/>
                  <a:gd name="T15" fmla="*/ 7 h 329"/>
                  <a:gd name="T16" fmla="*/ 0 w 106"/>
                  <a:gd name="T17" fmla="*/ 7 h 329"/>
                  <a:gd name="T18" fmla="*/ 2 w 106"/>
                  <a:gd name="T19" fmla="*/ 7 h 329"/>
                  <a:gd name="T20" fmla="*/ 4 w 106"/>
                  <a:gd name="T21" fmla="*/ 6 h 329"/>
                  <a:gd name="T22" fmla="*/ 6 w 106"/>
                  <a:gd name="T23" fmla="*/ 6 h 329"/>
                  <a:gd name="T24" fmla="*/ 8 w 106"/>
                  <a:gd name="T25" fmla="*/ 6 h 329"/>
                  <a:gd name="T26" fmla="*/ 10 w 106"/>
                  <a:gd name="T27" fmla="*/ 5 h 329"/>
                  <a:gd name="T28" fmla="*/ 12 w 106"/>
                  <a:gd name="T29" fmla="*/ 5 h 329"/>
                  <a:gd name="T30" fmla="*/ 14 w 106"/>
                  <a:gd name="T31" fmla="*/ 5 h 329"/>
                  <a:gd name="T32" fmla="*/ 16 w 106"/>
                  <a:gd name="T33" fmla="*/ 4 h 329"/>
                  <a:gd name="T34" fmla="*/ 18 w 106"/>
                  <a:gd name="T35" fmla="*/ 4 h 329"/>
                  <a:gd name="T36" fmla="*/ 22 w 106"/>
                  <a:gd name="T37" fmla="*/ 4 h 329"/>
                  <a:gd name="T38" fmla="*/ 23 w 106"/>
                  <a:gd name="T39" fmla="*/ 3 h 329"/>
                  <a:gd name="T40" fmla="*/ 25 w 106"/>
                  <a:gd name="T41" fmla="*/ 3 h 329"/>
                  <a:gd name="T42" fmla="*/ 25 w 106"/>
                  <a:gd name="T43" fmla="*/ 3 h 329"/>
                  <a:gd name="T44" fmla="*/ 27 w 106"/>
                  <a:gd name="T45" fmla="*/ 3 h 329"/>
                  <a:gd name="T46" fmla="*/ 27 w 106"/>
                  <a:gd name="T47" fmla="*/ 2 h 329"/>
                  <a:gd name="T48" fmla="*/ 29 w 106"/>
                  <a:gd name="T49" fmla="*/ 2 h 329"/>
                  <a:gd name="T50" fmla="*/ 31 w 106"/>
                  <a:gd name="T51" fmla="*/ 2 h 329"/>
                  <a:gd name="T52" fmla="*/ 33 w 106"/>
                  <a:gd name="T53" fmla="*/ 2 h 329"/>
                  <a:gd name="T54" fmla="*/ 35 w 106"/>
                  <a:gd name="T55" fmla="*/ 1 h 329"/>
                  <a:gd name="T56" fmla="*/ 37 w 106"/>
                  <a:gd name="T57" fmla="*/ 1 h 329"/>
                  <a:gd name="T58" fmla="*/ 37 w 106"/>
                  <a:gd name="T59" fmla="*/ 1 h 329"/>
                  <a:gd name="T60" fmla="*/ 39 w 106"/>
                  <a:gd name="T61" fmla="*/ 1 h 329"/>
                  <a:gd name="T62" fmla="*/ 43 w 106"/>
                  <a:gd name="T63" fmla="*/ 1 h 329"/>
                  <a:gd name="T64" fmla="*/ 48 w 106"/>
                  <a:gd name="T65" fmla="*/ 0 h 329"/>
                  <a:gd name="T66" fmla="*/ 54 w 106"/>
                  <a:gd name="T67" fmla="*/ 1 h 329"/>
                  <a:gd name="T68" fmla="*/ 56 w 106"/>
                  <a:gd name="T69" fmla="*/ 1 h 329"/>
                  <a:gd name="T70" fmla="*/ 60 w 106"/>
                  <a:gd name="T71" fmla="*/ 1 h 329"/>
                  <a:gd name="T72" fmla="*/ 64 w 106"/>
                  <a:gd name="T73" fmla="*/ 2 h 329"/>
                  <a:gd name="T74" fmla="*/ 71 w 106"/>
                  <a:gd name="T75" fmla="*/ 3 h 329"/>
                  <a:gd name="T76" fmla="*/ 77 w 106"/>
                  <a:gd name="T77" fmla="*/ 3 h 329"/>
                  <a:gd name="T78" fmla="*/ 83 w 106"/>
                  <a:gd name="T79" fmla="*/ 4 h 329"/>
                  <a:gd name="T80" fmla="*/ 89 w 106"/>
                  <a:gd name="T81" fmla="*/ 5 h 329"/>
                  <a:gd name="T82" fmla="*/ 94 w 106"/>
                  <a:gd name="T83" fmla="*/ 6 h 329"/>
                  <a:gd name="T84" fmla="*/ 100 w 106"/>
                  <a:gd name="T85" fmla="*/ 7 h 329"/>
                  <a:gd name="T86" fmla="*/ 104 w 106"/>
                  <a:gd name="T87" fmla="*/ 8 h 329"/>
                  <a:gd name="T88" fmla="*/ 106 w 106"/>
                  <a:gd name="T89" fmla="*/ 8 h 329"/>
                  <a:gd name="T90" fmla="*/ 106 w 106"/>
                  <a:gd name="T91" fmla="*/ 9 h 329"/>
                  <a:gd name="T92" fmla="*/ 106 w 106"/>
                  <a:gd name="T93" fmla="*/ 9 h 329"/>
                  <a:gd name="T94" fmla="*/ 104 w 106"/>
                  <a:gd name="T95" fmla="*/ 10 h 329"/>
                  <a:gd name="T96" fmla="*/ 98 w 106"/>
                  <a:gd name="T97" fmla="*/ 10 h 329"/>
                  <a:gd name="T98" fmla="*/ 93 w 106"/>
                  <a:gd name="T99" fmla="*/ 10 h 329"/>
                  <a:gd name="T100" fmla="*/ 85 w 106"/>
                  <a:gd name="T101" fmla="*/ 11 h 329"/>
                  <a:gd name="T102" fmla="*/ 77 w 106"/>
                  <a:gd name="T103" fmla="*/ 11 h 329"/>
                  <a:gd name="T104" fmla="*/ 66 w 106"/>
                  <a:gd name="T105" fmla="*/ 11 h 329"/>
                  <a:gd name="T106" fmla="*/ 54 w 106"/>
                  <a:gd name="T107" fmla="*/ 11 h 329"/>
                  <a:gd name="T108" fmla="*/ 41 w 106"/>
                  <a:gd name="T109" fmla="*/ 11 h 329"/>
                  <a:gd name="T110" fmla="*/ 29 w 106"/>
                  <a:gd name="T111" fmla="*/ 10 h 329"/>
                  <a:gd name="T112" fmla="*/ 22 w 106"/>
                  <a:gd name="T113" fmla="*/ 10 h 329"/>
                  <a:gd name="T114" fmla="*/ 18 w 106"/>
                  <a:gd name="T115" fmla="*/ 10 h 329"/>
                  <a:gd name="T116" fmla="*/ 16 w 106"/>
                  <a:gd name="T117" fmla="*/ 10 h 329"/>
                  <a:gd name="T118" fmla="*/ 14 w 106"/>
                  <a:gd name="T119" fmla="*/ 10 h 3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6"/>
                  <a:gd name="T181" fmla="*/ 0 h 329"/>
                  <a:gd name="T182" fmla="*/ 106 w 106"/>
                  <a:gd name="T183" fmla="*/ 329 h 3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6" h="329">
                    <a:moveTo>
                      <a:pt x="14" y="296"/>
                    </a:moveTo>
                    <a:lnTo>
                      <a:pt x="12" y="292"/>
                    </a:lnTo>
                    <a:lnTo>
                      <a:pt x="10" y="289"/>
                    </a:lnTo>
                    <a:lnTo>
                      <a:pt x="10" y="285"/>
                    </a:lnTo>
                    <a:lnTo>
                      <a:pt x="8" y="281"/>
                    </a:lnTo>
                    <a:lnTo>
                      <a:pt x="6" y="275"/>
                    </a:lnTo>
                    <a:lnTo>
                      <a:pt x="6" y="271"/>
                    </a:lnTo>
                    <a:lnTo>
                      <a:pt x="4" y="267"/>
                    </a:lnTo>
                    <a:lnTo>
                      <a:pt x="4" y="263"/>
                    </a:lnTo>
                    <a:lnTo>
                      <a:pt x="2" y="257"/>
                    </a:lnTo>
                    <a:lnTo>
                      <a:pt x="2" y="253"/>
                    </a:lnTo>
                    <a:lnTo>
                      <a:pt x="2" y="248"/>
                    </a:lnTo>
                    <a:lnTo>
                      <a:pt x="0" y="242"/>
                    </a:lnTo>
                    <a:lnTo>
                      <a:pt x="0" y="236"/>
                    </a:lnTo>
                    <a:lnTo>
                      <a:pt x="0" y="230"/>
                    </a:lnTo>
                    <a:lnTo>
                      <a:pt x="0" y="224"/>
                    </a:lnTo>
                    <a:lnTo>
                      <a:pt x="0" y="218"/>
                    </a:lnTo>
                    <a:lnTo>
                      <a:pt x="0" y="212"/>
                    </a:lnTo>
                    <a:lnTo>
                      <a:pt x="2" y="207"/>
                    </a:lnTo>
                    <a:lnTo>
                      <a:pt x="2" y="201"/>
                    </a:lnTo>
                    <a:lnTo>
                      <a:pt x="4" y="193"/>
                    </a:lnTo>
                    <a:lnTo>
                      <a:pt x="4" y="187"/>
                    </a:lnTo>
                    <a:lnTo>
                      <a:pt x="6" y="181"/>
                    </a:lnTo>
                    <a:lnTo>
                      <a:pt x="6" y="173"/>
                    </a:lnTo>
                    <a:lnTo>
                      <a:pt x="8" y="168"/>
                    </a:lnTo>
                    <a:lnTo>
                      <a:pt x="8" y="164"/>
                    </a:lnTo>
                    <a:lnTo>
                      <a:pt x="10" y="158"/>
                    </a:lnTo>
                    <a:lnTo>
                      <a:pt x="10" y="154"/>
                    </a:lnTo>
                    <a:lnTo>
                      <a:pt x="12" y="150"/>
                    </a:lnTo>
                    <a:lnTo>
                      <a:pt x="12" y="144"/>
                    </a:lnTo>
                    <a:lnTo>
                      <a:pt x="14" y="140"/>
                    </a:lnTo>
                    <a:lnTo>
                      <a:pt x="14" y="136"/>
                    </a:lnTo>
                    <a:lnTo>
                      <a:pt x="16" y="130"/>
                    </a:lnTo>
                    <a:lnTo>
                      <a:pt x="16" y="125"/>
                    </a:lnTo>
                    <a:lnTo>
                      <a:pt x="18" y="121"/>
                    </a:lnTo>
                    <a:lnTo>
                      <a:pt x="18" y="115"/>
                    </a:lnTo>
                    <a:lnTo>
                      <a:pt x="20" y="109"/>
                    </a:lnTo>
                    <a:lnTo>
                      <a:pt x="22" y="103"/>
                    </a:lnTo>
                    <a:lnTo>
                      <a:pt x="22" y="97"/>
                    </a:lnTo>
                    <a:lnTo>
                      <a:pt x="23" y="91"/>
                    </a:lnTo>
                    <a:lnTo>
                      <a:pt x="23" y="88"/>
                    </a:lnTo>
                    <a:lnTo>
                      <a:pt x="25" y="84"/>
                    </a:lnTo>
                    <a:lnTo>
                      <a:pt x="25" y="80"/>
                    </a:lnTo>
                    <a:lnTo>
                      <a:pt x="25" y="78"/>
                    </a:lnTo>
                    <a:lnTo>
                      <a:pt x="25" y="74"/>
                    </a:lnTo>
                    <a:lnTo>
                      <a:pt x="27" y="72"/>
                    </a:lnTo>
                    <a:lnTo>
                      <a:pt x="27" y="68"/>
                    </a:lnTo>
                    <a:lnTo>
                      <a:pt x="27" y="64"/>
                    </a:lnTo>
                    <a:lnTo>
                      <a:pt x="29" y="62"/>
                    </a:lnTo>
                    <a:lnTo>
                      <a:pt x="29" y="58"/>
                    </a:lnTo>
                    <a:lnTo>
                      <a:pt x="29" y="52"/>
                    </a:lnTo>
                    <a:lnTo>
                      <a:pt x="31" y="49"/>
                    </a:lnTo>
                    <a:lnTo>
                      <a:pt x="31" y="45"/>
                    </a:lnTo>
                    <a:lnTo>
                      <a:pt x="33" y="41"/>
                    </a:lnTo>
                    <a:lnTo>
                      <a:pt x="33" y="37"/>
                    </a:lnTo>
                    <a:lnTo>
                      <a:pt x="35" y="31"/>
                    </a:lnTo>
                    <a:lnTo>
                      <a:pt x="35" y="27"/>
                    </a:lnTo>
                    <a:lnTo>
                      <a:pt x="37" y="23"/>
                    </a:lnTo>
                    <a:lnTo>
                      <a:pt x="37" y="19"/>
                    </a:lnTo>
                    <a:lnTo>
                      <a:pt x="37" y="15"/>
                    </a:lnTo>
                    <a:lnTo>
                      <a:pt x="39" y="11"/>
                    </a:lnTo>
                    <a:lnTo>
                      <a:pt x="39" y="8"/>
                    </a:lnTo>
                    <a:lnTo>
                      <a:pt x="41" y="4"/>
                    </a:lnTo>
                    <a:lnTo>
                      <a:pt x="43" y="2"/>
                    </a:lnTo>
                    <a:lnTo>
                      <a:pt x="46" y="0"/>
                    </a:lnTo>
                    <a:lnTo>
                      <a:pt x="48" y="0"/>
                    </a:lnTo>
                    <a:lnTo>
                      <a:pt x="52" y="2"/>
                    </a:lnTo>
                    <a:lnTo>
                      <a:pt x="54" y="4"/>
                    </a:lnTo>
                    <a:lnTo>
                      <a:pt x="56" y="8"/>
                    </a:lnTo>
                    <a:lnTo>
                      <a:pt x="56" y="11"/>
                    </a:lnTo>
                    <a:lnTo>
                      <a:pt x="58" y="15"/>
                    </a:lnTo>
                    <a:lnTo>
                      <a:pt x="60" y="19"/>
                    </a:lnTo>
                    <a:lnTo>
                      <a:pt x="60" y="23"/>
                    </a:lnTo>
                    <a:lnTo>
                      <a:pt x="64" y="37"/>
                    </a:lnTo>
                    <a:lnTo>
                      <a:pt x="68" y="52"/>
                    </a:lnTo>
                    <a:lnTo>
                      <a:pt x="71" y="66"/>
                    </a:lnTo>
                    <a:lnTo>
                      <a:pt x="75" y="82"/>
                    </a:lnTo>
                    <a:lnTo>
                      <a:pt x="77" y="95"/>
                    </a:lnTo>
                    <a:lnTo>
                      <a:pt x="81" y="111"/>
                    </a:lnTo>
                    <a:lnTo>
                      <a:pt x="83" y="125"/>
                    </a:lnTo>
                    <a:lnTo>
                      <a:pt x="87" y="140"/>
                    </a:lnTo>
                    <a:lnTo>
                      <a:pt x="89" y="152"/>
                    </a:lnTo>
                    <a:lnTo>
                      <a:pt x="93" y="164"/>
                    </a:lnTo>
                    <a:lnTo>
                      <a:pt x="94" y="177"/>
                    </a:lnTo>
                    <a:lnTo>
                      <a:pt x="96" y="189"/>
                    </a:lnTo>
                    <a:lnTo>
                      <a:pt x="100" y="203"/>
                    </a:lnTo>
                    <a:lnTo>
                      <a:pt x="102" y="214"/>
                    </a:lnTo>
                    <a:lnTo>
                      <a:pt x="104" y="228"/>
                    </a:lnTo>
                    <a:lnTo>
                      <a:pt x="106" y="240"/>
                    </a:lnTo>
                    <a:lnTo>
                      <a:pt x="106" y="248"/>
                    </a:lnTo>
                    <a:lnTo>
                      <a:pt x="106" y="257"/>
                    </a:lnTo>
                    <a:lnTo>
                      <a:pt x="106" y="265"/>
                    </a:lnTo>
                    <a:lnTo>
                      <a:pt x="106" y="275"/>
                    </a:lnTo>
                    <a:lnTo>
                      <a:pt x="106" y="283"/>
                    </a:lnTo>
                    <a:lnTo>
                      <a:pt x="106" y="290"/>
                    </a:lnTo>
                    <a:lnTo>
                      <a:pt x="104" y="300"/>
                    </a:lnTo>
                    <a:lnTo>
                      <a:pt x="100" y="308"/>
                    </a:lnTo>
                    <a:lnTo>
                      <a:pt x="98" y="312"/>
                    </a:lnTo>
                    <a:lnTo>
                      <a:pt x="96" y="316"/>
                    </a:lnTo>
                    <a:lnTo>
                      <a:pt x="93" y="320"/>
                    </a:lnTo>
                    <a:lnTo>
                      <a:pt x="89" y="322"/>
                    </a:lnTo>
                    <a:lnTo>
                      <a:pt x="85" y="326"/>
                    </a:lnTo>
                    <a:lnTo>
                      <a:pt x="81" y="328"/>
                    </a:lnTo>
                    <a:lnTo>
                      <a:pt x="77" y="329"/>
                    </a:lnTo>
                    <a:lnTo>
                      <a:pt x="71" y="329"/>
                    </a:lnTo>
                    <a:lnTo>
                      <a:pt x="66" y="329"/>
                    </a:lnTo>
                    <a:lnTo>
                      <a:pt x="60" y="329"/>
                    </a:lnTo>
                    <a:lnTo>
                      <a:pt x="54" y="329"/>
                    </a:lnTo>
                    <a:lnTo>
                      <a:pt x="46" y="328"/>
                    </a:lnTo>
                    <a:lnTo>
                      <a:pt x="41" y="326"/>
                    </a:lnTo>
                    <a:lnTo>
                      <a:pt x="35" y="322"/>
                    </a:lnTo>
                    <a:lnTo>
                      <a:pt x="29" y="320"/>
                    </a:lnTo>
                    <a:lnTo>
                      <a:pt x="23" y="316"/>
                    </a:lnTo>
                    <a:lnTo>
                      <a:pt x="22" y="314"/>
                    </a:lnTo>
                    <a:lnTo>
                      <a:pt x="20" y="312"/>
                    </a:lnTo>
                    <a:lnTo>
                      <a:pt x="18" y="310"/>
                    </a:lnTo>
                    <a:lnTo>
                      <a:pt x="18" y="308"/>
                    </a:lnTo>
                    <a:lnTo>
                      <a:pt x="16" y="304"/>
                    </a:lnTo>
                    <a:lnTo>
                      <a:pt x="16" y="302"/>
                    </a:lnTo>
                    <a:lnTo>
                      <a:pt x="14" y="298"/>
                    </a:lnTo>
                    <a:lnTo>
                      <a:pt x="14" y="296"/>
                    </a:lnTo>
                    <a:close/>
                  </a:path>
                </a:pathLst>
              </a:custGeom>
              <a:solidFill>
                <a:srgbClr val="D6D6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19" name="Freeform 59"/>
              <p:cNvSpPr>
                <a:spLocks/>
              </p:cNvSpPr>
              <p:nvPr/>
            </p:nvSpPr>
            <p:spPr bwMode="auto">
              <a:xfrm>
                <a:off x="2193" y="1361"/>
                <a:ext cx="94" cy="146"/>
              </a:xfrm>
              <a:custGeom>
                <a:avLst/>
                <a:gdLst>
                  <a:gd name="T0" fmla="*/ 10 w 94"/>
                  <a:gd name="T1" fmla="*/ 8 h 293"/>
                  <a:gd name="T2" fmla="*/ 8 w 94"/>
                  <a:gd name="T3" fmla="*/ 7 h 293"/>
                  <a:gd name="T4" fmla="*/ 6 w 94"/>
                  <a:gd name="T5" fmla="*/ 7 h 293"/>
                  <a:gd name="T6" fmla="*/ 4 w 94"/>
                  <a:gd name="T7" fmla="*/ 7 h 293"/>
                  <a:gd name="T8" fmla="*/ 2 w 94"/>
                  <a:gd name="T9" fmla="*/ 7 h 293"/>
                  <a:gd name="T10" fmla="*/ 0 w 94"/>
                  <a:gd name="T11" fmla="*/ 6 h 293"/>
                  <a:gd name="T12" fmla="*/ 0 w 94"/>
                  <a:gd name="T13" fmla="*/ 6 h 293"/>
                  <a:gd name="T14" fmla="*/ 0 w 94"/>
                  <a:gd name="T15" fmla="*/ 6 h 293"/>
                  <a:gd name="T16" fmla="*/ 0 w 94"/>
                  <a:gd name="T17" fmla="*/ 5 h 293"/>
                  <a:gd name="T18" fmla="*/ 2 w 94"/>
                  <a:gd name="T19" fmla="*/ 5 h 293"/>
                  <a:gd name="T20" fmla="*/ 4 w 94"/>
                  <a:gd name="T21" fmla="*/ 5 h 293"/>
                  <a:gd name="T22" fmla="*/ 6 w 94"/>
                  <a:gd name="T23" fmla="*/ 4 h 293"/>
                  <a:gd name="T24" fmla="*/ 8 w 94"/>
                  <a:gd name="T25" fmla="*/ 4 h 293"/>
                  <a:gd name="T26" fmla="*/ 10 w 94"/>
                  <a:gd name="T27" fmla="*/ 4 h 293"/>
                  <a:gd name="T28" fmla="*/ 10 w 94"/>
                  <a:gd name="T29" fmla="*/ 4 h 293"/>
                  <a:gd name="T30" fmla="*/ 12 w 94"/>
                  <a:gd name="T31" fmla="*/ 3 h 293"/>
                  <a:gd name="T32" fmla="*/ 14 w 94"/>
                  <a:gd name="T33" fmla="*/ 3 h 293"/>
                  <a:gd name="T34" fmla="*/ 16 w 94"/>
                  <a:gd name="T35" fmla="*/ 3 h 293"/>
                  <a:gd name="T36" fmla="*/ 18 w 94"/>
                  <a:gd name="T37" fmla="*/ 2 h 293"/>
                  <a:gd name="T38" fmla="*/ 19 w 94"/>
                  <a:gd name="T39" fmla="*/ 2 h 293"/>
                  <a:gd name="T40" fmla="*/ 21 w 94"/>
                  <a:gd name="T41" fmla="*/ 2 h 293"/>
                  <a:gd name="T42" fmla="*/ 23 w 94"/>
                  <a:gd name="T43" fmla="*/ 2 h 293"/>
                  <a:gd name="T44" fmla="*/ 23 w 94"/>
                  <a:gd name="T45" fmla="*/ 2 h 293"/>
                  <a:gd name="T46" fmla="*/ 23 w 94"/>
                  <a:gd name="T47" fmla="*/ 1 h 293"/>
                  <a:gd name="T48" fmla="*/ 25 w 94"/>
                  <a:gd name="T49" fmla="*/ 1 h 293"/>
                  <a:gd name="T50" fmla="*/ 27 w 94"/>
                  <a:gd name="T51" fmla="*/ 1 h 293"/>
                  <a:gd name="T52" fmla="*/ 29 w 94"/>
                  <a:gd name="T53" fmla="*/ 1 h 293"/>
                  <a:gd name="T54" fmla="*/ 31 w 94"/>
                  <a:gd name="T55" fmla="*/ 0 h 293"/>
                  <a:gd name="T56" fmla="*/ 31 w 94"/>
                  <a:gd name="T57" fmla="*/ 0 h 293"/>
                  <a:gd name="T58" fmla="*/ 33 w 94"/>
                  <a:gd name="T59" fmla="*/ 0 h 293"/>
                  <a:gd name="T60" fmla="*/ 35 w 94"/>
                  <a:gd name="T61" fmla="*/ 0 h 293"/>
                  <a:gd name="T62" fmla="*/ 37 w 94"/>
                  <a:gd name="T63" fmla="*/ 0 h 293"/>
                  <a:gd name="T64" fmla="*/ 42 w 94"/>
                  <a:gd name="T65" fmla="*/ 0 h 293"/>
                  <a:gd name="T66" fmla="*/ 46 w 94"/>
                  <a:gd name="T67" fmla="*/ 0 h 293"/>
                  <a:gd name="T68" fmla="*/ 50 w 94"/>
                  <a:gd name="T69" fmla="*/ 0 h 293"/>
                  <a:gd name="T70" fmla="*/ 52 w 94"/>
                  <a:gd name="T71" fmla="*/ 0 h 293"/>
                  <a:gd name="T72" fmla="*/ 56 w 94"/>
                  <a:gd name="T73" fmla="*/ 1 h 293"/>
                  <a:gd name="T74" fmla="*/ 64 w 94"/>
                  <a:gd name="T75" fmla="*/ 1 h 293"/>
                  <a:gd name="T76" fmla="*/ 67 w 94"/>
                  <a:gd name="T77" fmla="*/ 2 h 293"/>
                  <a:gd name="T78" fmla="*/ 73 w 94"/>
                  <a:gd name="T79" fmla="*/ 3 h 293"/>
                  <a:gd name="T80" fmla="*/ 79 w 94"/>
                  <a:gd name="T81" fmla="*/ 4 h 293"/>
                  <a:gd name="T82" fmla="*/ 83 w 94"/>
                  <a:gd name="T83" fmla="*/ 4 h 293"/>
                  <a:gd name="T84" fmla="*/ 89 w 94"/>
                  <a:gd name="T85" fmla="*/ 5 h 293"/>
                  <a:gd name="T86" fmla="*/ 92 w 94"/>
                  <a:gd name="T87" fmla="*/ 6 h 293"/>
                  <a:gd name="T88" fmla="*/ 94 w 94"/>
                  <a:gd name="T89" fmla="*/ 6 h 293"/>
                  <a:gd name="T90" fmla="*/ 94 w 94"/>
                  <a:gd name="T91" fmla="*/ 7 h 293"/>
                  <a:gd name="T92" fmla="*/ 94 w 94"/>
                  <a:gd name="T93" fmla="*/ 7 h 293"/>
                  <a:gd name="T94" fmla="*/ 90 w 94"/>
                  <a:gd name="T95" fmla="*/ 8 h 293"/>
                  <a:gd name="T96" fmla="*/ 87 w 94"/>
                  <a:gd name="T97" fmla="*/ 8 h 293"/>
                  <a:gd name="T98" fmla="*/ 83 w 94"/>
                  <a:gd name="T99" fmla="*/ 8 h 293"/>
                  <a:gd name="T100" fmla="*/ 75 w 94"/>
                  <a:gd name="T101" fmla="*/ 9 h 293"/>
                  <a:gd name="T102" fmla="*/ 67 w 94"/>
                  <a:gd name="T103" fmla="*/ 9 h 293"/>
                  <a:gd name="T104" fmla="*/ 58 w 94"/>
                  <a:gd name="T105" fmla="*/ 9 h 293"/>
                  <a:gd name="T106" fmla="*/ 46 w 94"/>
                  <a:gd name="T107" fmla="*/ 9 h 293"/>
                  <a:gd name="T108" fmla="*/ 37 w 94"/>
                  <a:gd name="T109" fmla="*/ 9 h 293"/>
                  <a:gd name="T110" fmla="*/ 25 w 94"/>
                  <a:gd name="T111" fmla="*/ 8 h 293"/>
                  <a:gd name="T112" fmla="*/ 19 w 94"/>
                  <a:gd name="T113" fmla="*/ 8 h 293"/>
                  <a:gd name="T114" fmla="*/ 16 w 94"/>
                  <a:gd name="T115" fmla="*/ 8 h 293"/>
                  <a:gd name="T116" fmla="*/ 14 w 94"/>
                  <a:gd name="T117" fmla="*/ 8 h 293"/>
                  <a:gd name="T118" fmla="*/ 14 w 94"/>
                  <a:gd name="T119" fmla="*/ 8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293"/>
                  <a:gd name="T182" fmla="*/ 94 w 94"/>
                  <a:gd name="T183" fmla="*/ 293 h 2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293">
                    <a:moveTo>
                      <a:pt x="12" y="264"/>
                    </a:moveTo>
                    <a:lnTo>
                      <a:pt x="10" y="260"/>
                    </a:lnTo>
                    <a:lnTo>
                      <a:pt x="10" y="256"/>
                    </a:lnTo>
                    <a:lnTo>
                      <a:pt x="8" y="252"/>
                    </a:lnTo>
                    <a:lnTo>
                      <a:pt x="6" y="250"/>
                    </a:lnTo>
                    <a:lnTo>
                      <a:pt x="6" y="246"/>
                    </a:lnTo>
                    <a:lnTo>
                      <a:pt x="4" y="242"/>
                    </a:lnTo>
                    <a:lnTo>
                      <a:pt x="4" y="238"/>
                    </a:lnTo>
                    <a:lnTo>
                      <a:pt x="2" y="234"/>
                    </a:lnTo>
                    <a:lnTo>
                      <a:pt x="2" y="230"/>
                    </a:lnTo>
                    <a:lnTo>
                      <a:pt x="2" y="224"/>
                    </a:lnTo>
                    <a:lnTo>
                      <a:pt x="0" y="221"/>
                    </a:lnTo>
                    <a:lnTo>
                      <a:pt x="0" y="215"/>
                    </a:lnTo>
                    <a:lnTo>
                      <a:pt x="0" y="211"/>
                    </a:lnTo>
                    <a:lnTo>
                      <a:pt x="0" y="205"/>
                    </a:lnTo>
                    <a:lnTo>
                      <a:pt x="0" y="201"/>
                    </a:lnTo>
                    <a:lnTo>
                      <a:pt x="0" y="195"/>
                    </a:lnTo>
                    <a:lnTo>
                      <a:pt x="0" y="189"/>
                    </a:lnTo>
                    <a:lnTo>
                      <a:pt x="2" y="184"/>
                    </a:lnTo>
                    <a:lnTo>
                      <a:pt x="2" y="178"/>
                    </a:lnTo>
                    <a:lnTo>
                      <a:pt x="2" y="172"/>
                    </a:lnTo>
                    <a:lnTo>
                      <a:pt x="4" y="166"/>
                    </a:lnTo>
                    <a:lnTo>
                      <a:pt x="4" y="160"/>
                    </a:lnTo>
                    <a:lnTo>
                      <a:pt x="6" y="154"/>
                    </a:lnTo>
                    <a:lnTo>
                      <a:pt x="6" y="150"/>
                    </a:lnTo>
                    <a:lnTo>
                      <a:pt x="8" y="145"/>
                    </a:lnTo>
                    <a:lnTo>
                      <a:pt x="8" y="141"/>
                    </a:lnTo>
                    <a:lnTo>
                      <a:pt x="10" y="137"/>
                    </a:lnTo>
                    <a:lnTo>
                      <a:pt x="10" y="133"/>
                    </a:lnTo>
                    <a:lnTo>
                      <a:pt x="10" y="129"/>
                    </a:lnTo>
                    <a:lnTo>
                      <a:pt x="12" y="125"/>
                    </a:lnTo>
                    <a:lnTo>
                      <a:pt x="12" y="121"/>
                    </a:lnTo>
                    <a:lnTo>
                      <a:pt x="14" y="117"/>
                    </a:lnTo>
                    <a:lnTo>
                      <a:pt x="14" y="111"/>
                    </a:lnTo>
                    <a:lnTo>
                      <a:pt x="16" y="107"/>
                    </a:lnTo>
                    <a:lnTo>
                      <a:pt x="16" y="102"/>
                    </a:lnTo>
                    <a:lnTo>
                      <a:pt x="18" y="98"/>
                    </a:lnTo>
                    <a:lnTo>
                      <a:pt x="18" y="92"/>
                    </a:lnTo>
                    <a:lnTo>
                      <a:pt x="19" y="88"/>
                    </a:lnTo>
                    <a:lnTo>
                      <a:pt x="19" y="82"/>
                    </a:lnTo>
                    <a:lnTo>
                      <a:pt x="21" y="78"/>
                    </a:lnTo>
                    <a:lnTo>
                      <a:pt x="21" y="74"/>
                    </a:lnTo>
                    <a:lnTo>
                      <a:pt x="21" y="72"/>
                    </a:lnTo>
                    <a:lnTo>
                      <a:pt x="23" y="68"/>
                    </a:lnTo>
                    <a:lnTo>
                      <a:pt x="23" y="66"/>
                    </a:lnTo>
                    <a:lnTo>
                      <a:pt x="23" y="65"/>
                    </a:lnTo>
                    <a:lnTo>
                      <a:pt x="23" y="61"/>
                    </a:lnTo>
                    <a:lnTo>
                      <a:pt x="23" y="59"/>
                    </a:lnTo>
                    <a:lnTo>
                      <a:pt x="25" y="55"/>
                    </a:lnTo>
                    <a:lnTo>
                      <a:pt x="25" y="51"/>
                    </a:lnTo>
                    <a:lnTo>
                      <a:pt x="27" y="47"/>
                    </a:lnTo>
                    <a:lnTo>
                      <a:pt x="27" y="45"/>
                    </a:lnTo>
                    <a:lnTo>
                      <a:pt x="27" y="41"/>
                    </a:lnTo>
                    <a:lnTo>
                      <a:pt x="29" y="37"/>
                    </a:lnTo>
                    <a:lnTo>
                      <a:pt x="29" y="33"/>
                    </a:lnTo>
                    <a:lnTo>
                      <a:pt x="31" y="29"/>
                    </a:lnTo>
                    <a:lnTo>
                      <a:pt x="31" y="26"/>
                    </a:lnTo>
                    <a:lnTo>
                      <a:pt x="31" y="22"/>
                    </a:lnTo>
                    <a:lnTo>
                      <a:pt x="33" y="18"/>
                    </a:lnTo>
                    <a:lnTo>
                      <a:pt x="33" y="14"/>
                    </a:lnTo>
                    <a:lnTo>
                      <a:pt x="33" y="10"/>
                    </a:lnTo>
                    <a:lnTo>
                      <a:pt x="35" y="6"/>
                    </a:lnTo>
                    <a:lnTo>
                      <a:pt x="35" y="4"/>
                    </a:lnTo>
                    <a:lnTo>
                      <a:pt x="37" y="2"/>
                    </a:lnTo>
                    <a:lnTo>
                      <a:pt x="41" y="0"/>
                    </a:lnTo>
                    <a:lnTo>
                      <a:pt x="42" y="0"/>
                    </a:lnTo>
                    <a:lnTo>
                      <a:pt x="44" y="2"/>
                    </a:lnTo>
                    <a:lnTo>
                      <a:pt x="46" y="4"/>
                    </a:lnTo>
                    <a:lnTo>
                      <a:pt x="48" y="8"/>
                    </a:lnTo>
                    <a:lnTo>
                      <a:pt x="50" y="12"/>
                    </a:lnTo>
                    <a:lnTo>
                      <a:pt x="52" y="14"/>
                    </a:lnTo>
                    <a:lnTo>
                      <a:pt x="52" y="18"/>
                    </a:lnTo>
                    <a:lnTo>
                      <a:pt x="52" y="22"/>
                    </a:lnTo>
                    <a:lnTo>
                      <a:pt x="56" y="33"/>
                    </a:lnTo>
                    <a:lnTo>
                      <a:pt x="60" y="47"/>
                    </a:lnTo>
                    <a:lnTo>
                      <a:pt x="64" y="61"/>
                    </a:lnTo>
                    <a:lnTo>
                      <a:pt x="65" y="72"/>
                    </a:lnTo>
                    <a:lnTo>
                      <a:pt x="67" y="86"/>
                    </a:lnTo>
                    <a:lnTo>
                      <a:pt x="71" y="100"/>
                    </a:lnTo>
                    <a:lnTo>
                      <a:pt x="73" y="111"/>
                    </a:lnTo>
                    <a:lnTo>
                      <a:pt x="77" y="125"/>
                    </a:lnTo>
                    <a:lnTo>
                      <a:pt x="79" y="137"/>
                    </a:lnTo>
                    <a:lnTo>
                      <a:pt x="81" y="146"/>
                    </a:lnTo>
                    <a:lnTo>
                      <a:pt x="83" y="158"/>
                    </a:lnTo>
                    <a:lnTo>
                      <a:pt x="87" y="170"/>
                    </a:lnTo>
                    <a:lnTo>
                      <a:pt x="89" y="180"/>
                    </a:lnTo>
                    <a:lnTo>
                      <a:pt x="90" y="191"/>
                    </a:lnTo>
                    <a:lnTo>
                      <a:pt x="92" y="203"/>
                    </a:lnTo>
                    <a:lnTo>
                      <a:pt x="92" y="213"/>
                    </a:lnTo>
                    <a:lnTo>
                      <a:pt x="94" y="221"/>
                    </a:lnTo>
                    <a:lnTo>
                      <a:pt x="94" y="228"/>
                    </a:lnTo>
                    <a:lnTo>
                      <a:pt x="94" y="236"/>
                    </a:lnTo>
                    <a:lnTo>
                      <a:pt x="94" y="244"/>
                    </a:lnTo>
                    <a:lnTo>
                      <a:pt x="94" y="252"/>
                    </a:lnTo>
                    <a:lnTo>
                      <a:pt x="92" y="260"/>
                    </a:lnTo>
                    <a:lnTo>
                      <a:pt x="90" y="267"/>
                    </a:lnTo>
                    <a:lnTo>
                      <a:pt x="89" y="273"/>
                    </a:lnTo>
                    <a:lnTo>
                      <a:pt x="87" y="277"/>
                    </a:lnTo>
                    <a:lnTo>
                      <a:pt x="85" y="281"/>
                    </a:lnTo>
                    <a:lnTo>
                      <a:pt x="83" y="283"/>
                    </a:lnTo>
                    <a:lnTo>
                      <a:pt x="79" y="287"/>
                    </a:lnTo>
                    <a:lnTo>
                      <a:pt x="75" y="289"/>
                    </a:lnTo>
                    <a:lnTo>
                      <a:pt x="71" y="291"/>
                    </a:lnTo>
                    <a:lnTo>
                      <a:pt x="67" y="293"/>
                    </a:lnTo>
                    <a:lnTo>
                      <a:pt x="64" y="293"/>
                    </a:lnTo>
                    <a:lnTo>
                      <a:pt x="58" y="293"/>
                    </a:lnTo>
                    <a:lnTo>
                      <a:pt x="52" y="293"/>
                    </a:lnTo>
                    <a:lnTo>
                      <a:pt x="46" y="293"/>
                    </a:lnTo>
                    <a:lnTo>
                      <a:pt x="41" y="291"/>
                    </a:lnTo>
                    <a:lnTo>
                      <a:pt x="37" y="289"/>
                    </a:lnTo>
                    <a:lnTo>
                      <a:pt x="31" y="287"/>
                    </a:lnTo>
                    <a:lnTo>
                      <a:pt x="25" y="285"/>
                    </a:lnTo>
                    <a:lnTo>
                      <a:pt x="21" y="281"/>
                    </a:lnTo>
                    <a:lnTo>
                      <a:pt x="19" y="279"/>
                    </a:lnTo>
                    <a:lnTo>
                      <a:pt x="18" y="277"/>
                    </a:lnTo>
                    <a:lnTo>
                      <a:pt x="16" y="275"/>
                    </a:lnTo>
                    <a:lnTo>
                      <a:pt x="16" y="273"/>
                    </a:lnTo>
                    <a:lnTo>
                      <a:pt x="14" y="271"/>
                    </a:lnTo>
                    <a:lnTo>
                      <a:pt x="14" y="267"/>
                    </a:lnTo>
                    <a:lnTo>
                      <a:pt x="14" y="265"/>
                    </a:lnTo>
                    <a:lnTo>
                      <a:pt x="12" y="264"/>
                    </a:lnTo>
                    <a:close/>
                  </a:path>
                </a:pathLst>
              </a:custGeom>
              <a:solidFill>
                <a:srgbClr val="DEE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0" name="Freeform 60"/>
              <p:cNvSpPr>
                <a:spLocks/>
              </p:cNvSpPr>
              <p:nvPr/>
            </p:nvSpPr>
            <p:spPr bwMode="auto">
              <a:xfrm>
                <a:off x="2197" y="1374"/>
                <a:ext cx="83" cy="128"/>
              </a:xfrm>
              <a:custGeom>
                <a:avLst/>
                <a:gdLst>
                  <a:gd name="T0" fmla="*/ 10 w 83"/>
                  <a:gd name="T1" fmla="*/ 8 h 255"/>
                  <a:gd name="T2" fmla="*/ 6 w 83"/>
                  <a:gd name="T3" fmla="*/ 7 h 255"/>
                  <a:gd name="T4" fmla="*/ 4 w 83"/>
                  <a:gd name="T5" fmla="*/ 7 h 255"/>
                  <a:gd name="T6" fmla="*/ 2 w 83"/>
                  <a:gd name="T7" fmla="*/ 7 h 255"/>
                  <a:gd name="T8" fmla="*/ 2 w 83"/>
                  <a:gd name="T9" fmla="*/ 7 h 255"/>
                  <a:gd name="T10" fmla="*/ 0 w 83"/>
                  <a:gd name="T11" fmla="*/ 7 h 255"/>
                  <a:gd name="T12" fmla="*/ 0 w 83"/>
                  <a:gd name="T13" fmla="*/ 6 h 255"/>
                  <a:gd name="T14" fmla="*/ 0 w 83"/>
                  <a:gd name="T15" fmla="*/ 6 h 255"/>
                  <a:gd name="T16" fmla="*/ 0 w 83"/>
                  <a:gd name="T17" fmla="*/ 6 h 255"/>
                  <a:gd name="T18" fmla="*/ 2 w 83"/>
                  <a:gd name="T19" fmla="*/ 5 h 255"/>
                  <a:gd name="T20" fmla="*/ 2 w 83"/>
                  <a:gd name="T21" fmla="*/ 5 h 255"/>
                  <a:gd name="T22" fmla="*/ 4 w 83"/>
                  <a:gd name="T23" fmla="*/ 5 h 255"/>
                  <a:gd name="T24" fmla="*/ 6 w 83"/>
                  <a:gd name="T25" fmla="*/ 4 h 255"/>
                  <a:gd name="T26" fmla="*/ 8 w 83"/>
                  <a:gd name="T27" fmla="*/ 4 h 255"/>
                  <a:gd name="T28" fmla="*/ 10 w 83"/>
                  <a:gd name="T29" fmla="*/ 4 h 255"/>
                  <a:gd name="T30" fmla="*/ 10 w 83"/>
                  <a:gd name="T31" fmla="*/ 4 h 255"/>
                  <a:gd name="T32" fmla="*/ 12 w 83"/>
                  <a:gd name="T33" fmla="*/ 4 h 255"/>
                  <a:gd name="T34" fmla="*/ 14 w 83"/>
                  <a:gd name="T35" fmla="*/ 3 h 255"/>
                  <a:gd name="T36" fmla="*/ 15 w 83"/>
                  <a:gd name="T37" fmla="*/ 3 h 255"/>
                  <a:gd name="T38" fmla="*/ 17 w 83"/>
                  <a:gd name="T39" fmla="*/ 3 h 255"/>
                  <a:gd name="T40" fmla="*/ 17 w 83"/>
                  <a:gd name="T41" fmla="*/ 3 h 255"/>
                  <a:gd name="T42" fmla="*/ 19 w 83"/>
                  <a:gd name="T43" fmla="*/ 2 h 255"/>
                  <a:gd name="T44" fmla="*/ 19 w 83"/>
                  <a:gd name="T45" fmla="*/ 2 h 255"/>
                  <a:gd name="T46" fmla="*/ 21 w 83"/>
                  <a:gd name="T47" fmla="*/ 2 h 255"/>
                  <a:gd name="T48" fmla="*/ 21 w 83"/>
                  <a:gd name="T49" fmla="*/ 2 h 255"/>
                  <a:gd name="T50" fmla="*/ 23 w 83"/>
                  <a:gd name="T51" fmla="*/ 2 h 255"/>
                  <a:gd name="T52" fmla="*/ 25 w 83"/>
                  <a:gd name="T53" fmla="*/ 2 h 255"/>
                  <a:gd name="T54" fmla="*/ 25 w 83"/>
                  <a:gd name="T55" fmla="*/ 1 h 255"/>
                  <a:gd name="T56" fmla="*/ 27 w 83"/>
                  <a:gd name="T57" fmla="*/ 1 h 255"/>
                  <a:gd name="T58" fmla="*/ 29 w 83"/>
                  <a:gd name="T59" fmla="*/ 1 h 255"/>
                  <a:gd name="T60" fmla="*/ 29 w 83"/>
                  <a:gd name="T61" fmla="*/ 1 h 255"/>
                  <a:gd name="T62" fmla="*/ 33 w 83"/>
                  <a:gd name="T63" fmla="*/ 1 h 255"/>
                  <a:gd name="T64" fmla="*/ 37 w 83"/>
                  <a:gd name="T65" fmla="*/ 1 h 255"/>
                  <a:gd name="T66" fmla="*/ 40 w 83"/>
                  <a:gd name="T67" fmla="*/ 1 h 255"/>
                  <a:gd name="T68" fmla="*/ 42 w 83"/>
                  <a:gd name="T69" fmla="*/ 1 h 255"/>
                  <a:gd name="T70" fmla="*/ 44 w 83"/>
                  <a:gd name="T71" fmla="*/ 1 h 255"/>
                  <a:gd name="T72" fmla="*/ 48 w 83"/>
                  <a:gd name="T73" fmla="*/ 1 h 255"/>
                  <a:gd name="T74" fmla="*/ 54 w 83"/>
                  <a:gd name="T75" fmla="*/ 2 h 255"/>
                  <a:gd name="T76" fmla="*/ 60 w 83"/>
                  <a:gd name="T77" fmla="*/ 3 h 255"/>
                  <a:gd name="T78" fmla="*/ 63 w 83"/>
                  <a:gd name="T79" fmla="*/ 4 h 255"/>
                  <a:gd name="T80" fmla="*/ 67 w 83"/>
                  <a:gd name="T81" fmla="*/ 4 h 255"/>
                  <a:gd name="T82" fmla="*/ 73 w 83"/>
                  <a:gd name="T83" fmla="*/ 5 h 255"/>
                  <a:gd name="T84" fmla="*/ 77 w 83"/>
                  <a:gd name="T85" fmla="*/ 5 h 255"/>
                  <a:gd name="T86" fmla="*/ 79 w 83"/>
                  <a:gd name="T87" fmla="*/ 6 h 255"/>
                  <a:gd name="T88" fmla="*/ 81 w 83"/>
                  <a:gd name="T89" fmla="*/ 7 h 255"/>
                  <a:gd name="T90" fmla="*/ 83 w 83"/>
                  <a:gd name="T91" fmla="*/ 7 h 255"/>
                  <a:gd name="T92" fmla="*/ 81 w 83"/>
                  <a:gd name="T93" fmla="*/ 7 h 255"/>
                  <a:gd name="T94" fmla="*/ 79 w 83"/>
                  <a:gd name="T95" fmla="*/ 8 h 255"/>
                  <a:gd name="T96" fmla="*/ 75 w 83"/>
                  <a:gd name="T97" fmla="*/ 8 h 255"/>
                  <a:gd name="T98" fmla="*/ 71 w 83"/>
                  <a:gd name="T99" fmla="*/ 8 h 255"/>
                  <a:gd name="T100" fmla="*/ 65 w 83"/>
                  <a:gd name="T101" fmla="*/ 8 h 255"/>
                  <a:gd name="T102" fmla="*/ 58 w 83"/>
                  <a:gd name="T103" fmla="*/ 8 h 255"/>
                  <a:gd name="T104" fmla="*/ 50 w 83"/>
                  <a:gd name="T105" fmla="*/ 8 h 255"/>
                  <a:gd name="T106" fmla="*/ 40 w 83"/>
                  <a:gd name="T107" fmla="*/ 8 h 255"/>
                  <a:gd name="T108" fmla="*/ 31 w 83"/>
                  <a:gd name="T109" fmla="*/ 8 h 255"/>
                  <a:gd name="T110" fmla="*/ 21 w 83"/>
                  <a:gd name="T111" fmla="*/ 8 h 255"/>
                  <a:gd name="T112" fmla="*/ 15 w 83"/>
                  <a:gd name="T113" fmla="*/ 8 h 255"/>
                  <a:gd name="T114" fmla="*/ 14 w 83"/>
                  <a:gd name="T115" fmla="*/ 8 h 255"/>
                  <a:gd name="T116" fmla="*/ 12 w 83"/>
                  <a:gd name="T117" fmla="*/ 8 h 255"/>
                  <a:gd name="T118" fmla="*/ 12 w 83"/>
                  <a:gd name="T119" fmla="*/ 8 h 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3"/>
                  <a:gd name="T181" fmla="*/ 0 h 255"/>
                  <a:gd name="T182" fmla="*/ 83 w 83"/>
                  <a:gd name="T183" fmla="*/ 255 h 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3" h="255">
                    <a:moveTo>
                      <a:pt x="10" y="230"/>
                    </a:moveTo>
                    <a:lnTo>
                      <a:pt x="10" y="226"/>
                    </a:lnTo>
                    <a:lnTo>
                      <a:pt x="8" y="224"/>
                    </a:lnTo>
                    <a:lnTo>
                      <a:pt x="6" y="220"/>
                    </a:lnTo>
                    <a:lnTo>
                      <a:pt x="6" y="218"/>
                    </a:lnTo>
                    <a:lnTo>
                      <a:pt x="4" y="214"/>
                    </a:lnTo>
                    <a:lnTo>
                      <a:pt x="4" y="210"/>
                    </a:lnTo>
                    <a:lnTo>
                      <a:pt x="2" y="208"/>
                    </a:lnTo>
                    <a:lnTo>
                      <a:pt x="2" y="204"/>
                    </a:lnTo>
                    <a:lnTo>
                      <a:pt x="2" y="200"/>
                    </a:lnTo>
                    <a:lnTo>
                      <a:pt x="0" y="197"/>
                    </a:lnTo>
                    <a:lnTo>
                      <a:pt x="0" y="193"/>
                    </a:lnTo>
                    <a:lnTo>
                      <a:pt x="0" y="187"/>
                    </a:lnTo>
                    <a:lnTo>
                      <a:pt x="0" y="183"/>
                    </a:lnTo>
                    <a:lnTo>
                      <a:pt x="0" y="179"/>
                    </a:lnTo>
                    <a:lnTo>
                      <a:pt x="0" y="175"/>
                    </a:lnTo>
                    <a:lnTo>
                      <a:pt x="0" y="171"/>
                    </a:lnTo>
                    <a:lnTo>
                      <a:pt x="0" y="165"/>
                    </a:lnTo>
                    <a:lnTo>
                      <a:pt x="0" y="159"/>
                    </a:lnTo>
                    <a:lnTo>
                      <a:pt x="2" y="156"/>
                    </a:lnTo>
                    <a:lnTo>
                      <a:pt x="2" y="150"/>
                    </a:lnTo>
                    <a:lnTo>
                      <a:pt x="2" y="146"/>
                    </a:lnTo>
                    <a:lnTo>
                      <a:pt x="4" y="140"/>
                    </a:lnTo>
                    <a:lnTo>
                      <a:pt x="4" y="136"/>
                    </a:lnTo>
                    <a:lnTo>
                      <a:pt x="6" y="130"/>
                    </a:lnTo>
                    <a:lnTo>
                      <a:pt x="6" y="126"/>
                    </a:lnTo>
                    <a:lnTo>
                      <a:pt x="6" y="122"/>
                    </a:lnTo>
                    <a:lnTo>
                      <a:pt x="8" y="120"/>
                    </a:lnTo>
                    <a:lnTo>
                      <a:pt x="8" y="117"/>
                    </a:lnTo>
                    <a:lnTo>
                      <a:pt x="10" y="113"/>
                    </a:lnTo>
                    <a:lnTo>
                      <a:pt x="10" y="109"/>
                    </a:lnTo>
                    <a:lnTo>
                      <a:pt x="10" y="105"/>
                    </a:lnTo>
                    <a:lnTo>
                      <a:pt x="12" y="101"/>
                    </a:lnTo>
                    <a:lnTo>
                      <a:pt x="12" y="97"/>
                    </a:lnTo>
                    <a:lnTo>
                      <a:pt x="14" y="93"/>
                    </a:lnTo>
                    <a:lnTo>
                      <a:pt x="14" y="89"/>
                    </a:lnTo>
                    <a:lnTo>
                      <a:pt x="14" y="85"/>
                    </a:lnTo>
                    <a:lnTo>
                      <a:pt x="15" y="81"/>
                    </a:lnTo>
                    <a:lnTo>
                      <a:pt x="15" y="76"/>
                    </a:lnTo>
                    <a:lnTo>
                      <a:pt x="17" y="72"/>
                    </a:lnTo>
                    <a:lnTo>
                      <a:pt x="17" y="68"/>
                    </a:lnTo>
                    <a:lnTo>
                      <a:pt x="17" y="66"/>
                    </a:lnTo>
                    <a:lnTo>
                      <a:pt x="19" y="62"/>
                    </a:lnTo>
                    <a:lnTo>
                      <a:pt x="19" y="60"/>
                    </a:lnTo>
                    <a:lnTo>
                      <a:pt x="19" y="58"/>
                    </a:lnTo>
                    <a:lnTo>
                      <a:pt x="19" y="56"/>
                    </a:lnTo>
                    <a:lnTo>
                      <a:pt x="21" y="52"/>
                    </a:lnTo>
                    <a:lnTo>
                      <a:pt x="21" y="50"/>
                    </a:lnTo>
                    <a:lnTo>
                      <a:pt x="21" y="48"/>
                    </a:lnTo>
                    <a:lnTo>
                      <a:pt x="21" y="44"/>
                    </a:lnTo>
                    <a:lnTo>
                      <a:pt x="23" y="42"/>
                    </a:lnTo>
                    <a:lnTo>
                      <a:pt x="23" y="39"/>
                    </a:lnTo>
                    <a:lnTo>
                      <a:pt x="23" y="35"/>
                    </a:lnTo>
                    <a:lnTo>
                      <a:pt x="25" y="33"/>
                    </a:lnTo>
                    <a:lnTo>
                      <a:pt x="25" y="29"/>
                    </a:lnTo>
                    <a:lnTo>
                      <a:pt x="25" y="25"/>
                    </a:lnTo>
                    <a:lnTo>
                      <a:pt x="27" y="23"/>
                    </a:lnTo>
                    <a:lnTo>
                      <a:pt x="27" y="19"/>
                    </a:lnTo>
                    <a:lnTo>
                      <a:pt x="27" y="15"/>
                    </a:lnTo>
                    <a:lnTo>
                      <a:pt x="29" y="13"/>
                    </a:lnTo>
                    <a:lnTo>
                      <a:pt x="29" y="9"/>
                    </a:lnTo>
                    <a:lnTo>
                      <a:pt x="29" y="5"/>
                    </a:lnTo>
                    <a:lnTo>
                      <a:pt x="31" y="3"/>
                    </a:lnTo>
                    <a:lnTo>
                      <a:pt x="33" y="1"/>
                    </a:lnTo>
                    <a:lnTo>
                      <a:pt x="35" y="0"/>
                    </a:lnTo>
                    <a:lnTo>
                      <a:pt x="37" y="1"/>
                    </a:lnTo>
                    <a:lnTo>
                      <a:pt x="38" y="1"/>
                    </a:lnTo>
                    <a:lnTo>
                      <a:pt x="40" y="3"/>
                    </a:lnTo>
                    <a:lnTo>
                      <a:pt x="42" y="7"/>
                    </a:lnTo>
                    <a:lnTo>
                      <a:pt x="42" y="9"/>
                    </a:lnTo>
                    <a:lnTo>
                      <a:pt x="44" y="13"/>
                    </a:lnTo>
                    <a:lnTo>
                      <a:pt x="44" y="15"/>
                    </a:lnTo>
                    <a:lnTo>
                      <a:pt x="46" y="19"/>
                    </a:lnTo>
                    <a:lnTo>
                      <a:pt x="48" y="31"/>
                    </a:lnTo>
                    <a:lnTo>
                      <a:pt x="52" y="40"/>
                    </a:lnTo>
                    <a:lnTo>
                      <a:pt x="54" y="52"/>
                    </a:lnTo>
                    <a:lnTo>
                      <a:pt x="58" y="64"/>
                    </a:lnTo>
                    <a:lnTo>
                      <a:pt x="60" y="76"/>
                    </a:lnTo>
                    <a:lnTo>
                      <a:pt x="61" y="85"/>
                    </a:lnTo>
                    <a:lnTo>
                      <a:pt x="63" y="97"/>
                    </a:lnTo>
                    <a:lnTo>
                      <a:pt x="65" y="109"/>
                    </a:lnTo>
                    <a:lnTo>
                      <a:pt x="67" y="119"/>
                    </a:lnTo>
                    <a:lnTo>
                      <a:pt x="71" y="128"/>
                    </a:lnTo>
                    <a:lnTo>
                      <a:pt x="73" y="138"/>
                    </a:lnTo>
                    <a:lnTo>
                      <a:pt x="75" y="148"/>
                    </a:lnTo>
                    <a:lnTo>
                      <a:pt x="77" y="158"/>
                    </a:lnTo>
                    <a:lnTo>
                      <a:pt x="79" y="167"/>
                    </a:lnTo>
                    <a:lnTo>
                      <a:pt x="79" y="177"/>
                    </a:lnTo>
                    <a:lnTo>
                      <a:pt x="81" y="187"/>
                    </a:lnTo>
                    <a:lnTo>
                      <a:pt x="81" y="193"/>
                    </a:lnTo>
                    <a:lnTo>
                      <a:pt x="81" y="200"/>
                    </a:lnTo>
                    <a:lnTo>
                      <a:pt x="83" y="206"/>
                    </a:lnTo>
                    <a:lnTo>
                      <a:pt x="83" y="212"/>
                    </a:lnTo>
                    <a:lnTo>
                      <a:pt x="81" y="220"/>
                    </a:lnTo>
                    <a:lnTo>
                      <a:pt x="81" y="226"/>
                    </a:lnTo>
                    <a:lnTo>
                      <a:pt x="79" y="232"/>
                    </a:lnTo>
                    <a:lnTo>
                      <a:pt x="77" y="239"/>
                    </a:lnTo>
                    <a:lnTo>
                      <a:pt x="75" y="241"/>
                    </a:lnTo>
                    <a:lnTo>
                      <a:pt x="73" y="245"/>
                    </a:lnTo>
                    <a:lnTo>
                      <a:pt x="71" y="247"/>
                    </a:lnTo>
                    <a:lnTo>
                      <a:pt x="69" y="249"/>
                    </a:lnTo>
                    <a:lnTo>
                      <a:pt x="65" y="253"/>
                    </a:lnTo>
                    <a:lnTo>
                      <a:pt x="61" y="253"/>
                    </a:lnTo>
                    <a:lnTo>
                      <a:pt x="58" y="255"/>
                    </a:lnTo>
                    <a:lnTo>
                      <a:pt x="56" y="255"/>
                    </a:lnTo>
                    <a:lnTo>
                      <a:pt x="50" y="255"/>
                    </a:lnTo>
                    <a:lnTo>
                      <a:pt x="46" y="255"/>
                    </a:lnTo>
                    <a:lnTo>
                      <a:pt x="40" y="255"/>
                    </a:lnTo>
                    <a:lnTo>
                      <a:pt x="37" y="253"/>
                    </a:lnTo>
                    <a:lnTo>
                      <a:pt x="31" y="251"/>
                    </a:lnTo>
                    <a:lnTo>
                      <a:pt x="27" y="249"/>
                    </a:lnTo>
                    <a:lnTo>
                      <a:pt x="21" y="247"/>
                    </a:lnTo>
                    <a:lnTo>
                      <a:pt x="17" y="245"/>
                    </a:lnTo>
                    <a:lnTo>
                      <a:pt x="15" y="243"/>
                    </a:lnTo>
                    <a:lnTo>
                      <a:pt x="14" y="241"/>
                    </a:lnTo>
                    <a:lnTo>
                      <a:pt x="14" y="239"/>
                    </a:lnTo>
                    <a:lnTo>
                      <a:pt x="12" y="236"/>
                    </a:lnTo>
                    <a:lnTo>
                      <a:pt x="12" y="234"/>
                    </a:lnTo>
                    <a:lnTo>
                      <a:pt x="12" y="232"/>
                    </a:lnTo>
                    <a:lnTo>
                      <a:pt x="10" y="230"/>
                    </a:lnTo>
                    <a:close/>
                  </a:path>
                </a:pathLst>
              </a:custGeom>
              <a:solidFill>
                <a:srgbClr val="EBEB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1" name="Freeform 61"/>
              <p:cNvSpPr>
                <a:spLocks/>
              </p:cNvSpPr>
              <p:nvPr/>
            </p:nvSpPr>
            <p:spPr bwMode="auto">
              <a:xfrm>
                <a:off x="2201" y="1387"/>
                <a:ext cx="69" cy="110"/>
              </a:xfrm>
              <a:custGeom>
                <a:avLst/>
                <a:gdLst>
                  <a:gd name="T0" fmla="*/ 8 w 69"/>
                  <a:gd name="T1" fmla="*/ 7 h 218"/>
                  <a:gd name="T2" fmla="*/ 6 w 69"/>
                  <a:gd name="T3" fmla="*/ 6 h 218"/>
                  <a:gd name="T4" fmla="*/ 4 w 69"/>
                  <a:gd name="T5" fmla="*/ 6 h 218"/>
                  <a:gd name="T6" fmla="*/ 2 w 69"/>
                  <a:gd name="T7" fmla="*/ 6 h 218"/>
                  <a:gd name="T8" fmla="*/ 0 w 69"/>
                  <a:gd name="T9" fmla="*/ 6 h 218"/>
                  <a:gd name="T10" fmla="*/ 0 w 69"/>
                  <a:gd name="T11" fmla="*/ 6 h 218"/>
                  <a:gd name="T12" fmla="*/ 0 w 69"/>
                  <a:gd name="T13" fmla="*/ 5 h 218"/>
                  <a:gd name="T14" fmla="*/ 0 w 69"/>
                  <a:gd name="T15" fmla="*/ 5 h 218"/>
                  <a:gd name="T16" fmla="*/ 0 w 69"/>
                  <a:gd name="T17" fmla="*/ 5 h 218"/>
                  <a:gd name="T18" fmla="*/ 0 w 69"/>
                  <a:gd name="T19" fmla="*/ 5 h 218"/>
                  <a:gd name="T20" fmla="*/ 2 w 69"/>
                  <a:gd name="T21" fmla="*/ 4 h 218"/>
                  <a:gd name="T22" fmla="*/ 4 w 69"/>
                  <a:gd name="T23" fmla="*/ 4 h 218"/>
                  <a:gd name="T24" fmla="*/ 4 w 69"/>
                  <a:gd name="T25" fmla="*/ 4 h 218"/>
                  <a:gd name="T26" fmla="*/ 6 w 69"/>
                  <a:gd name="T27" fmla="*/ 4 h 218"/>
                  <a:gd name="T28" fmla="*/ 8 w 69"/>
                  <a:gd name="T29" fmla="*/ 3 h 218"/>
                  <a:gd name="T30" fmla="*/ 8 w 69"/>
                  <a:gd name="T31" fmla="*/ 3 h 218"/>
                  <a:gd name="T32" fmla="*/ 10 w 69"/>
                  <a:gd name="T33" fmla="*/ 3 h 218"/>
                  <a:gd name="T34" fmla="*/ 11 w 69"/>
                  <a:gd name="T35" fmla="*/ 3 h 218"/>
                  <a:gd name="T36" fmla="*/ 13 w 69"/>
                  <a:gd name="T37" fmla="*/ 3 h 218"/>
                  <a:gd name="T38" fmla="*/ 13 w 69"/>
                  <a:gd name="T39" fmla="*/ 2 h 218"/>
                  <a:gd name="T40" fmla="*/ 15 w 69"/>
                  <a:gd name="T41" fmla="*/ 2 h 218"/>
                  <a:gd name="T42" fmla="*/ 15 w 69"/>
                  <a:gd name="T43" fmla="*/ 2 h 218"/>
                  <a:gd name="T44" fmla="*/ 17 w 69"/>
                  <a:gd name="T45" fmla="*/ 2 h 218"/>
                  <a:gd name="T46" fmla="*/ 17 w 69"/>
                  <a:gd name="T47" fmla="*/ 2 h 218"/>
                  <a:gd name="T48" fmla="*/ 17 w 69"/>
                  <a:gd name="T49" fmla="*/ 2 h 218"/>
                  <a:gd name="T50" fmla="*/ 19 w 69"/>
                  <a:gd name="T51" fmla="*/ 1 h 218"/>
                  <a:gd name="T52" fmla="*/ 21 w 69"/>
                  <a:gd name="T53" fmla="*/ 1 h 218"/>
                  <a:gd name="T54" fmla="*/ 21 w 69"/>
                  <a:gd name="T55" fmla="*/ 1 h 218"/>
                  <a:gd name="T56" fmla="*/ 23 w 69"/>
                  <a:gd name="T57" fmla="*/ 1 h 218"/>
                  <a:gd name="T58" fmla="*/ 23 w 69"/>
                  <a:gd name="T59" fmla="*/ 1 h 218"/>
                  <a:gd name="T60" fmla="*/ 25 w 69"/>
                  <a:gd name="T61" fmla="*/ 1 h 218"/>
                  <a:gd name="T62" fmla="*/ 27 w 69"/>
                  <a:gd name="T63" fmla="*/ 0 h 218"/>
                  <a:gd name="T64" fmla="*/ 31 w 69"/>
                  <a:gd name="T65" fmla="*/ 0 h 218"/>
                  <a:gd name="T66" fmla="*/ 34 w 69"/>
                  <a:gd name="T67" fmla="*/ 1 h 218"/>
                  <a:gd name="T68" fmla="*/ 36 w 69"/>
                  <a:gd name="T69" fmla="*/ 1 h 218"/>
                  <a:gd name="T70" fmla="*/ 38 w 69"/>
                  <a:gd name="T71" fmla="*/ 1 h 218"/>
                  <a:gd name="T72" fmla="*/ 42 w 69"/>
                  <a:gd name="T73" fmla="*/ 1 h 218"/>
                  <a:gd name="T74" fmla="*/ 46 w 69"/>
                  <a:gd name="T75" fmla="*/ 2 h 218"/>
                  <a:gd name="T76" fmla="*/ 50 w 69"/>
                  <a:gd name="T77" fmla="*/ 2 h 218"/>
                  <a:gd name="T78" fmla="*/ 54 w 69"/>
                  <a:gd name="T79" fmla="*/ 3 h 218"/>
                  <a:gd name="T80" fmla="*/ 57 w 69"/>
                  <a:gd name="T81" fmla="*/ 4 h 218"/>
                  <a:gd name="T82" fmla="*/ 61 w 69"/>
                  <a:gd name="T83" fmla="*/ 4 h 218"/>
                  <a:gd name="T84" fmla="*/ 65 w 69"/>
                  <a:gd name="T85" fmla="*/ 5 h 218"/>
                  <a:gd name="T86" fmla="*/ 67 w 69"/>
                  <a:gd name="T87" fmla="*/ 5 h 218"/>
                  <a:gd name="T88" fmla="*/ 69 w 69"/>
                  <a:gd name="T89" fmla="*/ 6 h 218"/>
                  <a:gd name="T90" fmla="*/ 69 w 69"/>
                  <a:gd name="T91" fmla="*/ 6 h 218"/>
                  <a:gd name="T92" fmla="*/ 69 w 69"/>
                  <a:gd name="T93" fmla="*/ 6 h 218"/>
                  <a:gd name="T94" fmla="*/ 67 w 69"/>
                  <a:gd name="T95" fmla="*/ 7 h 218"/>
                  <a:gd name="T96" fmla="*/ 63 w 69"/>
                  <a:gd name="T97" fmla="*/ 7 h 218"/>
                  <a:gd name="T98" fmla="*/ 59 w 69"/>
                  <a:gd name="T99" fmla="*/ 7 h 218"/>
                  <a:gd name="T100" fmla="*/ 56 w 69"/>
                  <a:gd name="T101" fmla="*/ 7 h 218"/>
                  <a:gd name="T102" fmla="*/ 50 w 69"/>
                  <a:gd name="T103" fmla="*/ 7 h 218"/>
                  <a:gd name="T104" fmla="*/ 42 w 69"/>
                  <a:gd name="T105" fmla="*/ 7 h 218"/>
                  <a:gd name="T106" fmla="*/ 34 w 69"/>
                  <a:gd name="T107" fmla="*/ 7 h 218"/>
                  <a:gd name="T108" fmla="*/ 27 w 69"/>
                  <a:gd name="T109" fmla="*/ 7 h 218"/>
                  <a:gd name="T110" fmla="*/ 19 w 69"/>
                  <a:gd name="T111" fmla="*/ 7 h 218"/>
                  <a:gd name="T112" fmla="*/ 13 w 69"/>
                  <a:gd name="T113" fmla="*/ 7 h 218"/>
                  <a:gd name="T114" fmla="*/ 11 w 69"/>
                  <a:gd name="T115" fmla="*/ 7 h 218"/>
                  <a:gd name="T116" fmla="*/ 10 w 69"/>
                  <a:gd name="T117" fmla="*/ 7 h 218"/>
                  <a:gd name="T118" fmla="*/ 10 w 69"/>
                  <a:gd name="T119" fmla="*/ 7 h 2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9"/>
                  <a:gd name="T181" fmla="*/ 0 h 218"/>
                  <a:gd name="T182" fmla="*/ 69 w 69"/>
                  <a:gd name="T183" fmla="*/ 218 h 2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9" h="218">
                    <a:moveTo>
                      <a:pt x="8" y="195"/>
                    </a:moveTo>
                    <a:lnTo>
                      <a:pt x="8" y="193"/>
                    </a:lnTo>
                    <a:lnTo>
                      <a:pt x="6" y="189"/>
                    </a:lnTo>
                    <a:lnTo>
                      <a:pt x="6" y="187"/>
                    </a:lnTo>
                    <a:lnTo>
                      <a:pt x="4" y="185"/>
                    </a:lnTo>
                    <a:lnTo>
                      <a:pt x="4" y="181"/>
                    </a:lnTo>
                    <a:lnTo>
                      <a:pt x="2" y="179"/>
                    </a:lnTo>
                    <a:lnTo>
                      <a:pt x="2" y="175"/>
                    </a:lnTo>
                    <a:lnTo>
                      <a:pt x="2" y="173"/>
                    </a:lnTo>
                    <a:lnTo>
                      <a:pt x="0" y="170"/>
                    </a:lnTo>
                    <a:lnTo>
                      <a:pt x="0" y="166"/>
                    </a:lnTo>
                    <a:lnTo>
                      <a:pt x="0" y="162"/>
                    </a:lnTo>
                    <a:lnTo>
                      <a:pt x="0" y="160"/>
                    </a:lnTo>
                    <a:lnTo>
                      <a:pt x="0" y="156"/>
                    </a:lnTo>
                    <a:lnTo>
                      <a:pt x="0" y="152"/>
                    </a:lnTo>
                    <a:lnTo>
                      <a:pt x="0" y="148"/>
                    </a:lnTo>
                    <a:lnTo>
                      <a:pt x="0" y="144"/>
                    </a:lnTo>
                    <a:lnTo>
                      <a:pt x="0" y="140"/>
                    </a:lnTo>
                    <a:lnTo>
                      <a:pt x="0" y="136"/>
                    </a:lnTo>
                    <a:lnTo>
                      <a:pt x="0" y="131"/>
                    </a:lnTo>
                    <a:lnTo>
                      <a:pt x="2" y="127"/>
                    </a:lnTo>
                    <a:lnTo>
                      <a:pt x="2" y="123"/>
                    </a:lnTo>
                    <a:lnTo>
                      <a:pt x="2" y="119"/>
                    </a:lnTo>
                    <a:lnTo>
                      <a:pt x="4" y="115"/>
                    </a:lnTo>
                    <a:lnTo>
                      <a:pt x="4" y="111"/>
                    </a:lnTo>
                    <a:lnTo>
                      <a:pt x="4" y="107"/>
                    </a:lnTo>
                    <a:lnTo>
                      <a:pt x="6" y="103"/>
                    </a:lnTo>
                    <a:lnTo>
                      <a:pt x="6" y="101"/>
                    </a:lnTo>
                    <a:lnTo>
                      <a:pt x="6" y="97"/>
                    </a:lnTo>
                    <a:lnTo>
                      <a:pt x="8" y="95"/>
                    </a:lnTo>
                    <a:lnTo>
                      <a:pt x="8" y="92"/>
                    </a:lnTo>
                    <a:lnTo>
                      <a:pt x="8" y="90"/>
                    </a:lnTo>
                    <a:lnTo>
                      <a:pt x="10" y="86"/>
                    </a:lnTo>
                    <a:lnTo>
                      <a:pt x="10" y="82"/>
                    </a:lnTo>
                    <a:lnTo>
                      <a:pt x="10" y="78"/>
                    </a:lnTo>
                    <a:lnTo>
                      <a:pt x="11" y="76"/>
                    </a:lnTo>
                    <a:lnTo>
                      <a:pt x="11" y="72"/>
                    </a:lnTo>
                    <a:lnTo>
                      <a:pt x="13" y="68"/>
                    </a:lnTo>
                    <a:lnTo>
                      <a:pt x="13" y="64"/>
                    </a:lnTo>
                    <a:lnTo>
                      <a:pt x="13" y="60"/>
                    </a:lnTo>
                    <a:lnTo>
                      <a:pt x="15" y="56"/>
                    </a:lnTo>
                    <a:lnTo>
                      <a:pt x="15" y="54"/>
                    </a:lnTo>
                    <a:lnTo>
                      <a:pt x="15" y="52"/>
                    </a:lnTo>
                    <a:lnTo>
                      <a:pt x="15" y="51"/>
                    </a:lnTo>
                    <a:lnTo>
                      <a:pt x="15" y="49"/>
                    </a:lnTo>
                    <a:lnTo>
                      <a:pt x="17" y="47"/>
                    </a:lnTo>
                    <a:lnTo>
                      <a:pt x="17" y="45"/>
                    </a:lnTo>
                    <a:lnTo>
                      <a:pt x="17" y="43"/>
                    </a:lnTo>
                    <a:lnTo>
                      <a:pt x="17" y="41"/>
                    </a:lnTo>
                    <a:lnTo>
                      <a:pt x="17" y="37"/>
                    </a:lnTo>
                    <a:lnTo>
                      <a:pt x="19" y="35"/>
                    </a:lnTo>
                    <a:lnTo>
                      <a:pt x="19" y="31"/>
                    </a:lnTo>
                    <a:lnTo>
                      <a:pt x="19" y="29"/>
                    </a:lnTo>
                    <a:lnTo>
                      <a:pt x="21" y="25"/>
                    </a:lnTo>
                    <a:lnTo>
                      <a:pt x="21" y="23"/>
                    </a:lnTo>
                    <a:lnTo>
                      <a:pt x="21" y="21"/>
                    </a:lnTo>
                    <a:lnTo>
                      <a:pt x="23" y="17"/>
                    </a:lnTo>
                    <a:lnTo>
                      <a:pt x="23" y="15"/>
                    </a:lnTo>
                    <a:lnTo>
                      <a:pt x="23" y="12"/>
                    </a:lnTo>
                    <a:lnTo>
                      <a:pt x="23" y="10"/>
                    </a:lnTo>
                    <a:lnTo>
                      <a:pt x="25" y="6"/>
                    </a:lnTo>
                    <a:lnTo>
                      <a:pt x="25" y="4"/>
                    </a:lnTo>
                    <a:lnTo>
                      <a:pt x="25" y="2"/>
                    </a:lnTo>
                    <a:lnTo>
                      <a:pt x="27" y="0"/>
                    </a:lnTo>
                    <a:lnTo>
                      <a:pt x="29" y="0"/>
                    </a:lnTo>
                    <a:lnTo>
                      <a:pt x="31" y="0"/>
                    </a:lnTo>
                    <a:lnTo>
                      <a:pt x="33" y="0"/>
                    </a:lnTo>
                    <a:lnTo>
                      <a:pt x="34" y="2"/>
                    </a:lnTo>
                    <a:lnTo>
                      <a:pt x="36" y="4"/>
                    </a:lnTo>
                    <a:lnTo>
                      <a:pt x="36" y="8"/>
                    </a:lnTo>
                    <a:lnTo>
                      <a:pt x="36" y="10"/>
                    </a:lnTo>
                    <a:lnTo>
                      <a:pt x="38" y="12"/>
                    </a:lnTo>
                    <a:lnTo>
                      <a:pt x="38" y="15"/>
                    </a:lnTo>
                    <a:lnTo>
                      <a:pt x="42" y="25"/>
                    </a:lnTo>
                    <a:lnTo>
                      <a:pt x="44" y="33"/>
                    </a:lnTo>
                    <a:lnTo>
                      <a:pt x="46" y="43"/>
                    </a:lnTo>
                    <a:lnTo>
                      <a:pt x="48" y="52"/>
                    </a:lnTo>
                    <a:lnTo>
                      <a:pt x="50" y="62"/>
                    </a:lnTo>
                    <a:lnTo>
                      <a:pt x="52" y="72"/>
                    </a:lnTo>
                    <a:lnTo>
                      <a:pt x="54" y="82"/>
                    </a:lnTo>
                    <a:lnTo>
                      <a:pt x="56" y="92"/>
                    </a:lnTo>
                    <a:lnTo>
                      <a:pt x="57" y="99"/>
                    </a:lnTo>
                    <a:lnTo>
                      <a:pt x="59" y="109"/>
                    </a:lnTo>
                    <a:lnTo>
                      <a:pt x="61" y="117"/>
                    </a:lnTo>
                    <a:lnTo>
                      <a:pt x="63" y="125"/>
                    </a:lnTo>
                    <a:lnTo>
                      <a:pt x="65" y="132"/>
                    </a:lnTo>
                    <a:lnTo>
                      <a:pt x="67" y="140"/>
                    </a:lnTo>
                    <a:lnTo>
                      <a:pt x="67" y="150"/>
                    </a:lnTo>
                    <a:lnTo>
                      <a:pt x="69" y="158"/>
                    </a:lnTo>
                    <a:lnTo>
                      <a:pt x="69" y="164"/>
                    </a:lnTo>
                    <a:lnTo>
                      <a:pt x="69" y="170"/>
                    </a:lnTo>
                    <a:lnTo>
                      <a:pt x="69" y="175"/>
                    </a:lnTo>
                    <a:lnTo>
                      <a:pt x="69" y="181"/>
                    </a:lnTo>
                    <a:lnTo>
                      <a:pt x="69" y="187"/>
                    </a:lnTo>
                    <a:lnTo>
                      <a:pt x="69" y="191"/>
                    </a:lnTo>
                    <a:lnTo>
                      <a:pt x="67" y="197"/>
                    </a:lnTo>
                    <a:lnTo>
                      <a:pt x="65" y="203"/>
                    </a:lnTo>
                    <a:lnTo>
                      <a:pt x="63" y="205"/>
                    </a:lnTo>
                    <a:lnTo>
                      <a:pt x="63" y="209"/>
                    </a:lnTo>
                    <a:lnTo>
                      <a:pt x="59" y="211"/>
                    </a:lnTo>
                    <a:lnTo>
                      <a:pt x="57" y="212"/>
                    </a:lnTo>
                    <a:lnTo>
                      <a:pt x="56" y="214"/>
                    </a:lnTo>
                    <a:lnTo>
                      <a:pt x="52" y="216"/>
                    </a:lnTo>
                    <a:lnTo>
                      <a:pt x="50" y="216"/>
                    </a:lnTo>
                    <a:lnTo>
                      <a:pt x="46" y="216"/>
                    </a:lnTo>
                    <a:lnTo>
                      <a:pt x="42" y="218"/>
                    </a:lnTo>
                    <a:lnTo>
                      <a:pt x="38" y="216"/>
                    </a:lnTo>
                    <a:lnTo>
                      <a:pt x="34" y="216"/>
                    </a:lnTo>
                    <a:lnTo>
                      <a:pt x="31" y="216"/>
                    </a:lnTo>
                    <a:lnTo>
                      <a:pt x="27" y="214"/>
                    </a:lnTo>
                    <a:lnTo>
                      <a:pt x="23" y="212"/>
                    </a:lnTo>
                    <a:lnTo>
                      <a:pt x="19" y="211"/>
                    </a:lnTo>
                    <a:lnTo>
                      <a:pt x="15" y="209"/>
                    </a:lnTo>
                    <a:lnTo>
                      <a:pt x="13" y="207"/>
                    </a:lnTo>
                    <a:lnTo>
                      <a:pt x="11" y="207"/>
                    </a:lnTo>
                    <a:lnTo>
                      <a:pt x="11" y="205"/>
                    </a:lnTo>
                    <a:lnTo>
                      <a:pt x="10" y="203"/>
                    </a:lnTo>
                    <a:lnTo>
                      <a:pt x="10" y="201"/>
                    </a:lnTo>
                    <a:lnTo>
                      <a:pt x="10" y="199"/>
                    </a:lnTo>
                    <a:lnTo>
                      <a:pt x="10" y="197"/>
                    </a:lnTo>
                    <a:lnTo>
                      <a:pt x="8" y="195"/>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622" name="Freeform 62"/>
              <p:cNvSpPr>
                <a:spLocks/>
              </p:cNvSpPr>
              <p:nvPr/>
            </p:nvSpPr>
            <p:spPr bwMode="auto">
              <a:xfrm>
                <a:off x="2205" y="1400"/>
                <a:ext cx="57" cy="91"/>
              </a:xfrm>
              <a:custGeom>
                <a:avLst/>
                <a:gdLst>
                  <a:gd name="T0" fmla="*/ 6 w 57"/>
                  <a:gd name="T1" fmla="*/ 5 h 182"/>
                  <a:gd name="T2" fmla="*/ 4 w 57"/>
                  <a:gd name="T3" fmla="*/ 5 h 182"/>
                  <a:gd name="T4" fmla="*/ 2 w 57"/>
                  <a:gd name="T5" fmla="*/ 5 h 182"/>
                  <a:gd name="T6" fmla="*/ 2 w 57"/>
                  <a:gd name="T7" fmla="*/ 5 h 182"/>
                  <a:gd name="T8" fmla="*/ 0 w 57"/>
                  <a:gd name="T9" fmla="*/ 5 h 182"/>
                  <a:gd name="T10" fmla="*/ 0 w 57"/>
                  <a:gd name="T11" fmla="*/ 5 h 182"/>
                  <a:gd name="T12" fmla="*/ 0 w 57"/>
                  <a:gd name="T13" fmla="*/ 5 h 182"/>
                  <a:gd name="T14" fmla="*/ 0 w 57"/>
                  <a:gd name="T15" fmla="*/ 4 h 182"/>
                  <a:gd name="T16" fmla="*/ 0 w 57"/>
                  <a:gd name="T17" fmla="*/ 4 h 182"/>
                  <a:gd name="T18" fmla="*/ 0 w 57"/>
                  <a:gd name="T19" fmla="*/ 4 h 182"/>
                  <a:gd name="T20" fmla="*/ 2 w 57"/>
                  <a:gd name="T21" fmla="*/ 3 h 182"/>
                  <a:gd name="T22" fmla="*/ 2 w 57"/>
                  <a:gd name="T23" fmla="*/ 3 h 182"/>
                  <a:gd name="T24" fmla="*/ 4 w 57"/>
                  <a:gd name="T25" fmla="*/ 3 h 182"/>
                  <a:gd name="T26" fmla="*/ 4 w 57"/>
                  <a:gd name="T27" fmla="*/ 3 h 182"/>
                  <a:gd name="T28" fmla="*/ 6 w 57"/>
                  <a:gd name="T29" fmla="*/ 3 h 182"/>
                  <a:gd name="T30" fmla="*/ 6 w 57"/>
                  <a:gd name="T31" fmla="*/ 3 h 182"/>
                  <a:gd name="T32" fmla="*/ 7 w 57"/>
                  <a:gd name="T33" fmla="*/ 3 h 182"/>
                  <a:gd name="T34" fmla="*/ 9 w 57"/>
                  <a:gd name="T35" fmla="*/ 2 h 182"/>
                  <a:gd name="T36" fmla="*/ 9 w 57"/>
                  <a:gd name="T37" fmla="*/ 2 h 182"/>
                  <a:gd name="T38" fmla="*/ 11 w 57"/>
                  <a:gd name="T39" fmla="*/ 2 h 182"/>
                  <a:gd name="T40" fmla="*/ 11 w 57"/>
                  <a:gd name="T41" fmla="*/ 2 h 182"/>
                  <a:gd name="T42" fmla="*/ 13 w 57"/>
                  <a:gd name="T43" fmla="*/ 2 h 182"/>
                  <a:gd name="T44" fmla="*/ 13 w 57"/>
                  <a:gd name="T45" fmla="*/ 2 h 182"/>
                  <a:gd name="T46" fmla="*/ 13 w 57"/>
                  <a:gd name="T47" fmla="*/ 2 h 182"/>
                  <a:gd name="T48" fmla="*/ 15 w 57"/>
                  <a:gd name="T49" fmla="*/ 1 h 182"/>
                  <a:gd name="T50" fmla="*/ 15 w 57"/>
                  <a:gd name="T51" fmla="*/ 1 h 182"/>
                  <a:gd name="T52" fmla="*/ 17 w 57"/>
                  <a:gd name="T53" fmla="*/ 1 h 182"/>
                  <a:gd name="T54" fmla="*/ 17 w 57"/>
                  <a:gd name="T55" fmla="*/ 1 h 182"/>
                  <a:gd name="T56" fmla="*/ 19 w 57"/>
                  <a:gd name="T57" fmla="*/ 1 h 182"/>
                  <a:gd name="T58" fmla="*/ 19 w 57"/>
                  <a:gd name="T59" fmla="*/ 1 h 182"/>
                  <a:gd name="T60" fmla="*/ 19 w 57"/>
                  <a:gd name="T61" fmla="*/ 1 h 182"/>
                  <a:gd name="T62" fmla="*/ 23 w 57"/>
                  <a:gd name="T63" fmla="*/ 0 h 182"/>
                  <a:gd name="T64" fmla="*/ 25 w 57"/>
                  <a:gd name="T65" fmla="*/ 0 h 182"/>
                  <a:gd name="T66" fmla="*/ 29 w 57"/>
                  <a:gd name="T67" fmla="*/ 1 h 182"/>
                  <a:gd name="T68" fmla="*/ 30 w 57"/>
                  <a:gd name="T69" fmla="*/ 1 h 182"/>
                  <a:gd name="T70" fmla="*/ 30 w 57"/>
                  <a:gd name="T71" fmla="*/ 1 h 182"/>
                  <a:gd name="T72" fmla="*/ 34 w 57"/>
                  <a:gd name="T73" fmla="*/ 1 h 182"/>
                  <a:gd name="T74" fmla="*/ 38 w 57"/>
                  <a:gd name="T75" fmla="*/ 2 h 182"/>
                  <a:gd name="T76" fmla="*/ 40 w 57"/>
                  <a:gd name="T77" fmla="*/ 2 h 182"/>
                  <a:gd name="T78" fmla="*/ 44 w 57"/>
                  <a:gd name="T79" fmla="*/ 3 h 182"/>
                  <a:gd name="T80" fmla="*/ 48 w 57"/>
                  <a:gd name="T81" fmla="*/ 3 h 182"/>
                  <a:gd name="T82" fmla="*/ 50 w 57"/>
                  <a:gd name="T83" fmla="*/ 3 h 182"/>
                  <a:gd name="T84" fmla="*/ 53 w 57"/>
                  <a:gd name="T85" fmla="*/ 4 h 182"/>
                  <a:gd name="T86" fmla="*/ 55 w 57"/>
                  <a:gd name="T87" fmla="*/ 4 h 182"/>
                  <a:gd name="T88" fmla="*/ 57 w 57"/>
                  <a:gd name="T89" fmla="*/ 5 h 182"/>
                  <a:gd name="T90" fmla="*/ 57 w 57"/>
                  <a:gd name="T91" fmla="*/ 5 h 182"/>
                  <a:gd name="T92" fmla="*/ 57 w 57"/>
                  <a:gd name="T93" fmla="*/ 5 h 182"/>
                  <a:gd name="T94" fmla="*/ 55 w 57"/>
                  <a:gd name="T95" fmla="*/ 6 h 182"/>
                  <a:gd name="T96" fmla="*/ 53 w 57"/>
                  <a:gd name="T97" fmla="*/ 6 h 182"/>
                  <a:gd name="T98" fmla="*/ 50 w 57"/>
                  <a:gd name="T99" fmla="*/ 6 h 182"/>
                  <a:gd name="T100" fmla="*/ 46 w 57"/>
                  <a:gd name="T101" fmla="*/ 6 h 182"/>
                  <a:gd name="T102" fmla="*/ 40 w 57"/>
                  <a:gd name="T103" fmla="*/ 6 h 182"/>
                  <a:gd name="T104" fmla="*/ 34 w 57"/>
                  <a:gd name="T105" fmla="*/ 6 h 182"/>
                  <a:gd name="T106" fmla="*/ 29 w 57"/>
                  <a:gd name="T107" fmla="*/ 6 h 182"/>
                  <a:gd name="T108" fmla="*/ 21 w 57"/>
                  <a:gd name="T109" fmla="*/ 6 h 182"/>
                  <a:gd name="T110" fmla="*/ 15 w 57"/>
                  <a:gd name="T111" fmla="*/ 6 h 182"/>
                  <a:gd name="T112" fmla="*/ 11 w 57"/>
                  <a:gd name="T113" fmla="*/ 6 h 182"/>
                  <a:gd name="T114" fmla="*/ 9 w 57"/>
                  <a:gd name="T115" fmla="*/ 6 h 182"/>
                  <a:gd name="T116" fmla="*/ 7 w 57"/>
                  <a:gd name="T117" fmla="*/ 6 h 182"/>
                  <a:gd name="T118" fmla="*/ 7 w 57"/>
                  <a:gd name="T119" fmla="*/ 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
                  <a:gd name="T181" fmla="*/ 0 h 182"/>
                  <a:gd name="T182" fmla="*/ 57 w 57"/>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 h="182">
                    <a:moveTo>
                      <a:pt x="6" y="162"/>
                    </a:moveTo>
                    <a:lnTo>
                      <a:pt x="6" y="160"/>
                    </a:lnTo>
                    <a:lnTo>
                      <a:pt x="4" y="158"/>
                    </a:lnTo>
                    <a:lnTo>
                      <a:pt x="4" y="156"/>
                    </a:lnTo>
                    <a:lnTo>
                      <a:pt x="4" y="154"/>
                    </a:lnTo>
                    <a:lnTo>
                      <a:pt x="2" y="150"/>
                    </a:lnTo>
                    <a:lnTo>
                      <a:pt x="2" y="148"/>
                    </a:lnTo>
                    <a:lnTo>
                      <a:pt x="2" y="146"/>
                    </a:lnTo>
                    <a:lnTo>
                      <a:pt x="0" y="145"/>
                    </a:lnTo>
                    <a:lnTo>
                      <a:pt x="0" y="141"/>
                    </a:lnTo>
                    <a:lnTo>
                      <a:pt x="0" y="139"/>
                    </a:lnTo>
                    <a:lnTo>
                      <a:pt x="0" y="135"/>
                    </a:lnTo>
                    <a:lnTo>
                      <a:pt x="0" y="133"/>
                    </a:lnTo>
                    <a:lnTo>
                      <a:pt x="0" y="129"/>
                    </a:lnTo>
                    <a:lnTo>
                      <a:pt x="0" y="127"/>
                    </a:lnTo>
                    <a:lnTo>
                      <a:pt x="0" y="123"/>
                    </a:lnTo>
                    <a:lnTo>
                      <a:pt x="0" y="121"/>
                    </a:lnTo>
                    <a:lnTo>
                      <a:pt x="0" y="117"/>
                    </a:lnTo>
                    <a:lnTo>
                      <a:pt x="0" y="113"/>
                    </a:lnTo>
                    <a:lnTo>
                      <a:pt x="0" y="109"/>
                    </a:lnTo>
                    <a:lnTo>
                      <a:pt x="0" y="106"/>
                    </a:lnTo>
                    <a:lnTo>
                      <a:pt x="2" y="104"/>
                    </a:lnTo>
                    <a:lnTo>
                      <a:pt x="2" y="100"/>
                    </a:lnTo>
                    <a:lnTo>
                      <a:pt x="2" y="96"/>
                    </a:lnTo>
                    <a:lnTo>
                      <a:pt x="4" y="92"/>
                    </a:lnTo>
                    <a:lnTo>
                      <a:pt x="4" y="90"/>
                    </a:lnTo>
                    <a:lnTo>
                      <a:pt x="4" y="88"/>
                    </a:lnTo>
                    <a:lnTo>
                      <a:pt x="4" y="84"/>
                    </a:lnTo>
                    <a:lnTo>
                      <a:pt x="6" y="82"/>
                    </a:lnTo>
                    <a:lnTo>
                      <a:pt x="6" y="80"/>
                    </a:lnTo>
                    <a:lnTo>
                      <a:pt x="6" y="76"/>
                    </a:lnTo>
                    <a:lnTo>
                      <a:pt x="6" y="74"/>
                    </a:lnTo>
                    <a:lnTo>
                      <a:pt x="7" y="72"/>
                    </a:lnTo>
                    <a:lnTo>
                      <a:pt x="7" y="68"/>
                    </a:lnTo>
                    <a:lnTo>
                      <a:pt x="7" y="67"/>
                    </a:lnTo>
                    <a:lnTo>
                      <a:pt x="9" y="63"/>
                    </a:lnTo>
                    <a:lnTo>
                      <a:pt x="9" y="61"/>
                    </a:lnTo>
                    <a:lnTo>
                      <a:pt x="9" y="57"/>
                    </a:lnTo>
                    <a:lnTo>
                      <a:pt x="11" y="53"/>
                    </a:lnTo>
                    <a:lnTo>
                      <a:pt x="11" y="51"/>
                    </a:lnTo>
                    <a:lnTo>
                      <a:pt x="11" y="47"/>
                    </a:lnTo>
                    <a:lnTo>
                      <a:pt x="11" y="45"/>
                    </a:lnTo>
                    <a:lnTo>
                      <a:pt x="13" y="45"/>
                    </a:lnTo>
                    <a:lnTo>
                      <a:pt x="13" y="43"/>
                    </a:lnTo>
                    <a:lnTo>
                      <a:pt x="13" y="41"/>
                    </a:lnTo>
                    <a:lnTo>
                      <a:pt x="13" y="39"/>
                    </a:lnTo>
                    <a:lnTo>
                      <a:pt x="13" y="37"/>
                    </a:lnTo>
                    <a:lnTo>
                      <a:pt x="13" y="35"/>
                    </a:lnTo>
                    <a:lnTo>
                      <a:pt x="13" y="33"/>
                    </a:lnTo>
                    <a:lnTo>
                      <a:pt x="15" y="31"/>
                    </a:lnTo>
                    <a:lnTo>
                      <a:pt x="15" y="29"/>
                    </a:lnTo>
                    <a:lnTo>
                      <a:pt x="15" y="27"/>
                    </a:lnTo>
                    <a:lnTo>
                      <a:pt x="15" y="26"/>
                    </a:lnTo>
                    <a:lnTo>
                      <a:pt x="17" y="22"/>
                    </a:lnTo>
                    <a:lnTo>
                      <a:pt x="17" y="20"/>
                    </a:lnTo>
                    <a:lnTo>
                      <a:pt x="17" y="18"/>
                    </a:lnTo>
                    <a:lnTo>
                      <a:pt x="17" y="16"/>
                    </a:lnTo>
                    <a:lnTo>
                      <a:pt x="19" y="14"/>
                    </a:lnTo>
                    <a:lnTo>
                      <a:pt x="19" y="12"/>
                    </a:lnTo>
                    <a:lnTo>
                      <a:pt x="19" y="8"/>
                    </a:lnTo>
                    <a:lnTo>
                      <a:pt x="19" y="6"/>
                    </a:lnTo>
                    <a:lnTo>
                      <a:pt x="19" y="4"/>
                    </a:lnTo>
                    <a:lnTo>
                      <a:pt x="21" y="2"/>
                    </a:lnTo>
                    <a:lnTo>
                      <a:pt x="23" y="0"/>
                    </a:lnTo>
                    <a:lnTo>
                      <a:pt x="25" y="0"/>
                    </a:lnTo>
                    <a:lnTo>
                      <a:pt x="27" y="0"/>
                    </a:lnTo>
                    <a:lnTo>
                      <a:pt x="29" y="2"/>
                    </a:lnTo>
                    <a:lnTo>
                      <a:pt x="29" y="4"/>
                    </a:lnTo>
                    <a:lnTo>
                      <a:pt x="30" y="6"/>
                    </a:lnTo>
                    <a:lnTo>
                      <a:pt x="30" y="8"/>
                    </a:lnTo>
                    <a:lnTo>
                      <a:pt x="30" y="12"/>
                    </a:lnTo>
                    <a:lnTo>
                      <a:pt x="32" y="14"/>
                    </a:lnTo>
                    <a:lnTo>
                      <a:pt x="34" y="22"/>
                    </a:lnTo>
                    <a:lnTo>
                      <a:pt x="36" y="29"/>
                    </a:lnTo>
                    <a:lnTo>
                      <a:pt x="38" y="37"/>
                    </a:lnTo>
                    <a:lnTo>
                      <a:pt x="40" y="45"/>
                    </a:lnTo>
                    <a:lnTo>
                      <a:pt x="40" y="53"/>
                    </a:lnTo>
                    <a:lnTo>
                      <a:pt x="42" y="61"/>
                    </a:lnTo>
                    <a:lnTo>
                      <a:pt x="44" y="68"/>
                    </a:lnTo>
                    <a:lnTo>
                      <a:pt x="46" y="76"/>
                    </a:lnTo>
                    <a:lnTo>
                      <a:pt x="48" y="84"/>
                    </a:lnTo>
                    <a:lnTo>
                      <a:pt x="50" y="90"/>
                    </a:lnTo>
                    <a:lnTo>
                      <a:pt x="50" y="98"/>
                    </a:lnTo>
                    <a:lnTo>
                      <a:pt x="52" y="104"/>
                    </a:lnTo>
                    <a:lnTo>
                      <a:pt x="53" y="111"/>
                    </a:lnTo>
                    <a:lnTo>
                      <a:pt x="53" y="117"/>
                    </a:lnTo>
                    <a:lnTo>
                      <a:pt x="55" y="125"/>
                    </a:lnTo>
                    <a:lnTo>
                      <a:pt x="55" y="131"/>
                    </a:lnTo>
                    <a:lnTo>
                      <a:pt x="57" y="137"/>
                    </a:lnTo>
                    <a:lnTo>
                      <a:pt x="57" y="141"/>
                    </a:lnTo>
                    <a:lnTo>
                      <a:pt x="57" y="146"/>
                    </a:lnTo>
                    <a:lnTo>
                      <a:pt x="57" y="150"/>
                    </a:lnTo>
                    <a:lnTo>
                      <a:pt x="57" y="154"/>
                    </a:lnTo>
                    <a:lnTo>
                      <a:pt x="55" y="160"/>
                    </a:lnTo>
                    <a:lnTo>
                      <a:pt x="55" y="164"/>
                    </a:lnTo>
                    <a:lnTo>
                      <a:pt x="53" y="168"/>
                    </a:lnTo>
                    <a:lnTo>
                      <a:pt x="53" y="172"/>
                    </a:lnTo>
                    <a:lnTo>
                      <a:pt x="52" y="174"/>
                    </a:lnTo>
                    <a:lnTo>
                      <a:pt x="50" y="176"/>
                    </a:lnTo>
                    <a:lnTo>
                      <a:pt x="48" y="178"/>
                    </a:lnTo>
                    <a:lnTo>
                      <a:pt x="46" y="178"/>
                    </a:lnTo>
                    <a:lnTo>
                      <a:pt x="42" y="180"/>
                    </a:lnTo>
                    <a:lnTo>
                      <a:pt x="40" y="180"/>
                    </a:lnTo>
                    <a:lnTo>
                      <a:pt x="38" y="182"/>
                    </a:lnTo>
                    <a:lnTo>
                      <a:pt x="34" y="182"/>
                    </a:lnTo>
                    <a:lnTo>
                      <a:pt x="30" y="182"/>
                    </a:lnTo>
                    <a:lnTo>
                      <a:pt x="29" y="180"/>
                    </a:lnTo>
                    <a:lnTo>
                      <a:pt x="25" y="180"/>
                    </a:lnTo>
                    <a:lnTo>
                      <a:pt x="21" y="178"/>
                    </a:lnTo>
                    <a:lnTo>
                      <a:pt x="17" y="178"/>
                    </a:lnTo>
                    <a:lnTo>
                      <a:pt x="15" y="176"/>
                    </a:lnTo>
                    <a:lnTo>
                      <a:pt x="11" y="174"/>
                    </a:lnTo>
                    <a:lnTo>
                      <a:pt x="11" y="172"/>
                    </a:lnTo>
                    <a:lnTo>
                      <a:pt x="9" y="172"/>
                    </a:lnTo>
                    <a:lnTo>
                      <a:pt x="9" y="170"/>
                    </a:lnTo>
                    <a:lnTo>
                      <a:pt x="7" y="168"/>
                    </a:lnTo>
                    <a:lnTo>
                      <a:pt x="7" y="166"/>
                    </a:lnTo>
                    <a:lnTo>
                      <a:pt x="7" y="164"/>
                    </a:lnTo>
                    <a:lnTo>
                      <a:pt x="6" y="1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262243753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438400" y="1371600"/>
            <a:ext cx="8001000"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The moral of the story? </a:t>
            </a:r>
          </a:p>
          <a:p>
            <a:pPr eaLnBrk="1" hangingPunct="1">
              <a:spcBef>
                <a:spcPct val="0"/>
              </a:spcBef>
              <a:buClrTx/>
              <a:buSzTx/>
              <a:buFontTx/>
              <a:buNone/>
            </a:pPr>
            <a:endParaRPr lang="en-US" altLang="zh-CN" sz="2800">
              <a:ea typeface="宋体" panose="02010600030101010101" pitchFamily="2" charset="-122"/>
            </a:endParaRPr>
          </a:p>
          <a:p>
            <a:pPr eaLnBrk="1" hangingPunct="1">
              <a:spcBef>
                <a:spcPct val="0"/>
              </a:spcBef>
              <a:buClrTx/>
              <a:buSzTx/>
              <a:buFontTx/>
              <a:buNone/>
            </a:pPr>
            <a:r>
              <a:rPr lang="en-US" altLang="zh-CN" sz="2800" i="1">
                <a:solidFill>
                  <a:srgbClr val="CC0000"/>
                </a:solidFill>
                <a:ea typeface="宋体" panose="02010600030101010101" pitchFamily="2" charset="-122"/>
              </a:rPr>
              <a:t>Fast and consistent will always beat the slow and steady</a:t>
            </a:r>
            <a:r>
              <a:rPr lang="en-US" altLang="zh-CN" sz="2800">
                <a:solidFill>
                  <a:srgbClr val="CC0000"/>
                </a:solidFill>
                <a:ea typeface="宋体" panose="02010600030101010101" pitchFamily="2" charset="-122"/>
              </a:rPr>
              <a:t>.</a:t>
            </a:r>
            <a:r>
              <a:rPr lang="en-US" altLang="zh-CN" sz="2800">
                <a:ea typeface="宋体" panose="02010600030101010101" pitchFamily="2" charset="-122"/>
              </a:rPr>
              <a:t> If you have two people in your organization, one slow, methodical and reliable, and the other fast and still reliable at what he does, the fast and reliable chap will consistently climb the organizational ladder faster than the slow, methodical chap. </a:t>
            </a:r>
          </a:p>
          <a:p>
            <a:pPr>
              <a:spcBef>
                <a:spcPct val="0"/>
              </a:spcBef>
              <a:buClrTx/>
              <a:buSzTx/>
              <a:buFontTx/>
              <a:buNone/>
            </a:pPr>
            <a:r>
              <a:rPr lang="en-US" altLang="zh-CN" sz="2800">
                <a:ea typeface="宋体" panose="02010600030101010101" pitchFamily="2" charset="-122"/>
              </a:rPr>
              <a:t> </a:t>
            </a:r>
          </a:p>
          <a:p>
            <a:pPr>
              <a:spcBef>
                <a:spcPct val="0"/>
              </a:spcBef>
              <a:buClrTx/>
              <a:buSzTx/>
              <a:buFontTx/>
              <a:buNone/>
            </a:pPr>
            <a:r>
              <a:rPr lang="en-US" altLang="zh-CN" sz="2800" i="1">
                <a:solidFill>
                  <a:srgbClr val="6600CC"/>
                </a:solidFill>
                <a:ea typeface="宋体" panose="02010600030101010101" pitchFamily="2" charset="-122"/>
              </a:rPr>
              <a:t>It's good to be slow and steady; but it's better to be fast and reliable</a:t>
            </a:r>
            <a:r>
              <a:rPr lang="en-US" altLang="zh-CN" sz="2800">
                <a:solidFill>
                  <a:srgbClr val="6600CC"/>
                </a:solidFill>
                <a:ea typeface="宋体" panose="02010600030101010101" pitchFamily="2" charset="-122"/>
              </a:rPr>
              <a:t>.</a:t>
            </a:r>
            <a:r>
              <a:rPr lang="en-US" altLang="zh-CN" sz="2800">
                <a:ea typeface="宋体" panose="02010600030101010101" pitchFamily="2" charset="-122"/>
              </a:rPr>
              <a:t> </a:t>
            </a:r>
          </a:p>
        </p:txBody>
      </p:sp>
    </p:spTree>
    <p:extLst>
      <p:ext uri="{BB962C8B-B14F-4D97-AF65-F5344CB8AC3E}">
        <p14:creationId xmlns:p14="http://schemas.microsoft.com/office/powerpoint/2010/main" val="267629836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dissolve">
                                      <p:cBhvr>
                                        <p:cTn id="7" dur="500"/>
                                        <p:tgtEl>
                                          <p:spTgt spid="61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dissolve">
                                      <p:cBhvr>
                                        <p:cTn id="12" dur="500"/>
                                        <p:tgtEl>
                                          <p:spTgt spid="614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6">
                                            <p:txEl>
                                              <p:pRg st="3" end="3"/>
                                            </p:txEl>
                                          </p:spTgt>
                                        </p:tgtEl>
                                        <p:attrNameLst>
                                          <p:attrName>style.visibility</p:attrName>
                                        </p:attrNameLst>
                                      </p:cBhvr>
                                      <p:to>
                                        <p:strVal val="visible"/>
                                      </p:to>
                                    </p:set>
                                    <p:animEffect transition="in" filter="dissolve">
                                      <p:cBhvr>
                                        <p:cTn id="17" dur="500"/>
                                        <p:tgtEl>
                                          <p:spTgt spid="6146">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46">
                                            <p:txEl>
                                              <p:pRg st="4" end="4"/>
                                            </p:txEl>
                                          </p:spTgt>
                                        </p:tgtEl>
                                        <p:attrNameLst>
                                          <p:attrName>style.visibility</p:attrName>
                                        </p:attrNameLst>
                                      </p:cBhvr>
                                      <p:to>
                                        <p:strVal val="visible"/>
                                      </p:to>
                                    </p:set>
                                    <p:animEffect transition="in" filter="dissolve">
                                      <p:cBhvr>
                                        <p:cTn id="22"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438400" y="2667000"/>
            <a:ext cx="7772400" cy="1143000"/>
          </a:xfrm>
        </p:spPr>
        <p:txBody>
          <a:bodyPr/>
          <a:lstStyle/>
          <a:p>
            <a:pPr algn="ctr" eaLnBrk="1" hangingPunct="1"/>
            <a:r>
              <a:rPr lang="en-US" altLang="zh-CN" smtClean="0">
                <a:ea typeface="宋体" panose="02010600030101010101" pitchFamily="2" charset="-122"/>
              </a:rPr>
              <a:t>But the story doesn't end here …</a:t>
            </a:r>
          </a:p>
        </p:txBody>
      </p:sp>
    </p:spTree>
    <p:extLst>
      <p:ext uri="{BB962C8B-B14F-4D97-AF65-F5344CB8AC3E}">
        <p14:creationId xmlns:p14="http://schemas.microsoft.com/office/powerpoint/2010/main" val="68610551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981200" y="762001"/>
            <a:ext cx="4419600" cy="19272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The tortoise did some thinking this time, and realized that there's no way he can beat the hare in a race the way it was currently formatted. </a:t>
            </a:r>
          </a:p>
        </p:txBody>
      </p:sp>
      <p:grpSp>
        <p:nvGrpSpPr>
          <p:cNvPr id="2" name="Group 5"/>
          <p:cNvGrpSpPr>
            <a:grpSpLocks/>
          </p:cNvGrpSpPr>
          <p:nvPr/>
        </p:nvGrpSpPr>
        <p:grpSpPr bwMode="auto">
          <a:xfrm>
            <a:off x="6248400" y="1905000"/>
            <a:ext cx="4419600" cy="4724400"/>
            <a:chOff x="2976" y="1200"/>
            <a:chExt cx="2784" cy="2976"/>
          </a:xfrm>
        </p:grpSpPr>
        <p:pic>
          <p:nvPicPr>
            <p:cNvPr id="28676" name="Picture 3" descr="j01281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6" y="2496"/>
              <a:ext cx="1600" cy="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AutoShape 4"/>
            <p:cNvSpPr>
              <a:spLocks noChangeArrowheads="1"/>
            </p:cNvSpPr>
            <p:nvPr/>
          </p:nvSpPr>
          <p:spPr bwMode="auto">
            <a:xfrm>
              <a:off x="4512" y="1200"/>
              <a:ext cx="1248" cy="1152"/>
            </a:xfrm>
            <a:prstGeom prst="cloudCallout">
              <a:avLst>
                <a:gd name="adj1" fmla="val -81009"/>
                <a:gd name="adj2" fmla="val 78301"/>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zh-CN" sz="2400">
                  <a:ea typeface="宋体" panose="02010600030101010101" pitchFamily="2" charset="-122"/>
                </a:rPr>
                <a:t>How can I can win the hare?</a:t>
              </a:r>
            </a:p>
          </p:txBody>
        </p:sp>
      </p:grpSp>
    </p:spTree>
    <p:extLst>
      <p:ext uri="{BB962C8B-B14F-4D97-AF65-F5344CB8AC3E}">
        <p14:creationId xmlns:p14="http://schemas.microsoft.com/office/powerpoint/2010/main" val="24639476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AutoShape 4"/>
          <p:cNvSpPr>
            <a:spLocks noChangeArrowheads="1"/>
          </p:cNvSpPr>
          <p:nvPr/>
        </p:nvSpPr>
        <p:spPr bwMode="auto">
          <a:xfrm>
            <a:off x="4343401" y="3276600"/>
            <a:ext cx="1273175" cy="702766"/>
          </a:xfrm>
          <a:prstGeom prst="cloudCallout">
            <a:avLst>
              <a:gd name="adj1" fmla="val 58602"/>
              <a:gd name="adj2" fmla="val 17475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zh-CN" altLang="en-US" sz="2400">
              <a:ea typeface="宋体" panose="02010600030101010101" pitchFamily="2" charset="-122"/>
            </a:endParaRPr>
          </a:p>
        </p:txBody>
      </p:sp>
      <p:sp>
        <p:nvSpPr>
          <p:cNvPr id="29699" name="Rectangle 9"/>
          <p:cNvSpPr>
            <a:spLocks noChangeArrowheads="1"/>
          </p:cNvSpPr>
          <p:nvPr/>
        </p:nvSpPr>
        <p:spPr bwMode="auto">
          <a:xfrm>
            <a:off x="1981200" y="762000"/>
            <a:ext cx="3048000" cy="22923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He thought for a while, and then challenged the hare to another race, but on a slightly different route. </a:t>
            </a:r>
          </a:p>
          <a:p>
            <a:pPr>
              <a:spcBef>
                <a:spcPct val="0"/>
              </a:spcBef>
              <a:buClrTx/>
              <a:buSzTx/>
              <a:buFontTx/>
              <a:buNone/>
            </a:pPr>
            <a:r>
              <a:rPr lang="en-US" altLang="zh-CN" sz="2400">
                <a:ea typeface="宋体" panose="02010600030101010101" pitchFamily="2" charset="-122"/>
              </a:rPr>
              <a:t>The hare agreed. </a:t>
            </a:r>
          </a:p>
        </p:txBody>
      </p:sp>
      <p:grpSp>
        <p:nvGrpSpPr>
          <p:cNvPr id="2" name="Group 12"/>
          <p:cNvGrpSpPr>
            <a:grpSpLocks/>
          </p:cNvGrpSpPr>
          <p:nvPr/>
        </p:nvGrpSpPr>
        <p:grpSpPr bwMode="auto">
          <a:xfrm>
            <a:off x="2819400" y="1295400"/>
            <a:ext cx="7848600" cy="5029200"/>
            <a:chOff x="672" y="528"/>
            <a:chExt cx="4944" cy="3168"/>
          </a:xfrm>
        </p:grpSpPr>
        <p:pic>
          <p:nvPicPr>
            <p:cNvPr id="29701" name="Picture 2"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0" y="2208"/>
              <a:ext cx="1296"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3"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2016"/>
              <a:ext cx="1152"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AutoShape 5"/>
            <p:cNvSpPr>
              <a:spLocks noChangeArrowheads="1"/>
            </p:cNvSpPr>
            <p:nvPr/>
          </p:nvSpPr>
          <p:spPr bwMode="auto">
            <a:xfrm>
              <a:off x="1680" y="1872"/>
              <a:ext cx="1248" cy="816"/>
            </a:xfrm>
            <a:prstGeom prst="cloudCallout">
              <a:avLst>
                <a:gd name="adj1" fmla="val -60338"/>
                <a:gd name="adj2" fmla="val 70713"/>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29704" name="Text Box 6"/>
            <p:cNvSpPr txBox="1">
              <a:spLocks noChangeArrowheads="1"/>
            </p:cNvSpPr>
            <p:nvPr/>
          </p:nvSpPr>
          <p:spPr bwMode="auto">
            <a:xfrm>
              <a:off x="2016" y="2112"/>
              <a:ext cx="5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Sure!</a:t>
              </a:r>
            </a:p>
          </p:txBody>
        </p:sp>
        <p:sp>
          <p:nvSpPr>
            <p:cNvPr id="29705" name="AutoShape 7"/>
            <p:cNvSpPr>
              <a:spLocks noChangeArrowheads="1"/>
            </p:cNvSpPr>
            <p:nvPr/>
          </p:nvSpPr>
          <p:spPr bwMode="auto">
            <a:xfrm>
              <a:off x="2112" y="528"/>
              <a:ext cx="2208" cy="1152"/>
            </a:xfrm>
            <a:prstGeom prst="cloudCallout">
              <a:avLst>
                <a:gd name="adj1" fmla="val 46468"/>
                <a:gd name="adj2" fmla="val 132204"/>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29706" name="Text Box 8"/>
            <p:cNvSpPr txBox="1">
              <a:spLocks noChangeArrowheads="1"/>
            </p:cNvSpPr>
            <p:nvPr/>
          </p:nvSpPr>
          <p:spPr bwMode="auto">
            <a:xfrm>
              <a:off x="2304" y="672"/>
              <a:ext cx="216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Can we have another race? This time we’ll go through a different route.</a:t>
              </a:r>
            </a:p>
          </p:txBody>
        </p:sp>
        <p:sp>
          <p:nvSpPr>
            <p:cNvPr id="29707" name="AutoShape 10"/>
            <p:cNvSpPr>
              <a:spLocks noChangeArrowheads="1"/>
            </p:cNvSpPr>
            <p:nvPr/>
          </p:nvSpPr>
          <p:spPr bwMode="auto">
            <a:xfrm>
              <a:off x="4704" y="1200"/>
              <a:ext cx="912" cy="768"/>
            </a:xfrm>
            <a:prstGeom prst="cloudCallout">
              <a:avLst>
                <a:gd name="adj1" fmla="val -79606"/>
                <a:gd name="adj2" fmla="val 92838"/>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pic>
          <p:nvPicPr>
            <p:cNvPr id="29708" name="Picture 11" descr="BD09051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8" y="1296"/>
              <a:ext cx="600" cy="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4655602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nodePh="1">
                                  <p:stCondLst>
                                    <p:cond delay="0"/>
                                  </p:stCondLst>
                                  <p:endCondLst>
                                    <p:cond evt="begin" delay="0">
                                      <p:tn val="9"/>
                                    </p:cond>
                                  </p:endCondLst>
                                  <p:childTnLst>
                                    <p:set>
                                      <p:cBhvr>
                                        <p:cTn id="10" dur="1" fill="hold">
                                          <p:stCondLst>
                                            <p:cond delay="0"/>
                                          </p:stCondLst>
                                        </p:cTn>
                                        <p:tgtEl>
                                          <p:spTgt spid="52228"/>
                                        </p:tgtEl>
                                        <p:attrNameLst>
                                          <p:attrName>style.visibility</p:attrName>
                                        </p:attrNameLst>
                                      </p:cBhvr>
                                      <p:to>
                                        <p:strVal val="visible"/>
                                      </p:to>
                                    </p:set>
                                    <p:animEffect transition="in" filter="dissolve">
                                      <p:cBhvr>
                                        <p:cTn id="11"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981200" y="762001"/>
            <a:ext cx="4343400" cy="28035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400">
                <a:ea typeface="宋体" panose="02010600030101010101" pitchFamily="2" charset="-122"/>
              </a:rPr>
              <a:t>They started off. In keeping with his self-made commitment to be consistently fast, the hare took off and ran at top speed until he came to a broad river. The finishing line was a couple of kilometers on the other side of the river. </a:t>
            </a:r>
          </a:p>
          <a:p>
            <a:pPr>
              <a:lnSpc>
                <a:spcPct val="40000"/>
              </a:lnSpc>
              <a:spcBef>
                <a:spcPct val="0"/>
              </a:spcBef>
              <a:buClrTx/>
              <a:buSzTx/>
              <a:buFontTx/>
              <a:buNone/>
            </a:pPr>
            <a:endParaRPr lang="en-US" altLang="zh-CN" sz="2400">
              <a:ea typeface="宋体" panose="02010600030101010101" pitchFamily="2" charset="-122"/>
            </a:endParaRPr>
          </a:p>
        </p:txBody>
      </p:sp>
      <p:grpSp>
        <p:nvGrpSpPr>
          <p:cNvPr id="2" name="Group 9"/>
          <p:cNvGrpSpPr>
            <a:grpSpLocks/>
          </p:cNvGrpSpPr>
          <p:nvPr/>
        </p:nvGrpSpPr>
        <p:grpSpPr bwMode="auto">
          <a:xfrm>
            <a:off x="1828800" y="2438400"/>
            <a:ext cx="8839200" cy="4419600"/>
            <a:chOff x="336" y="1440"/>
            <a:chExt cx="5424" cy="2880"/>
          </a:xfrm>
        </p:grpSpPr>
        <p:pic>
          <p:nvPicPr>
            <p:cNvPr id="30724" name="Picture 3" descr="BD0905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 y="2064"/>
              <a:ext cx="5424" cy="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descr="j01253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6" y="2400"/>
              <a:ext cx="667"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5"/>
            <p:cNvSpPr>
              <a:spLocks noChangeArrowheads="1"/>
            </p:cNvSpPr>
            <p:nvPr/>
          </p:nvSpPr>
          <p:spPr bwMode="auto">
            <a:xfrm>
              <a:off x="4560" y="1440"/>
              <a:ext cx="624" cy="528"/>
            </a:xfrm>
            <a:prstGeom prst="wedgeEllipseCallout">
              <a:avLst>
                <a:gd name="adj1" fmla="val 117306"/>
                <a:gd name="adj2" fmla="val 217236"/>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30727" name="Text Box 6"/>
            <p:cNvSpPr txBox="1">
              <a:spLocks noChangeArrowheads="1"/>
            </p:cNvSpPr>
            <p:nvPr/>
          </p:nvSpPr>
          <p:spPr bwMode="auto">
            <a:xfrm>
              <a:off x="4608" y="1536"/>
              <a:ext cx="476"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Goal</a:t>
              </a:r>
            </a:p>
          </p:txBody>
        </p:sp>
        <p:pic>
          <p:nvPicPr>
            <p:cNvPr id="30728" name="Picture 8" descr="BD05219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0" y="2832"/>
              <a:ext cx="24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741263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981200" y="762001"/>
            <a:ext cx="4495800" cy="235426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400">
                <a:ea typeface="宋体" panose="02010600030101010101" pitchFamily="2" charset="-122"/>
              </a:rPr>
              <a:t>The hare sat there wondering what to do. In the meantime the tortoise trundled along, got into the river, swam to the opposite bank, continued walking and finished the race.</a:t>
            </a:r>
            <a:r>
              <a:rPr lang="en-US" altLang="zh-CN" sz="2800">
                <a:ea typeface="宋体" panose="02010600030101010101" pitchFamily="2" charset="-122"/>
              </a:rPr>
              <a:t> </a:t>
            </a:r>
          </a:p>
        </p:txBody>
      </p:sp>
      <p:sp>
        <p:nvSpPr>
          <p:cNvPr id="31747" name="Freeform 255"/>
          <p:cNvSpPr>
            <a:spLocks/>
          </p:cNvSpPr>
          <p:nvPr/>
        </p:nvSpPr>
        <p:spPr bwMode="auto">
          <a:xfrm>
            <a:off x="7004050" y="5381625"/>
            <a:ext cx="1588" cy="1588"/>
          </a:xfrm>
          <a:custGeom>
            <a:avLst/>
            <a:gdLst>
              <a:gd name="T0" fmla="*/ 0 w 10"/>
              <a:gd name="T1" fmla="*/ 2147483646 h 4"/>
              <a:gd name="T2" fmla="*/ 2147483646 w 10"/>
              <a:gd name="T3" fmla="*/ 0 h 4"/>
              <a:gd name="T4" fmla="*/ 2147483646 w 10"/>
              <a:gd name="T5" fmla="*/ 0 h 4"/>
              <a:gd name="T6" fmla="*/ 0 w 10"/>
              <a:gd name="T7" fmla="*/ 2147483646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0" y="4"/>
                </a:moveTo>
                <a:lnTo>
                  <a:pt x="6" y="0"/>
                </a:lnTo>
                <a:lnTo>
                  <a:pt x="10" y="0"/>
                </a:ln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48" name="Freeform 292"/>
          <p:cNvSpPr>
            <a:spLocks/>
          </p:cNvSpPr>
          <p:nvPr/>
        </p:nvSpPr>
        <p:spPr bwMode="auto">
          <a:xfrm>
            <a:off x="7204075" y="5403851"/>
            <a:ext cx="1588" cy="3175"/>
          </a:xfrm>
          <a:custGeom>
            <a:avLst/>
            <a:gdLst>
              <a:gd name="T0" fmla="*/ 0 w 12"/>
              <a:gd name="T1" fmla="*/ 2147483646 h 7"/>
              <a:gd name="T2" fmla="*/ 2147483646 w 12"/>
              <a:gd name="T3" fmla="*/ 0 h 7"/>
              <a:gd name="T4" fmla="*/ 0 w 12"/>
              <a:gd name="T5" fmla="*/ 2147483646 h 7"/>
              <a:gd name="T6" fmla="*/ 0 w 12"/>
              <a:gd name="T7" fmla="*/ 2147483646 h 7"/>
              <a:gd name="T8" fmla="*/ 0 60000 65536"/>
              <a:gd name="T9" fmla="*/ 0 60000 65536"/>
              <a:gd name="T10" fmla="*/ 0 60000 65536"/>
              <a:gd name="T11" fmla="*/ 0 60000 65536"/>
              <a:gd name="T12" fmla="*/ 0 w 12"/>
              <a:gd name="T13" fmla="*/ 0 h 7"/>
              <a:gd name="T14" fmla="*/ 12 w 12"/>
              <a:gd name="T15" fmla="*/ 7 h 7"/>
            </a:gdLst>
            <a:ahLst/>
            <a:cxnLst>
              <a:cxn ang="T8">
                <a:pos x="T0" y="T1"/>
              </a:cxn>
              <a:cxn ang="T9">
                <a:pos x="T2" y="T3"/>
              </a:cxn>
              <a:cxn ang="T10">
                <a:pos x="T4" y="T5"/>
              </a:cxn>
              <a:cxn ang="T11">
                <a:pos x="T6" y="T7"/>
              </a:cxn>
            </a:cxnLst>
            <a:rect l="T12" t="T13" r="T14" b="T15"/>
            <a:pathLst>
              <a:path w="12" h="7">
                <a:moveTo>
                  <a:pt x="0" y="1"/>
                </a:moveTo>
                <a:lnTo>
                  <a:pt x="12" y="0"/>
                </a:lnTo>
                <a:lnTo>
                  <a:pt x="0" y="7"/>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49" name="Rectangle 342"/>
          <p:cNvSpPr>
            <a:spLocks noChangeArrowheads="1"/>
          </p:cNvSpPr>
          <p:nvPr/>
        </p:nvSpPr>
        <p:spPr bwMode="auto">
          <a:xfrm>
            <a:off x="7151689" y="542925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31750" name="Freeform 344"/>
          <p:cNvSpPr>
            <a:spLocks/>
          </p:cNvSpPr>
          <p:nvPr/>
        </p:nvSpPr>
        <p:spPr bwMode="auto">
          <a:xfrm>
            <a:off x="6856414" y="5430839"/>
            <a:ext cx="1587" cy="3175"/>
          </a:xfrm>
          <a:custGeom>
            <a:avLst/>
            <a:gdLst>
              <a:gd name="T0" fmla="*/ 0 w 10"/>
              <a:gd name="T1" fmla="*/ 2147483646 h 16"/>
              <a:gd name="T2" fmla="*/ 2147483646 w 10"/>
              <a:gd name="T3" fmla="*/ 0 h 16"/>
              <a:gd name="T4" fmla="*/ 2147483646 w 10"/>
              <a:gd name="T5" fmla="*/ 2147483646 h 16"/>
              <a:gd name="T6" fmla="*/ 0 w 10"/>
              <a:gd name="T7" fmla="*/ 2147483646 h 16"/>
              <a:gd name="T8" fmla="*/ 0 60000 65536"/>
              <a:gd name="T9" fmla="*/ 0 60000 65536"/>
              <a:gd name="T10" fmla="*/ 0 60000 65536"/>
              <a:gd name="T11" fmla="*/ 0 60000 65536"/>
              <a:gd name="T12" fmla="*/ 0 w 10"/>
              <a:gd name="T13" fmla="*/ 0 h 16"/>
              <a:gd name="T14" fmla="*/ 10 w 10"/>
              <a:gd name="T15" fmla="*/ 16 h 16"/>
            </a:gdLst>
            <a:ahLst/>
            <a:cxnLst>
              <a:cxn ang="T8">
                <a:pos x="T0" y="T1"/>
              </a:cxn>
              <a:cxn ang="T9">
                <a:pos x="T2" y="T3"/>
              </a:cxn>
              <a:cxn ang="T10">
                <a:pos x="T4" y="T5"/>
              </a:cxn>
              <a:cxn ang="T11">
                <a:pos x="T6" y="T7"/>
              </a:cxn>
            </a:cxnLst>
            <a:rect l="T12" t="T13" r="T14" b="T15"/>
            <a:pathLst>
              <a:path w="10" h="16">
                <a:moveTo>
                  <a:pt x="0" y="16"/>
                </a:moveTo>
                <a:lnTo>
                  <a:pt x="10" y="0"/>
                </a:lnTo>
                <a:lnTo>
                  <a:pt x="4" y="12"/>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51" name="Freeform 351"/>
          <p:cNvSpPr>
            <a:spLocks/>
          </p:cNvSpPr>
          <p:nvPr/>
        </p:nvSpPr>
        <p:spPr bwMode="auto">
          <a:xfrm>
            <a:off x="6859589" y="5437189"/>
            <a:ext cx="1587" cy="3175"/>
          </a:xfrm>
          <a:custGeom>
            <a:avLst/>
            <a:gdLst>
              <a:gd name="T0" fmla="*/ 0 w 1"/>
              <a:gd name="T1" fmla="*/ 2147483646 h 14"/>
              <a:gd name="T2" fmla="*/ 2147483646 w 1"/>
              <a:gd name="T3" fmla="*/ 0 h 14"/>
              <a:gd name="T4" fmla="*/ 2147483646 w 1"/>
              <a:gd name="T5" fmla="*/ 2147483646 h 14"/>
              <a:gd name="T6" fmla="*/ 0 w 1"/>
              <a:gd name="T7" fmla="*/ 2147483646 h 14"/>
              <a:gd name="T8" fmla="*/ 0 60000 65536"/>
              <a:gd name="T9" fmla="*/ 0 60000 65536"/>
              <a:gd name="T10" fmla="*/ 0 60000 65536"/>
              <a:gd name="T11" fmla="*/ 0 60000 65536"/>
              <a:gd name="T12" fmla="*/ 0 w 1"/>
              <a:gd name="T13" fmla="*/ 0 h 14"/>
              <a:gd name="T14" fmla="*/ 1 w 1"/>
              <a:gd name="T15" fmla="*/ 14 h 14"/>
            </a:gdLst>
            <a:ahLst/>
            <a:cxnLst>
              <a:cxn ang="T8">
                <a:pos x="T0" y="T1"/>
              </a:cxn>
              <a:cxn ang="T9">
                <a:pos x="T2" y="T3"/>
              </a:cxn>
              <a:cxn ang="T10">
                <a:pos x="T4" y="T5"/>
              </a:cxn>
              <a:cxn ang="T11">
                <a:pos x="T6" y="T7"/>
              </a:cxn>
            </a:cxnLst>
            <a:rect l="T12" t="T13" r="T14" b="T15"/>
            <a:pathLst>
              <a:path w="1" h="14">
                <a:moveTo>
                  <a:pt x="0" y="14"/>
                </a:moveTo>
                <a:lnTo>
                  <a:pt x="1" y="0"/>
                </a:lnTo>
                <a:lnTo>
                  <a:pt x="1" y="13"/>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 name="Group 399"/>
          <p:cNvGrpSpPr>
            <a:grpSpLocks/>
          </p:cNvGrpSpPr>
          <p:nvPr/>
        </p:nvGrpSpPr>
        <p:grpSpPr bwMode="auto">
          <a:xfrm>
            <a:off x="1752600" y="3048000"/>
            <a:ext cx="8915400" cy="3810000"/>
            <a:chOff x="144" y="1920"/>
            <a:chExt cx="5616" cy="2400"/>
          </a:xfrm>
        </p:grpSpPr>
        <p:pic>
          <p:nvPicPr>
            <p:cNvPr id="31753" name="Picture 398" descr="BD0521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8" y="2832"/>
              <a:ext cx="19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4" name="Group 397"/>
            <p:cNvGrpSpPr>
              <a:grpSpLocks/>
            </p:cNvGrpSpPr>
            <p:nvPr/>
          </p:nvGrpSpPr>
          <p:grpSpPr bwMode="auto">
            <a:xfrm>
              <a:off x="144" y="1920"/>
              <a:ext cx="5520" cy="2400"/>
              <a:chOff x="288" y="2016"/>
              <a:chExt cx="5472" cy="2304"/>
            </a:xfrm>
          </p:grpSpPr>
          <p:pic>
            <p:nvPicPr>
              <p:cNvPr id="31755" name="Picture 6" descr="BD0905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2016"/>
                <a:ext cx="5472" cy="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5" descr="j009107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 y="2468"/>
                <a:ext cx="1344"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7" name="Picture 393" descr="j01014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4" y="3100"/>
                <a:ext cx="576"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AutoShape 394"/>
              <p:cNvSpPr>
                <a:spLocks noChangeArrowheads="1"/>
              </p:cNvSpPr>
              <p:nvPr/>
            </p:nvSpPr>
            <p:spPr bwMode="auto">
              <a:xfrm>
                <a:off x="1008" y="2242"/>
                <a:ext cx="1104" cy="587"/>
              </a:xfrm>
              <a:prstGeom prst="cloudCallout">
                <a:avLst>
                  <a:gd name="adj1" fmla="val -59241"/>
                  <a:gd name="adj2" fmla="val 58014"/>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lnSpc>
                    <a:spcPct val="90000"/>
                  </a:lnSpc>
                  <a:spcBef>
                    <a:spcPct val="0"/>
                  </a:spcBef>
                  <a:buClrTx/>
                  <a:buSzTx/>
                  <a:buFontTx/>
                  <a:buNone/>
                </a:pPr>
                <a:r>
                  <a:rPr lang="en-US" altLang="zh-CN" sz="1800" b="1">
                    <a:ea typeface="宋体" panose="02010600030101010101" pitchFamily="2" charset="-122"/>
                  </a:rPr>
                  <a:t>What should I do?</a:t>
                </a:r>
              </a:p>
            </p:txBody>
          </p:sp>
        </p:grpSp>
      </p:grpSp>
    </p:spTree>
    <p:extLst>
      <p:ext uri="{BB962C8B-B14F-4D97-AF65-F5344CB8AC3E}">
        <p14:creationId xmlns:p14="http://schemas.microsoft.com/office/powerpoint/2010/main" val="197181209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667000" y="1219201"/>
            <a:ext cx="80010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The moral of the story? </a:t>
            </a:r>
          </a:p>
          <a:p>
            <a:pPr eaLnBrk="1" hangingPunct="1">
              <a:spcBef>
                <a:spcPct val="0"/>
              </a:spcBef>
              <a:buClrTx/>
              <a:buSzTx/>
              <a:buFontTx/>
              <a:buNone/>
            </a:pPr>
            <a:endParaRPr lang="en-US" altLang="zh-CN" sz="2400">
              <a:ea typeface="宋体" panose="02010600030101010101" pitchFamily="2" charset="-122"/>
            </a:endParaRPr>
          </a:p>
          <a:p>
            <a:pPr eaLnBrk="1" hangingPunct="1">
              <a:spcBef>
                <a:spcPct val="0"/>
              </a:spcBef>
              <a:buClrTx/>
              <a:buSzTx/>
              <a:buFontTx/>
              <a:buNone/>
            </a:pPr>
            <a:r>
              <a:rPr lang="en-US" altLang="zh-CN" sz="2400" i="1">
                <a:solidFill>
                  <a:srgbClr val="CC0000"/>
                </a:solidFill>
                <a:ea typeface="宋体" panose="02010600030101010101" pitchFamily="2" charset="-122"/>
              </a:rPr>
              <a:t>First identify your core competency and then change the playing field to suit your core competency</a:t>
            </a:r>
            <a:r>
              <a:rPr lang="en-US" altLang="zh-CN" sz="2400">
                <a:solidFill>
                  <a:srgbClr val="CC0000"/>
                </a:solidFill>
                <a:ea typeface="宋体" panose="02010600030101010101" pitchFamily="2" charset="-122"/>
              </a:rPr>
              <a:t>.</a:t>
            </a: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In an organization, if you are a good speaker, make sure you create opportunities to give presentations that enable the senior management to notice you. </a:t>
            </a:r>
          </a:p>
          <a:p>
            <a:pPr>
              <a:spcBef>
                <a:spcPct val="0"/>
              </a:spcBef>
              <a:buClrTx/>
              <a:buSzTx/>
              <a:buFontTx/>
              <a:buNone/>
            </a:pP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If your strength is analysis, make sure you do some sort of research, make a report and send it upstairs. </a:t>
            </a:r>
          </a:p>
          <a:p>
            <a:pPr>
              <a:spcBef>
                <a:spcPct val="0"/>
              </a:spcBef>
              <a:buClrTx/>
              <a:buSzTx/>
              <a:buFontTx/>
              <a:buNone/>
            </a:pPr>
            <a:endParaRPr lang="en-US" altLang="zh-CN" sz="2400">
              <a:ea typeface="宋体" panose="02010600030101010101" pitchFamily="2" charset="-122"/>
            </a:endParaRPr>
          </a:p>
          <a:p>
            <a:pPr>
              <a:spcBef>
                <a:spcPct val="0"/>
              </a:spcBef>
              <a:buClrTx/>
              <a:buSzTx/>
              <a:buFontTx/>
              <a:buNone/>
            </a:pPr>
            <a:r>
              <a:rPr lang="en-US" altLang="zh-CN" sz="2400" i="1">
                <a:solidFill>
                  <a:srgbClr val="6600CC"/>
                </a:solidFill>
                <a:ea typeface="宋体" panose="02010600030101010101" pitchFamily="2" charset="-122"/>
              </a:rPr>
              <a:t>Working to your strengths will not only get you noticed, but will also create opportunities for growth and advancement</a:t>
            </a:r>
            <a:r>
              <a:rPr lang="en-US" altLang="zh-CN" sz="2400">
                <a:solidFill>
                  <a:srgbClr val="6600CC"/>
                </a:solidFill>
                <a:ea typeface="宋体" panose="02010600030101010101" pitchFamily="2" charset="-122"/>
              </a:rPr>
              <a:t>.</a:t>
            </a:r>
            <a:r>
              <a:rPr lang="en-US" altLang="zh-CN" sz="2400">
                <a:ea typeface="宋体" panose="02010600030101010101" pitchFamily="2" charset="-122"/>
              </a:rPr>
              <a:t> </a:t>
            </a:r>
          </a:p>
        </p:txBody>
      </p:sp>
    </p:spTree>
    <p:extLst>
      <p:ext uri="{BB962C8B-B14F-4D97-AF65-F5344CB8AC3E}">
        <p14:creationId xmlns:p14="http://schemas.microsoft.com/office/powerpoint/2010/main" val="424495991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dissolve">
                                      <p:cBhvr>
                                        <p:cTn id="7" dur="500"/>
                                        <p:tgtEl>
                                          <p:spTgt spid="81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4">
                                            <p:txEl>
                                              <p:pRg st="2" end="2"/>
                                            </p:txEl>
                                          </p:spTgt>
                                        </p:tgtEl>
                                        <p:attrNameLst>
                                          <p:attrName>style.visibility</p:attrName>
                                        </p:attrNameLst>
                                      </p:cBhvr>
                                      <p:to>
                                        <p:strVal val="visible"/>
                                      </p:to>
                                    </p:set>
                                    <p:animEffect transition="in" filter="dissolve">
                                      <p:cBhvr>
                                        <p:cTn id="12" dur="500"/>
                                        <p:tgtEl>
                                          <p:spTgt spid="819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4">
                                            <p:txEl>
                                              <p:pRg st="3" end="3"/>
                                            </p:txEl>
                                          </p:spTgt>
                                        </p:tgtEl>
                                        <p:attrNameLst>
                                          <p:attrName>style.visibility</p:attrName>
                                        </p:attrNameLst>
                                      </p:cBhvr>
                                      <p:to>
                                        <p:strVal val="visible"/>
                                      </p:to>
                                    </p:set>
                                    <p:animEffect transition="in" filter="dissolve">
                                      <p:cBhvr>
                                        <p:cTn id="17" dur="500"/>
                                        <p:tgtEl>
                                          <p:spTgt spid="819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4">
                                            <p:txEl>
                                              <p:pRg st="4" end="4"/>
                                            </p:txEl>
                                          </p:spTgt>
                                        </p:tgtEl>
                                        <p:attrNameLst>
                                          <p:attrName>style.visibility</p:attrName>
                                        </p:attrNameLst>
                                      </p:cBhvr>
                                      <p:to>
                                        <p:strVal val="visible"/>
                                      </p:to>
                                    </p:set>
                                    <p:animEffect transition="in" filter="dissolve">
                                      <p:cBhvr>
                                        <p:cTn id="22" dur="500"/>
                                        <p:tgtEl>
                                          <p:spTgt spid="819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194">
                                            <p:txEl>
                                              <p:pRg st="5" end="5"/>
                                            </p:txEl>
                                          </p:spTgt>
                                        </p:tgtEl>
                                        <p:attrNameLst>
                                          <p:attrName>style.visibility</p:attrName>
                                        </p:attrNameLst>
                                      </p:cBhvr>
                                      <p:to>
                                        <p:strVal val="visible"/>
                                      </p:to>
                                    </p:set>
                                    <p:animEffect transition="in" filter="dissolve">
                                      <p:cBhvr>
                                        <p:cTn id="27" dur="500"/>
                                        <p:tgtEl>
                                          <p:spTgt spid="8194">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194">
                                            <p:txEl>
                                              <p:pRg st="6" end="6"/>
                                            </p:txEl>
                                          </p:spTgt>
                                        </p:tgtEl>
                                        <p:attrNameLst>
                                          <p:attrName>style.visibility</p:attrName>
                                        </p:attrNameLst>
                                      </p:cBhvr>
                                      <p:to>
                                        <p:strVal val="visible"/>
                                      </p:to>
                                    </p:set>
                                    <p:animEffect transition="in" filter="dissolve">
                                      <p:cBhvr>
                                        <p:cTn id="32" dur="500"/>
                                        <p:tgtEl>
                                          <p:spTgt spid="8194">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94">
                                            <p:txEl>
                                              <p:pRg st="8" end="8"/>
                                            </p:txEl>
                                          </p:spTgt>
                                        </p:tgtEl>
                                        <p:attrNameLst>
                                          <p:attrName>style.visibility</p:attrName>
                                        </p:attrNameLst>
                                      </p:cBhvr>
                                      <p:to>
                                        <p:strVal val="visible"/>
                                      </p:to>
                                    </p:set>
                                    <p:animEffect transition="in" filter="dissolve">
                                      <p:cBhvr>
                                        <p:cTn id="37" dur="500"/>
                                        <p:tgtEl>
                                          <p:spTgt spid="819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514600" y="2743200"/>
            <a:ext cx="7772400" cy="1143000"/>
          </a:xfrm>
        </p:spPr>
        <p:txBody>
          <a:bodyPr/>
          <a:lstStyle/>
          <a:p>
            <a:pPr algn="ctr" eaLnBrk="1" hangingPunct="1"/>
            <a:r>
              <a:rPr lang="en-US" altLang="zh-CN" smtClean="0">
                <a:ea typeface="宋体" panose="02010600030101010101" pitchFamily="2" charset="-122"/>
              </a:rPr>
              <a:t>The story still hasn't ended …</a:t>
            </a:r>
          </a:p>
        </p:txBody>
      </p:sp>
    </p:spTree>
    <p:extLst>
      <p:ext uri="{BB962C8B-B14F-4D97-AF65-F5344CB8AC3E}">
        <p14:creationId xmlns:p14="http://schemas.microsoft.com/office/powerpoint/2010/main" val="240290169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981200" y="762001"/>
            <a:ext cx="4800600" cy="26638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The hare and the tortoise, by this time, had become pretty good friends and they did some thinking together. Both realized that the last race could have been run much better. </a:t>
            </a:r>
          </a:p>
        </p:txBody>
      </p:sp>
      <p:grpSp>
        <p:nvGrpSpPr>
          <p:cNvPr id="2" name="Group 7"/>
          <p:cNvGrpSpPr>
            <a:grpSpLocks/>
          </p:cNvGrpSpPr>
          <p:nvPr/>
        </p:nvGrpSpPr>
        <p:grpSpPr bwMode="auto">
          <a:xfrm>
            <a:off x="5562600" y="1828800"/>
            <a:ext cx="4114800" cy="4648200"/>
            <a:chOff x="2880" y="1392"/>
            <a:chExt cx="2592" cy="2928"/>
          </a:xfrm>
        </p:grpSpPr>
        <p:pic>
          <p:nvPicPr>
            <p:cNvPr id="34820" name="Picture 3"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6" y="1392"/>
              <a:ext cx="1296"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2663"/>
              <a:ext cx="1152"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882344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
          <p:cNvSpPr>
            <a:spLocks noChangeArrowheads="1"/>
          </p:cNvSpPr>
          <p:nvPr/>
        </p:nvSpPr>
        <p:spPr bwMode="auto">
          <a:xfrm>
            <a:off x="1981200" y="762001"/>
            <a:ext cx="4038600" cy="138271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So they decided to do the last race again, but to run as a team this time. </a:t>
            </a:r>
          </a:p>
        </p:txBody>
      </p:sp>
      <p:grpSp>
        <p:nvGrpSpPr>
          <p:cNvPr id="2" name="Group 29"/>
          <p:cNvGrpSpPr>
            <a:grpSpLocks/>
          </p:cNvGrpSpPr>
          <p:nvPr/>
        </p:nvGrpSpPr>
        <p:grpSpPr bwMode="auto">
          <a:xfrm>
            <a:off x="3886200" y="1295400"/>
            <a:ext cx="6324600" cy="5181600"/>
            <a:chOff x="1488" y="816"/>
            <a:chExt cx="3984" cy="3264"/>
          </a:xfrm>
        </p:grpSpPr>
        <p:sp>
          <p:nvSpPr>
            <p:cNvPr id="35844" name="AutoShape 4"/>
            <p:cNvSpPr>
              <a:spLocks noChangeArrowheads="1"/>
            </p:cNvSpPr>
            <p:nvPr/>
          </p:nvSpPr>
          <p:spPr bwMode="auto">
            <a:xfrm>
              <a:off x="2592" y="2424"/>
              <a:ext cx="801" cy="443"/>
            </a:xfrm>
            <a:prstGeom prst="cloudCallout">
              <a:avLst>
                <a:gd name="adj1" fmla="val 58602"/>
                <a:gd name="adj2" fmla="val 17475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zh-CN" altLang="en-US" sz="2400">
                <a:ea typeface="宋体" panose="02010600030101010101" pitchFamily="2" charset="-122"/>
              </a:endParaRPr>
            </a:p>
          </p:txBody>
        </p:sp>
        <p:sp>
          <p:nvSpPr>
            <p:cNvPr id="35845" name="AutoShape 7"/>
            <p:cNvSpPr>
              <a:spLocks noChangeArrowheads="1"/>
            </p:cNvSpPr>
            <p:nvPr/>
          </p:nvSpPr>
          <p:spPr bwMode="auto">
            <a:xfrm>
              <a:off x="2784" y="816"/>
              <a:ext cx="1824" cy="1071"/>
            </a:xfrm>
            <a:prstGeom prst="cloudCallout">
              <a:avLst>
                <a:gd name="adj1" fmla="val 76153"/>
                <a:gd name="adj2" fmla="val 156069"/>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pic>
          <p:nvPicPr>
            <p:cNvPr id="35846" name="Picture 2" descr="j01370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6" y="2569"/>
              <a:ext cx="1296" cy="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3"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8" y="2375"/>
              <a:ext cx="1152"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AutoShape 5"/>
            <p:cNvSpPr>
              <a:spLocks noChangeArrowheads="1"/>
            </p:cNvSpPr>
            <p:nvPr/>
          </p:nvSpPr>
          <p:spPr bwMode="auto">
            <a:xfrm>
              <a:off x="2496" y="2228"/>
              <a:ext cx="1584" cy="926"/>
            </a:xfrm>
            <a:prstGeom prst="cloudCallout">
              <a:avLst>
                <a:gd name="adj1" fmla="val -58144"/>
                <a:gd name="adj2" fmla="val 58005"/>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35849" name="Text Box 6"/>
            <p:cNvSpPr txBox="1">
              <a:spLocks noChangeArrowheads="1"/>
            </p:cNvSpPr>
            <p:nvPr/>
          </p:nvSpPr>
          <p:spPr bwMode="auto">
            <a:xfrm>
              <a:off x="2688" y="2326"/>
              <a:ext cx="166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Hi, buddy. How</a:t>
              </a:r>
            </a:p>
            <a:p>
              <a:pPr eaLnBrk="1" hangingPunct="1">
                <a:spcBef>
                  <a:spcPct val="0"/>
                </a:spcBef>
                <a:buClrTx/>
                <a:buSzTx/>
                <a:buFontTx/>
                <a:buNone/>
              </a:pPr>
              <a:r>
                <a:rPr lang="en-US" altLang="zh-CN" sz="2400">
                  <a:ea typeface="宋体" panose="02010600030101010101" pitchFamily="2" charset="-122"/>
                </a:rPr>
                <a:t>about doing our last</a:t>
              </a:r>
            </a:p>
            <a:p>
              <a:pPr eaLnBrk="1" hangingPunct="1">
                <a:spcBef>
                  <a:spcPct val="0"/>
                </a:spcBef>
                <a:buClrTx/>
                <a:buSzTx/>
                <a:buFontTx/>
                <a:buNone/>
              </a:pPr>
              <a:r>
                <a:rPr lang="en-US" altLang="zh-CN" sz="2400">
                  <a:ea typeface="宋体" panose="02010600030101010101" pitchFamily="2" charset="-122"/>
                </a:rPr>
                <a:t>race again?</a:t>
              </a:r>
            </a:p>
          </p:txBody>
        </p:sp>
        <p:sp>
          <p:nvSpPr>
            <p:cNvPr id="35850" name="Text Box 8"/>
            <p:cNvSpPr txBox="1">
              <a:spLocks noChangeArrowheads="1"/>
            </p:cNvSpPr>
            <p:nvPr/>
          </p:nvSpPr>
          <p:spPr bwMode="auto">
            <a:xfrm>
              <a:off x="3024" y="864"/>
              <a:ext cx="1584"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Great! I think we could do it much better, if we two help each other.</a:t>
              </a:r>
            </a:p>
          </p:txBody>
        </p:sp>
        <p:pic>
          <p:nvPicPr>
            <p:cNvPr id="35851" name="Picture 25" descr="AN0064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8" y="2375"/>
              <a:ext cx="1152"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AutoShape 26"/>
            <p:cNvSpPr>
              <a:spLocks noChangeArrowheads="1"/>
            </p:cNvSpPr>
            <p:nvPr/>
          </p:nvSpPr>
          <p:spPr bwMode="auto">
            <a:xfrm>
              <a:off x="2496" y="2228"/>
              <a:ext cx="1872" cy="926"/>
            </a:xfrm>
            <a:prstGeom prst="cloudCallout">
              <a:avLst>
                <a:gd name="adj1" fmla="val -56889"/>
                <a:gd name="adj2" fmla="val 57991"/>
              </a:avLst>
            </a:prstGeom>
            <a:solidFill>
              <a:schemeClr val="accent1"/>
            </a:solidFill>
            <a:ln w="9525">
              <a:solidFill>
                <a:schemeClr val="tx1"/>
              </a:solidFill>
              <a:miter lim="800000"/>
              <a:headEnd/>
              <a:tailEnd/>
            </a:ln>
          </p:spPr>
          <p:txBody>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lgn="ctr" eaLnBrk="1" hangingPunct="1">
                <a:spcBef>
                  <a:spcPct val="0"/>
                </a:spcBef>
                <a:buClrTx/>
                <a:buSzTx/>
                <a:buFontTx/>
                <a:buNone/>
              </a:pPr>
              <a:endParaRPr lang="zh-CN" altLang="en-US" sz="2400">
                <a:ea typeface="宋体" panose="02010600030101010101" pitchFamily="2" charset="-122"/>
              </a:endParaRPr>
            </a:p>
          </p:txBody>
        </p:sp>
        <p:sp>
          <p:nvSpPr>
            <p:cNvPr id="35853" name="Text Box 27"/>
            <p:cNvSpPr txBox="1">
              <a:spLocks noChangeArrowheads="1"/>
            </p:cNvSpPr>
            <p:nvPr/>
          </p:nvSpPr>
          <p:spPr bwMode="auto">
            <a:xfrm>
              <a:off x="2688" y="2326"/>
              <a:ext cx="166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Hi, buddy. How</a:t>
              </a:r>
            </a:p>
            <a:p>
              <a:pPr eaLnBrk="1" hangingPunct="1">
                <a:spcBef>
                  <a:spcPct val="0"/>
                </a:spcBef>
                <a:buClrTx/>
                <a:buSzTx/>
                <a:buFontTx/>
                <a:buNone/>
              </a:pPr>
              <a:r>
                <a:rPr lang="en-US" altLang="zh-CN" sz="2400">
                  <a:ea typeface="宋体" panose="02010600030101010101" pitchFamily="2" charset="-122"/>
                </a:rPr>
                <a:t>about doing our last</a:t>
              </a:r>
            </a:p>
            <a:p>
              <a:pPr eaLnBrk="1" hangingPunct="1">
                <a:spcBef>
                  <a:spcPct val="0"/>
                </a:spcBef>
                <a:buClrTx/>
                <a:buSzTx/>
                <a:buFontTx/>
                <a:buNone/>
              </a:pPr>
              <a:r>
                <a:rPr lang="en-US" altLang="zh-CN" sz="2400">
                  <a:ea typeface="宋体" panose="02010600030101010101" pitchFamily="2" charset="-122"/>
                </a:rPr>
                <a:t>race again?</a:t>
              </a:r>
            </a:p>
          </p:txBody>
        </p:sp>
      </p:grpSp>
    </p:spTree>
    <p:extLst>
      <p:ext uri="{BB962C8B-B14F-4D97-AF65-F5344CB8AC3E}">
        <p14:creationId xmlns:p14="http://schemas.microsoft.com/office/powerpoint/2010/main" val="350355117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981200" y="762001"/>
            <a:ext cx="5105400" cy="138271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800">
                <a:ea typeface="宋体" panose="02010600030101010101" pitchFamily="2" charset="-122"/>
              </a:rPr>
              <a:t>They started off, and this time the hare carried the tortoise till the riverbank. </a:t>
            </a:r>
          </a:p>
        </p:txBody>
      </p:sp>
      <p:grpSp>
        <p:nvGrpSpPr>
          <p:cNvPr id="2" name="Group 11"/>
          <p:cNvGrpSpPr>
            <a:grpSpLocks/>
          </p:cNvGrpSpPr>
          <p:nvPr/>
        </p:nvGrpSpPr>
        <p:grpSpPr bwMode="auto">
          <a:xfrm>
            <a:off x="1828800" y="2362200"/>
            <a:ext cx="8839200" cy="4495800"/>
            <a:chOff x="192" y="1488"/>
            <a:chExt cx="5568" cy="2832"/>
          </a:xfrm>
        </p:grpSpPr>
        <p:grpSp>
          <p:nvGrpSpPr>
            <p:cNvPr id="36868" name="Group 9"/>
            <p:cNvGrpSpPr>
              <a:grpSpLocks/>
            </p:cNvGrpSpPr>
            <p:nvPr/>
          </p:nvGrpSpPr>
          <p:grpSpPr bwMode="auto">
            <a:xfrm>
              <a:off x="192" y="1488"/>
              <a:ext cx="5472" cy="2832"/>
              <a:chOff x="288" y="1392"/>
              <a:chExt cx="5472" cy="2832"/>
            </a:xfrm>
          </p:grpSpPr>
          <p:pic>
            <p:nvPicPr>
              <p:cNvPr id="36870" name="Picture 6" descr="BD0905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1392"/>
                <a:ext cx="5472" cy="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descr="j01253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0" y="2160"/>
                <a:ext cx="667"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8" descr="AN0109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 y="2256"/>
                <a:ext cx="60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869" name="Picture 10" descr="BD05219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0" y="2592"/>
              <a:ext cx="240"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5391726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981200" y="762001"/>
            <a:ext cx="5105400" cy="138271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800">
                <a:ea typeface="宋体" panose="02010600030101010101" pitchFamily="2" charset="-122"/>
              </a:rPr>
              <a:t>There, the tortoise took over and swam across with the hare on his back. </a:t>
            </a:r>
          </a:p>
        </p:txBody>
      </p:sp>
      <p:grpSp>
        <p:nvGrpSpPr>
          <p:cNvPr id="2" name="Group 11"/>
          <p:cNvGrpSpPr>
            <a:grpSpLocks/>
          </p:cNvGrpSpPr>
          <p:nvPr/>
        </p:nvGrpSpPr>
        <p:grpSpPr bwMode="auto">
          <a:xfrm>
            <a:off x="1828800" y="2362200"/>
            <a:ext cx="8839200" cy="4495800"/>
            <a:chOff x="192" y="1488"/>
            <a:chExt cx="5568" cy="2832"/>
          </a:xfrm>
        </p:grpSpPr>
        <p:grpSp>
          <p:nvGrpSpPr>
            <p:cNvPr id="37892" name="Group 9"/>
            <p:cNvGrpSpPr>
              <a:grpSpLocks/>
            </p:cNvGrpSpPr>
            <p:nvPr/>
          </p:nvGrpSpPr>
          <p:grpSpPr bwMode="auto">
            <a:xfrm>
              <a:off x="192" y="1488"/>
              <a:ext cx="5472" cy="2832"/>
              <a:chOff x="288" y="1392"/>
              <a:chExt cx="5472" cy="2832"/>
            </a:xfrm>
          </p:grpSpPr>
          <p:pic>
            <p:nvPicPr>
              <p:cNvPr id="37894" name="Picture 6" descr="BD0905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1392"/>
                <a:ext cx="5472" cy="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7" descr="AN01095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2928"/>
                <a:ext cx="1200"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8" descr="j01253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8" y="2688"/>
                <a:ext cx="429"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893" name="Picture 10" descr="BD05219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8" y="2592"/>
              <a:ext cx="19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491235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981200" y="762001"/>
            <a:ext cx="5105400" cy="2246769"/>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a:spcBef>
                <a:spcPct val="0"/>
              </a:spcBef>
              <a:buClrTx/>
              <a:buSzTx/>
              <a:buFontTx/>
              <a:buNone/>
            </a:pPr>
            <a:r>
              <a:rPr lang="en-US" altLang="zh-CN" sz="2800">
                <a:ea typeface="宋体" panose="02010600030101010101" pitchFamily="2" charset="-122"/>
              </a:rPr>
              <a:t>On the opposite bank, the hare again carried the tortoise and they reached the finishing line together. They both felt a greater sense of satisfaction than they'd felt earlier. </a:t>
            </a:r>
          </a:p>
        </p:txBody>
      </p:sp>
      <p:grpSp>
        <p:nvGrpSpPr>
          <p:cNvPr id="2" name="Group 11"/>
          <p:cNvGrpSpPr>
            <a:grpSpLocks/>
          </p:cNvGrpSpPr>
          <p:nvPr/>
        </p:nvGrpSpPr>
        <p:grpSpPr bwMode="auto">
          <a:xfrm>
            <a:off x="1828800" y="3429000"/>
            <a:ext cx="8839200" cy="3429000"/>
            <a:chOff x="192" y="2160"/>
            <a:chExt cx="5568" cy="2160"/>
          </a:xfrm>
        </p:grpSpPr>
        <p:grpSp>
          <p:nvGrpSpPr>
            <p:cNvPr id="38916" name="Group 9"/>
            <p:cNvGrpSpPr>
              <a:grpSpLocks/>
            </p:cNvGrpSpPr>
            <p:nvPr/>
          </p:nvGrpSpPr>
          <p:grpSpPr bwMode="auto">
            <a:xfrm>
              <a:off x="192" y="2160"/>
              <a:ext cx="5472" cy="2160"/>
              <a:chOff x="288" y="2160"/>
              <a:chExt cx="5472" cy="2160"/>
            </a:xfrm>
          </p:grpSpPr>
          <p:pic>
            <p:nvPicPr>
              <p:cNvPr id="38918" name="Picture 6" descr="BD0905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2160"/>
                <a:ext cx="5472" cy="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7" descr="j01253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4" y="2976"/>
                <a:ext cx="667"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8" descr="AN0109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4" y="3072"/>
                <a:ext cx="60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8917" name="Picture 10" descr="BD05219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8" y="2976"/>
              <a:ext cx="19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1454562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981200" y="762001"/>
            <a:ext cx="7848600"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a:ea typeface="宋体" panose="02010600030101010101" pitchFamily="2" charset="-122"/>
              </a:rPr>
              <a:t>The moral of the story? </a:t>
            </a:r>
          </a:p>
          <a:p>
            <a:pPr eaLnBrk="1" hangingPunct="1">
              <a:spcBef>
                <a:spcPct val="0"/>
              </a:spcBef>
              <a:buClrTx/>
              <a:buSzTx/>
              <a:buFontTx/>
              <a:buNone/>
            </a:pPr>
            <a:endParaRPr lang="en-US" altLang="zh-CN" sz="2800">
              <a:ea typeface="宋体" panose="02010600030101010101" pitchFamily="2" charset="-122"/>
            </a:endParaRPr>
          </a:p>
          <a:p>
            <a:pPr eaLnBrk="1" hangingPunct="1">
              <a:spcBef>
                <a:spcPct val="0"/>
              </a:spcBef>
              <a:buClrTx/>
              <a:buSzTx/>
              <a:buFontTx/>
              <a:buNone/>
            </a:pPr>
            <a:r>
              <a:rPr lang="en-US" altLang="zh-CN" sz="2800" i="1">
                <a:solidFill>
                  <a:srgbClr val="CC0000"/>
                </a:solidFill>
                <a:ea typeface="宋体" panose="02010600030101010101" pitchFamily="2" charset="-122"/>
              </a:rPr>
              <a:t>It's good to be individually brilliant and to have strong core competencies; but unless you're able to work in a team and harness each other's core competencies, you'll always perform below par because there will always be situations at which you'll do poorly and someone else does well. </a:t>
            </a:r>
          </a:p>
          <a:p>
            <a:pPr>
              <a:spcBef>
                <a:spcPct val="0"/>
              </a:spcBef>
              <a:buClrTx/>
              <a:buSzTx/>
              <a:buFontTx/>
              <a:buNone/>
            </a:pPr>
            <a:r>
              <a:rPr lang="en-US" altLang="zh-CN" sz="2800" i="1">
                <a:solidFill>
                  <a:srgbClr val="CC0000"/>
                </a:solidFill>
                <a:ea typeface="宋体" panose="02010600030101010101" pitchFamily="2" charset="-122"/>
              </a:rPr>
              <a:t> </a:t>
            </a:r>
          </a:p>
          <a:p>
            <a:pPr>
              <a:spcBef>
                <a:spcPct val="0"/>
              </a:spcBef>
              <a:buClrTx/>
              <a:buSzTx/>
              <a:buFontTx/>
              <a:buNone/>
            </a:pPr>
            <a:r>
              <a:rPr lang="en-US" altLang="zh-CN" sz="2800" i="1">
                <a:solidFill>
                  <a:srgbClr val="6600CC"/>
                </a:solidFill>
                <a:ea typeface="宋体" panose="02010600030101010101" pitchFamily="2" charset="-122"/>
              </a:rPr>
              <a:t>Teamwork is mainly about situational leadership, letting the person with the relevant core competency for a situation take leadership</a:t>
            </a:r>
            <a:r>
              <a:rPr lang="en-US" altLang="zh-CN" sz="2800">
                <a:solidFill>
                  <a:srgbClr val="6600CC"/>
                </a:solidFill>
                <a:ea typeface="宋体" panose="02010600030101010101" pitchFamily="2" charset="-122"/>
              </a:rPr>
              <a:t>.</a:t>
            </a:r>
            <a:r>
              <a:rPr lang="en-US" altLang="zh-CN" sz="2800">
                <a:ea typeface="宋体" panose="02010600030101010101" pitchFamily="2" charset="-122"/>
              </a:rPr>
              <a:t> </a:t>
            </a:r>
          </a:p>
        </p:txBody>
      </p:sp>
    </p:spTree>
    <p:extLst>
      <p:ext uri="{BB962C8B-B14F-4D97-AF65-F5344CB8AC3E}">
        <p14:creationId xmlns:p14="http://schemas.microsoft.com/office/powerpoint/2010/main" val="6243385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dissolve">
                                      <p:cBhvr>
                                        <p:cTn id="7" dur="500"/>
                                        <p:tgtEl>
                                          <p:spTgt spid="1024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2">
                                            <p:txEl>
                                              <p:pRg st="2" end="2"/>
                                            </p:txEl>
                                          </p:spTgt>
                                        </p:tgtEl>
                                        <p:attrNameLst>
                                          <p:attrName>style.visibility</p:attrName>
                                        </p:attrNameLst>
                                      </p:cBhvr>
                                      <p:to>
                                        <p:strVal val="visible"/>
                                      </p:to>
                                    </p:set>
                                    <p:animEffect transition="in" filter="dissolve">
                                      <p:cBhvr>
                                        <p:cTn id="12" dur="500"/>
                                        <p:tgtEl>
                                          <p:spTgt spid="1024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2">
                                            <p:txEl>
                                              <p:pRg st="3" end="3"/>
                                            </p:txEl>
                                          </p:spTgt>
                                        </p:tgtEl>
                                        <p:attrNameLst>
                                          <p:attrName>style.visibility</p:attrName>
                                        </p:attrNameLst>
                                      </p:cBhvr>
                                      <p:to>
                                        <p:strVal val="visible"/>
                                      </p:to>
                                    </p:set>
                                    <p:animEffect transition="in" filter="dissolve">
                                      <p:cBhvr>
                                        <p:cTn id="17" dur="500"/>
                                        <p:tgtEl>
                                          <p:spTgt spid="1024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2">
                                            <p:txEl>
                                              <p:pRg st="4" end="4"/>
                                            </p:txEl>
                                          </p:spTgt>
                                        </p:tgtEl>
                                        <p:attrNameLst>
                                          <p:attrName>style.visibility</p:attrName>
                                        </p:attrNameLst>
                                      </p:cBhvr>
                                      <p:to>
                                        <p:strVal val="visible"/>
                                      </p:to>
                                    </p:set>
                                    <p:animEffect transition="in" filter="dissolve">
                                      <p:cBhvr>
                                        <p:cTn id="22" dur="500"/>
                                        <p:tgtEl>
                                          <p:spTgt spid="102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981200" y="762000"/>
            <a:ext cx="80772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400">
                <a:ea typeface="宋体" panose="02010600030101010101" pitchFamily="2" charset="-122"/>
              </a:rPr>
              <a:t>There are more lessons to be learnt from this story. </a:t>
            </a:r>
          </a:p>
          <a:p>
            <a:pPr>
              <a:spcBef>
                <a:spcPct val="0"/>
              </a:spcBef>
              <a:buClrTx/>
              <a:buSzTx/>
              <a:buFontTx/>
              <a:buNone/>
            </a:pP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Note that neither the hare nor the tortoise gave up after failures. The hare decided to work harder and put in more effort after his failure. The tortoise changed his strategy because he was already working as hard as he could. </a:t>
            </a:r>
          </a:p>
          <a:p>
            <a:pPr>
              <a:spcBef>
                <a:spcPct val="0"/>
              </a:spcBef>
              <a:buClrTx/>
              <a:buSzTx/>
              <a:buFontTx/>
              <a:buNone/>
            </a:pPr>
            <a:endParaRPr lang="en-US" altLang="zh-CN" sz="2400">
              <a:ea typeface="宋体" panose="02010600030101010101" pitchFamily="2" charset="-122"/>
            </a:endParaRPr>
          </a:p>
          <a:p>
            <a:pPr>
              <a:spcBef>
                <a:spcPct val="0"/>
              </a:spcBef>
              <a:buClrTx/>
              <a:buSzTx/>
              <a:buFontTx/>
              <a:buNone/>
            </a:pPr>
            <a:r>
              <a:rPr lang="en-US" altLang="zh-CN" sz="2400" i="1">
                <a:solidFill>
                  <a:srgbClr val="CC0000"/>
                </a:solidFill>
                <a:ea typeface="宋体" panose="02010600030101010101" pitchFamily="2" charset="-122"/>
              </a:rPr>
              <a:t>In life, when faced with failure, sometimes it is appropriate to work harder and put in more effort. Sometimes it is appropriate to change strategy and try something different. And sometimes it is appropriate to do both</a:t>
            </a:r>
            <a:r>
              <a:rPr lang="en-US" altLang="zh-CN" sz="2400">
                <a:solidFill>
                  <a:srgbClr val="CC0000"/>
                </a:solidFill>
                <a:ea typeface="宋体" panose="02010600030101010101" pitchFamily="2" charset="-122"/>
              </a:rPr>
              <a:t>.</a:t>
            </a: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  </a:t>
            </a:r>
          </a:p>
          <a:p>
            <a:pPr>
              <a:spcBef>
                <a:spcPct val="0"/>
              </a:spcBef>
              <a:buClrTx/>
              <a:buSzTx/>
              <a:buFontTx/>
              <a:buNone/>
            </a:pPr>
            <a:r>
              <a:rPr lang="en-US" altLang="zh-CN" sz="2400">
                <a:ea typeface="宋体" panose="02010600030101010101" pitchFamily="2" charset="-122"/>
              </a:rPr>
              <a:t>The hare and the tortoise also learnt another vital lesson. </a:t>
            </a:r>
            <a:r>
              <a:rPr lang="en-US" altLang="zh-CN" sz="2400" i="1">
                <a:solidFill>
                  <a:srgbClr val="6600CC"/>
                </a:solidFill>
                <a:ea typeface="宋体" panose="02010600030101010101" pitchFamily="2" charset="-122"/>
              </a:rPr>
              <a:t>When we stop competing against a rival and instead start competing against the situation, we perform far better.</a:t>
            </a:r>
            <a:r>
              <a:rPr lang="en-US" altLang="zh-CN" sz="2800">
                <a:ea typeface="宋体" panose="02010600030101010101" pitchFamily="2" charset="-122"/>
              </a:rPr>
              <a:t> </a:t>
            </a:r>
          </a:p>
        </p:txBody>
      </p:sp>
    </p:spTree>
    <p:extLst>
      <p:ext uri="{BB962C8B-B14F-4D97-AF65-F5344CB8AC3E}">
        <p14:creationId xmlns:p14="http://schemas.microsoft.com/office/powerpoint/2010/main" val="366494928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barn(outVertical)">
                                      <p:cBhvr>
                                        <p:cTn id="7" dur="500"/>
                                        <p:tgtEl>
                                          <p:spTgt spid="112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barn(outVertical)">
                                      <p:cBhvr>
                                        <p:cTn id="12" dur="500"/>
                                        <p:tgtEl>
                                          <p:spTgt spid="112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1266">
                                            <p:txEl>
                                              <p:pRg st="2" end="2"/>
                                            </p:txEl>
                                          </p:spTgt>
                                        </p:tgtEl>
                                        <p:attrNameLst>
                                          <p:attrName>style.visibility</p:attrName>
                                        </p:attrNameLst>
                                      </p:cBhvr>
                                      <p:to>
                                        <p:strVal val="visible"/>
                                      </p:to>
                                    </p:set>
                                    <p:animEffect transition="in" filter="barn(outVertical)">
                                      <p:cBhvr>
                                        <p:cTn id="17" dur="500"/>
                                        <p:tgtEl>
                                          <p:spTgt spid="112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1266">
                                            <p:txEl>
                                              <p:pRg st="4" end="4"/>
                                            </p:txEl>
                                          </p:spTgt>
                                        </p:tgtEl>
                                        <p:attrNameLst>
                                          <p:attrName>style.visibility</p:attrName>
                                        </p:attrNameLst>
                                      </p:cBhvr>
                                      <p:to>
                                        <p:strVal val="visible"/>
                                      </p:to>
                                    </p:set>
                                    <p:animEffect transition="in" filter="barn(outVertical)">
                                      <p:cBhvr>
                                        <p:cTn id="22" dur="500"/>
                                        <p:tgtEl>
                                          <p:spTgt spid="11266">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11266">
                                            <p:txEl>
                                              <p:pRg st="5" end="5"/>
                                            </p:txEl>
                                          </p:spTgt>
                                        </p:tgtEl>
                                        <p:attrNameLst>
                                          <p:attrName>style.visibility</p:attrName>
                                        </p:attrNameLst>
                                      </p:cBhvr>
                                      <p:to>
                                        <p:strVal val="visible"/>
                                      </p:to>
                                    </p:set>
                                    <p:animEffect transition="in" filter="barn(outVertical)">
                                      <p:cBhvr>
                                        <p:cTn id="27" dur="500"/>
                                        <p:tgtEl>
                                          <p:spTgt spid="11266">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1266">
                                            <p:txEl>
                                              <p:pRg st="6" end="6"/>
                                            </p:txEl>
                                          </p:spTgt>
                                        </p:tgtEl>
                                        <p:attrNameLst>
                                          <p:attrName>style.visibility</p:attrName>
                                        </p:attrNameLst>
                                      </p:cBhvr>
                                      <p:to>
                                        <p:strVal val="visible"/>
                                      </p:to>
                                    </p:set>
                                    <p:animEffect transition="in" filter="barn(outVertical)">
                                      <p:cBhvr>
                                        <p:cTn id="32" dur="500"/>
                                        <p:tgtEl>
                                          <p:spTgt spid="1126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362200" y="1295400"/>
            <a:ext cx="8077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a:ea typeface="宋体" panose="02010600030101010101" pitchFamily="2" charset="-122"/>
              </a:rPr>
              <a:t>To sum up, the story of the hare and tortoise teaches us many things:</a:t>
            </a:r>
            <a:endParaRPr lang="en-US" altLang="zh-CN" sz="2800">
              <a:ea typeface="宋体" panose="02010600030101010101" pitchFamily="2" charset="-122"/>
            </a:endParaRPr>
          </a:p>
          <a:p>
            <a:pPr eaLnBrk="1" hangingPunct="1">
              <a:spcBef>
                <a:spcPct val="0"/>
              </a:spcBef>
              <a:buClrTx/>
              <a:buSzTx/>
              <a:buFontTx/>
              <a:buBlip>
                <a:blip r:embed="rId2"/>
              </a:buBlip>
            </a:pPr>
            <a:r>
              <a:rPr lang="en-US" altLang="zh-CN" sz="2800">
                <a:ea typeface="宋体" panose="02010600030101010101" pitchFamily="2" charset="-122"/>
              </a:rPr>
              <a:t> </a:t>
            </a:r>
            <a:r>
              <a:rPr lang="en-US" altLang="zh-CN" i="1">
                <a:solidFill>
                  <a:srgbClr val="6600CC"/>
                </a:solidFill>
                <a:ea typeface="宋体" panose="02010600030101010101" pitchFamily="2" charset="-122"/>
              </a:rPr>
              <a:t>Never give up when faced with failure</a:t>
            </a:r>
            <a:r>
              <a:rPr lang="en-US" altLang="zh-CN" sz="2800">
                <a:ea typeface="宋体" panose="02010600030101010101" pitchFamily="2" charset="-122"/>
              </a:rPr>
              <a:t> </a:t>
            </a:r>
          </a:p>
          <a:p>
            <a:pPr eaLnBrk="1" hangingPunct="1">
              <a:spcBef>
                <a:spcPct val="0"/>
              </a:spcBef>
              <a:buClrTx/>
              <a:buSzTx/>
              <a:buFontTx/>
              <a:buBlip>
                <a:blip r:embed="rId2"/>
              </a:buBlip>
            </a:pPr>
            <a:r>
              <a:rPr lang="en-US" altLang="zh-CN" i="1">
                <a:solidFill>
                  <a:srgbClr val="6600CC"/>
                </a:solidFill>
                <a:ea typeface="宋体" panose="02010600030101010101" pitchFamily="2" charset="-122"/>
              </a:rPr>
              <a:t>Fast and consistent will always beat slow and steady</a:t>
            </a:r>
          </a:p>
          <a:p>
            <a:pPr eaLnBrk="1" hangingPunct="1">
              <a:spcBef>
                <a:spcPct val="0"/>
              </a:spcBef>
              <a:buClrTx/>
              <a:buSzTx/>
              <a:buFontTx/>
              <a:buBlip>
                <a:blip r:embed="rId2"/>
              </a:buBlip>
            </a:pPr>
            <a:r>
              <a:rPr lang="en-US" altLang="zh-CN" i="1">
                <a:solidFill>
                  <a:srgbClr val="6600CC"/>
                </a:solidFill>
                <a:ea typeface="宋体" panose="02010600030101010101" pitchFamily="2" charset="-122"/>
              </a:rPr>
              <a:t> Work to your competencies</a:t>
            </a:r>
          </a:p>
          <a:p>
            <a:pPr eaLnBrk="1" hangingPunct="1">
              <a:spcBef>
                <a:spcPct val="0"/>
              </a:spcBef>
              <a:buClrTx/>
              <a:buSzTx/>
              <a:buFontTx/>
              <a:buBlip>
                <a:blip r:embed="rId2"/>
              </a:buBlip>
            </a:pPr>
            <a:r>
              <a:rPr lang="en-US" altLang="zh-CN" i="1">
                <a:solidFill>
                  <a:srgbClr val="6600CC"/>
                </a:solidFill>
                <a:ea typeface="宋体" panose="02010600030101010101" pitchFamily="2" charset="-122"/>
              </a:rPr>
              <a:t>Compete against the situation, not against a rival.</a:t>
            </a:r>
          </a:p>
          <a:p>
            <a:pPr eaLnBrk="1" hangingPunct="1">
              <a:spcBef>
                <a:spcPct val="0"/>
              </a:spcBef>
              <a:buClrTx/>
              <a:buSzTx/>
              <a:buFontTx/>
              <a:buBlip>
                <a:blip r:embed="rId2"/>
              </a:buBlip>
            </a:pPr>
            <a:r>
              <a:rPr lang="en-US" altLang="zh-CN" i="1">
                <a:solidFill>
                  <a:srgbClr val="6600CC"/>
                </a:solidFill>
                <a:ea typeface="宋体" panose="02010600030101010101" pitchFamily="2" charset="-122"/>
              </a:rPr>
              <a:t> Pooling resources and working as a team will always beat individual performers</a:t>
            </a:r>
          </a:p>
        </p:txBody>
      </p:sp>
    </p:spTree>
    <p:extLst>
      <p:ext uri="{BB962C8B-B14F-4D97-AF65-F5344CB8AC3E}">
        <p14:creationId xmlns:p14="http://schemas.microsoft.com/office/powerpoint/2010/main" val="218075975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dissolve">
                                      <p:cBhvr>
                                        <p:cTn id="7" dur="500"/>
                                        <p:tgtEl>
                                          <p:spTgt spid="143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dissolve">
                                      <p:cBhvr>
                                        <p:cTn id="12" dur="500"/>
                                        <p:tgtEl>
                                          <p:spTgt spid="143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dissolve">
                                      <p:cBhvr>
                                        <p:cTn id="17" dur="500"/>
                                        <p:tgtEl>
                                          <p:spTgt spid="1433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dissolve">
                                      <p:cBhvr>
                                        <p:cTn id="22" dur="500"/>
                                        <p:tgtEl>
                                          <p:spTgt spid="1433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dissolve">
                                      <p:cBhvr>
                                        <p:cTn id="27" dur="500"/>
                                        <p:tgtEl>
                                          <p:spTgt spid="1433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dissolve">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ChangeArrowheads="1"/>
          </p:cNvSpPr>
          <p:nvPr/>
        </p:nvSpPr>
        <p:spPr bwMode="auto">
          <a:xfrm>
            <a:off x="2514600" y="2438401"/>
            <a:ext cx="7848600"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A50021"/>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rgbClr val="666699"/>
              </a:buClr>
              <a:buSzPct val="7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zh-CN" sz="2800" i="1">
                <a:solidFill>
                  <a:srgbClr val="CC0000"/>
                </a:solidFill>
                <a:ea typeface="宋体" panose="02010600030101010101" pitchFamily="2" charset="-122"/>
              </a:rPr>
              <a:t> </a:t>
            </a:r>
          </a:p>
          <a:p>
            <a:pPr algn="ctr">
              <a:spcBef>
                <a:spcPct val="0"/>
              </a:spcBef>
              <a:buClrTx/>
              <a:buSzTx/>
              <a:buFontTx/>
              <a:buNone/>
            </a:pPr>
            <a:r>
              <a:rPr lang="en-US" altLang="zh-CN" sz="3600" b="1" i="1">
                <a:solidFill>
                  <a:srgbClr val="339933"/>
                </a:solidFill>
                <a:ea typeface="宋体" panose="02010600030101010101" pitchFamily="2" charset="-122"/>
              </a:rPr>
              <a:t>Let’s go and build stronger teams!</a:t>
            </a:r>
          </a:p>
          <a:p>
            <a:pPr>
              <a:spcBef>
                <a:spcPct val="0"/>
              </a:spcBef>
              <a:buClrTx/>
              <a:buSzTx/>
              <a:buFontTx/>
              <a:buNone/>
            </a:pPr>
            <a:endParaRPr lang="en-US" altLang="zh-CN" sz="2800">
              <a:solidFill>
                <a:srgbClr val="6600CC"/>
              </a:solidFill>
              <a:ea typeface="宋体" panose="02010600030101010101" pitchFamily="2" charset="-122"/>
            </a:endParaRPr>
          </a:p>
          <a:p>
            <a:pPr>
              <a:spcBef>
                <a:spcPct val="0"/>
              </a:spcBef>
              <a:buClrTx/>
              <a:buSzTx/>
              <a:buFontTx/>
              <a:buNone/>
            </a:pPr>
            <a:endParaRPr lang="en-US" altLang="zh-CN" sz="2800">
              <a:ea typeface="宋体" panose="02010600030101010101" pitchFamily="2" charset="-122"/>
            </a:endParaRPr>
          </a:p>
        </p:txBody>
      </p:sp>
    </p:spTree>
    <p:extLst>
      <p:ext uri="{BB962C8B-B14F-4D97-AF65-F5344CB8AC3E}">
        <p14:creationId xmlns:p14="http://schemas.microsoft.com/office/powerpoint/2010/main" val="320842985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iterate type="lt">
                                    <p:tmPct val="100000"/>
                                  </p:iterate>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additive="base">
                                        <p:cTn id="7" dur="75" fill="hold"/>
                                        <p:tgtEl>
                                          <p:spTgt spid="33794">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33794">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par>
                          <p:cTn id="9" fill="hold" nodeType="afterGroup">
                            <p:stCondLst>
                              <p:cond delay="0"/>
                            </p:stCondLst>
                            <p:childTnLst>
                              <p:par>
                                <p:cTn id="10" presetID="2" presetClass="entr" presetSubtype="3" fill="hold" grpId="0" nodeType="afterEffect">
                                  <p:stCondLst>
                                    <p:cond delay="0"/>
                                  </p:stCondLst>
                                  <p:iterate type="lt">
                                    <p:tmPct val="100000"/>
                                  </p:iterate>
                                  <p:childTnLst>
                                    <p:set>
                                      <p:cBhvr>
                                        <p:cTn id="11" dur="1" fill="hold">
                                          <p:stCondLst>
                                            <p:cond delay="0"/>
                                          </p:stCondLst>
                                        </p:cTn>
                                        <p:tgtEl>
                                          <p:spTgt spid="33794">
                                            <p:txEl>
                                              <p:pRg st="1" end="1"/>
                                            </p:txEl>
                                          </p:spTgt>
                                        </p:tgtEl>
                                        <p:attrNameLst>
                                          <p:attrName>style.visibility</p:attrName>
                                        </p:attrNameLst>
                                      </p:cBhvr>
                                      <p:to>
                                        <p:strVal val="visible"/>
                                      </p:to>
                                    </p:set>
                                    <p:anim calcmode="lin" valueType="num">
                                      <p:cBhvr additive="base">
                                        <p:cTn id="12" dur="75" fill="hold"/>
                                        <p:tgtEl>
                                          <p:spTgt spid="33794">
                                            <p:txEl>
                                              <p:pRg st="1" end="1"/>
                                            </p:txEl>
                                          </p:spTgt>
                                        </p:tgtEl>
                                        <p:attrNameLst>
                                          <p:attrName>ppt_x</p:attrName>
                                        </p:attrNameLst>
                                      </p:cBhvr>
                                      <p:tavLst>
                                        <p:tav tm="0">
                                          <p:val>
                                            <p:strVal val="1+#ppt_w/2"/>
                                          </p:val>
                                        </p:tav>
                                        <p:tav tm="100000">
                                          <p:val>
                                            <p:strVal val="#ppt_x"/>
                                          </p:val>
                                        </p:tav>
                                      </p:tavLst>
                                    </p:anim>
                                    <p:anim calcmode="lin" valueType="num">
                                      <p:cBhvr additive="base">
                                        <p:cTn id="13" dur="75" fill="hold"/>
                                        <p:tgtEl>
                                          <p:spTgt spid="33794">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6275"/>
            <a:ext cx="10515600" cy="1325563"/>
          </a:xfrm>
          <a:solidFill>
            <a:srgbClr val="92D050"/>
          </a:solidFill>
        </p:spPr>
        <p:txBody>
          <a:bodyPr>
            <a:normAutofit/>
          </a:bodyPr>
          <a:lstStyle/>
          <a:p>
            <a:pPr algn="ctr"/>
            <a:r>
              <a:rPr lang="en-US" sz="8800" b="1" dirty="0" smtClean="0"/>
              <a:t>Group Work</a:t>
            </a:r>
            <a:endParaRPr lang="en-US" sz="8800" b="1" dirty="0"/>
          </a:p>
        </p:txBody>
      </p:sp>
      <p:sp>
        <p:nvSpPr>
          <p:cNvPr id="3" name="Content Placeholder 2"/>
          <p:cNvSpPr>
            <a:spLocks noGrp="1"/>
          </p:cNvSpPr>
          <p:nvPr>
            <p:ph idx="1"/>
          </p:nvPr>
        </p:nvSpPr>
        <p:spPr/>
        <p:txBody>
          <a:bodyPr>
            <a:normAutofit/>
          </a:bodyPr>
          <a:lstStyle/>
          <a:p>
            <a:pPr marL="0" indent="0" algn="ctr">
              <a:buNone/>
            </a:pPr>
            <a:endParaRPr lang="en-US" sz="4800" b="1" dirty="0">
              <a:hlinkClick r:id="rId2" action="ppaction://hlinkfile"/>
            </a:endParaRPr>
          </a:p>
          <a:p>
            <a:pPr marL="0" indent="0" algn="ctr">
              <a:buNone/>
            </a:pPr>
            <a:endParaRPr lang="en-US" sz="4800" b="1" dirty="0" smtClean="0">
              <a:hlinkClick r:id="rId2" action="ppaction://hlinkfile"/>
            </a:endParaRPr>
          </a:p>
          <a:p>
            <a:pPr marL="0" indent="0" algn="ctr">
              <a:buNone/>
            </a:pPr>
            <a:r>
              <a:rPr lang="en-US" sz="4800" b="1" dirty="0" smtClean="0">
                <a:hlinkClick r:id="rId2" action="ppaction://hlinkfile"/>
              </a:rPr>
              <a:t>Simulation </a:t>
            </a:r>
            <a:r>
              <a:rPr lang="en-US" sz="4800" b="1" dirty="0">
                <a:hlinkClick r:id="rId2" action="ppaction://hlinkfile"/>
              </a:rPr>
              <a:t>Exercises </a:t>
            </a:r>
            <a:r>
              <a:rPr lang="en-US" sz="4800" dirty="0">
                <a:hlinkClick r:id="rId2" action="ppaction://hlinkfile"/>
              </a:rPr>
              <a:t>(</a:t>
            </a:r>
            <a:r>
              <a:rPr lang="en-US" sz="4800" b="1" dirty="0">
                <a:hlinkClick r:id="rId2" action="ppaction://hlinkfile"/>
              </a:rPr>
              <a:t>Group Work)</a:t>
            </a:r>
            <a:endParaRPr lang="en-US" sz="48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8369015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73125"/>
            <a:ext cx="10515600" cy="4351338"/>
          </a:xfrm>
          <a:solidFill>
            <a:schemeClr val="accent5"/>
          </a:solidFill>
        </p:spPr>
        <p:txBody>
          <a:bodyPr>
            <a:normAutofit lnSpcReduction="10000"/>
          </a:bodyPr>
          <a:lstStyle/>
          <a:p>
            <a:pPr marL="0" indent="0" algn="ctr">
              <a:buNone/>
            </a:pPr>
            <a:r>
              <a:rPr lang="en-US" sz="16600" b="1" dirty="0" smtClean="0"/>
              <a:t>Day two</a:t>
            </a:r>
          </a:p>
          <a:p>
            <a:pPr marL="0" indent="0" algn="ctr">
              <a:buNone/>
            </a:pPr>
            <a:r>
              <a:rPr lang="en-US" sz="5400" b="1" dirty="0" smtClean="0"/>
              <a:t>Day one Recap </a:t>
            </a:r>
            <a:r>
              <a:rPr lang="en-US" sz="16600" b="1" dirty="0" smtClean="0"/>
              <a:t> </a:t>
            </a:r>
            <a:endParaRPr lang="en-US" sz="16600"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2984975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0675"/>
            <a:ext cx="10515600" cy="1325563"/>
          </a:xfrm>
          <a:solidFill>
            <a:schemeClr val="accent1"/>
          </a:solidFill>
        </p:spPr>
        <p:txBody>
          <a:bodyPr/>
          <a:lstStyle/>
          <a:p>
            <a:r>
              <a:rPr lang="en-US" b="1" dirty="0"/>
              <a:t>Module II:	</a:t>
            </a:r>
            <a:r>
              <a:rPr lang="en-US" b="1" dirty="0" smtClean="0"/>
              <a:t>Lobbying</a:t>
            </a:r>
            <a:endParaRPr lang="en-US" b="1" dirty="0"/>
          </a:p>
        </p:txBody>
      </p:sp>
      <p:sp>
        <p:nvSpPr>
          <p:cNvPr id="3" name="Content Placeholder 2"/>
          <p:cNvSpPr>
            <a:spLocks noGrp="1"/>
          </p:cNvSpPr>
          <p:nvPr>
            <p:ph idx="1"/>
          </p:nvPr>
        </p:nvSpPr>
        <p:spPr/>
        <p:txBody>
          <a:bodyPr/>
          <a:lstStyle/>
          <a:p>
            <a:pPr lvl="1">
              <a:lnSpc>
                <a:spcPct val="150000"/>
              </a:lnSpc>
            </a:pPr>
            <a:r>
              <a:rPr lang="en-US" dirty="0" smtClean="0"/>
              <a:t>What does lobbying mean?</a:t>
            </a:r>
          </a:p>
          <a:p>
            <a:pPr lvl="1">
              <a:lnSpc>
                <a:spcPct val="150000"/>
              </a:lnSpc>
            </a:pPr>
            <a:r>
              <a:rPr lang="en-US" dirty="0" smtClean="0"/>
              <a:t>What is the importance of lobbying?</a:t>
            </a:r>
          </a:p>
          <a:p>
            <a:pPr lvl="1">
              <a:lnSpc>
                <a:spcPct val="150000"/>
              </a:lnSpc>
            </a:pPr>
            <a:r>
              <a:rPr lang="en-US" dirty="0" smtClean="0"/>
              <a:t>Who is lobbyist? </a:t>
            </a:r>
          </a:p>
          <a:p>
            <a:pPr lvl="1">
              <a:lnSpc>
                <a:spcPct val="150000"/>
              </a:lnSpc>
            </a:pPr>
            <a:r>
              <a:rPr lang="en-US" dirty="0" smtClean="0"/>
              <a:t>Why do people lobby? </a:t>
            </a:r>
          </a:p>
          <a:p>
            <a:pPr lvl="1">
              <a:lnSpc>
                <a:spcPct val="150000"/>
              </a:lnSpc>
            </a:pPr>
            <a:r>
              <a:rPr lang="en-US" dirty="0" smtClean="0"/>
              <a:t>What is the difference between Lobbying and Advocacy </a:t>
            </a:r>
          </a:p>
          <a:p>
            <a:pPr lvl="1">
              <a:lnSpc>
                <a:spcPct val="150000"/>
              </a:lnSpc>
            </a:pPr>
            <a:endParaRPr lang="en-US" dirty="0" smtClean="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76546780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6684"/>
            <a:ext cx="10515600" cy="982412"/>
          </a:xfrm>
          <a:solidFill>
            <a:schemeClr val="accent1"/>
          </a:solidFill>
        </p:spPr>
        <p:txBody>
          <a:bodyPr/>
          <a:lstStyle/>
          <a:p>
            <a:r>
              <a:rPr lang="en-US" b="1" dirty="0"/>
              <a:t>Basics on Lobbying</a:t>
            </a:r>
          </a:p>
        </p:txBody>
      </p:sp>
      <p:sp>
        <p:nvSpPr>
          <p:cNvPr id="3" name="Content Placeholder 2"/>
          <p:cNvSpPr>
            <a:spLocks noGrp="1"/>
          </p:cNvSpPr>
          <p:nvPr>
            <p:ph idx="1"/>
          </p:nvPr>
        </p:nvSpPr>
        <p:spPr>
          <a:xfrm>
            <a:off x="838200" y="1179096"/>
            <a:ext cx="10515600" cy="4997867"/>
          </a:xfrm>
        </p:spPr>
        <p:txBody>
          <a:bodyPr>
            <a:normAutofit fontScale="77500" lnSpcReduction="20000"/>
          </a:bodyPr>
          <a:lstStyle/>
          <a:p>
            <a:pPr>
              <a:lnSpc>
                <a:spcPct val="170000"/>
              </a:lnSpc>
            </a:pPr>
            <a:r>
              <a:rPr lang="en-US" dirty="0" smtClean="0"/>
              <a:t>Lobbying </a:t>
            </a:r>
            <a:r>
              <a:rPr lang="en-US" dirty="0"/>
              <a:t>refers to attempts </a:t>
            </a:r>
            <a:r>
              <a:rPr lang="en-US" b="1" dirty="0">
                <a:solidFill>
                  <a:srgbClr val="FF0000"/>
                </a:solidFill>
              </a:rPr>
              <a:t>to influence the decisions</a:t>
            </a:r>
            <a:r>
              <a:rPr lang="en-US" dirty="0"/>
              <a:t>,</a:t>
            </a:r>
            <a:r>
              <a:rPr lang="en-US" b="1" dirty="0">
                <a:solidFill>
                  <a:srgbClr val="FF0000"/>
                </a:solidFill>
              </a:rPr>
              <a:t> actions, or policies of legislators or members of regulatory </a:t>
            </a:r>
            <a:r>
              <a:rPr lang="en-US" b="1" dirty="0" smtClean="0">
                <a:solidFill>
                  <a:srgbClr val="FF0000"/>
                </a:solidFill>
              </a:rPr>
              <a:t>agencies</a:t>
            </a:r>
          </a:p>
          <a:p>
            <a:pPr>
              <a:lnSpc>
                <a:spcPct val="170000"/>
              </a:lnSpc>
            </a:pPr>
            <a:r>
              <a:rPr lang="en-US" dirty="0" smtClean="0"/>
              <a:t>Lobbying </a:t>
            </a:r>
            <a:r>
              <a:rPr lang="en-US" dirty="0"/>
              <a:t>may involve </a:t>
            </a:r>
            <a:r>
              <a:rPr lang="en-US" b="1" dirty="0">
                <a:solidFill>
                  <a:srgbClr val="FF0000"/>
                </a:solidFill>
              </a:rPr>
              <a:t>directly contacting or getting the public to </a:t>
            </a:r>
            <a:r>
              <a:rPr lang="en-US" b="1" dirty="0" smtClean="0">
                <a:solidFill>
                  <a:srgbClr val="FF0000"/>
                </a:solidFill>
              </a:rPr>
              <a:t>contact </a:t>
            </a:r>
            <a:r>
              <a:rPr lang="en-US" b="1" dirty="0">
                <a:solidFill>
                  <a:srgbClr val="FF0000"/>
                </a:solidFill>
              </a:rPr>
              <a:t>the policymakers in order to support or oppose certain legislation. </a:t>
            </a:r>
            <a:endParaRPr lang="en-US" b="1" dirty="0" smtClean="0">
              <a:solidFill>
                <a:srgbClr val="FF0000"/>
              </a:solidFill>
            </a:endParaRPr>
          </a:p>
          <a:p>
            <a:pPr>
              <a:lnSpc>
                <a:spcPct val="170000"/>
              </a:lnSpc>
            </a:pPr>
            <a:r>
              <a:rPr lang="en-US" dirty="0" smtClean="0"/>
              <a:t>It </a:t>
            </a:r>
            <a:r>
              <a:rPr lang="en-US" dirty="0"/>
              <a:t>may also involve advocating the adoption or rejection of certain legislation. </a:t>
            </a:r>
            <a:endParaRPr lang="en-US" dirty="0" smtClean="0"/>
          </a:p>
          <a:p>
            <a:pPr>
              <a:lnSpc>
                <a:spcPct val="170000"/>
              </a:lnSpc>
            </a:pPr>
            <a:r>
              <a:rPr lang="en-US" dirty="0" smtClean="0"/>
              <a:t>Through </a:t>
            </a:r>
            <a:r>
              <a:rPr lang="en-US" dirty="0"/>
              <a:t>lobbying interest groups try to influence </a:t>
            </a:r>
            <a:r>
              <a:rPr lang="en-US" dirty="0" smtClean="0"/>
              <a:t>legislation</a:t>
            </a:r>
            <a:endParaRPr lang="en-US" dirty="0"/>
          </a:p>
          <a:p>
            <a:pPr>
              <a:lnSpc>
                <a:spcPct val="170000"/>
              </a:lnSpc>
            </a:pPr>
            <a:r>
              <a:rPr lang="en-US" dirty="0" smtClean="0"/>
              <a:t>Rules </a:t>
            </a:r>
            <a:r>
              <a:rPr lang="en-US" dirty="0"/>
              <a:t>place limits on its methods of action, in an attempt to prevent political </a:t>
            </a:r>
            <a:r>
              <a:rPr lang="en-US" dirty="0" smtClean="0"/>
              <a:t>corruption</a:t>
            </a:r>
            <a:endParaRPr lang="en-US" dirty="0"/>
          </a:p>
          <a:p>
            <a:pPr>
              <a:lnSpc>
                <a:spcPct val="170000"/>
              </a:lnSpc>
            </a:pPr>
            <a:r>
              <a:rPr lang="en-US" dirty="0"/>
              <a:t>A lobbyist is a person who works professionally on influencing </a:t>
            </a:r>
            <a:r>
              <a:rPr lang="en-US" dirty="0" smtClean="0"/>
              <a:t>legislation</a:t>
            </a:r>
            <a:endParaRPr lang="en-US" dirty="0"/>
          </a:p>
          <a:p>
            <a:pPr>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4083502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442"/>
            <a:ext cx="10515600" cy="874128"/>
          </a:xfrm>
          <a:solidFill>
            <a:schemeClr val="accent1"/>
          </a:solidFill>
        </p:spPr>
        <p:txBody>
          <a:bodyPr/>
          <a:lstStyle/>
          <a:p>
            <a:pPr lvl="0"/>
            <a:r>
              <a:rPr lang="en-US" b="1" dirty="0"/>
              <a:t>Civil society, lobbying, and good governance</a:t>
            </a:r>
          </a:p>
        </p:txBody>
      </p:sp>
      <p:sp>
        <p:nvSpPr>
          <p:cNvPr id="3" name="Content Placeholder 2"/>
          <p:cNvSpPr>
            <a:spLocks noGrp="1"/>
          </p:cNvSpPr>
          <p:nvPr>
            <p:ph idx="1"/>
          </p:nvPr>
        </p:nvSpPr>
        <p:spPr>
          <a:xfrm>
            <a:off x="838199" y="950495"/>
            <a:ext cx="11085095" cy="5226468"/>
          </a:xfrm>
        </p:spPr>
        <p:txBody>
          <a:bodyPr>
            <a:normAutofit/>
          </a:bodyPr>
          <a:lstStyle/>
          <a:p>
            <a:pPr>
              <a:lnSpc>
                <a:spcPct val="160000"/>
              </a:lnSpc>
            </a:pPr>
            <a:r>
              <a:rPr lang="en-US" dirty="0" smtClean="0"/>
              <a:t>Lobbying is recognized as </a:t>
            </a:r>
            <a:r>
              <a:rPr lang="en-US" b="1" dirty="0">
                <a:solidFill>
                  <a:srgbClr val="FF0000"/>
                </a:solidFill>
              </a:rPr>
              <a:t>a core activity </a:t>
            </a:r>
            <a:r>
              <a:rPr lang="en-US" dirty="0"/>
              <a:t>of civil society in the policy making process </a:t>
            </a:r>
            <a:r>
              <a:rPr lang="en-US" dirty="0" smtClean="0"/>
              <a:t>and </a:t>
            </a:r>
            <a:r>
              <a:rPr lang="en-US" dirty="0"/>
              <a:t>as an important element of </a:t>
            </a:r>
            <a:r>
              <a:rPr lang="en-US" dirty="0" smtClean="0"/>
              <a:t>participation</a:t>
            </a:r>
          </a:p>
          <a:p>
            <a:pPr>
              <a:lnSpc>
                <a:spcPct val="160000"/>
              </a:lnSpc>
            </a:pPr>
            <a:r>
              <a:rPr lang="en-US" b="1" dirty="0">
                <a:solidFill>
                  <a:srgbClr val="FF0000"/>
                </a:solidFill>
              </a:rPr>
              <a:t>OPDs</a:t>
            </a:r>
            <a:r>
              <a:rPr lang="en-US" dirty="0"/>
              <a:t> plays an important role in </a:t>
            </a:r>
            <a:r>
              <a:rPr lang="en-US" b="1" dirty="0">
                <a:solidFill>
                  <a:srgbClr val="FF0000"/>
                </a:solidFill>
              </a:rPr>
              <a:t>giving voice to the concerns of PWDs </a:t>
            </a:r>
            <a:r>
              <a:rPr lang="en-US" dirty="0"/>
              <a:t>and the delivery of services that meet their </a:t>
            </a:r>
            <a:r>
              <a:rPr lang="en-US" dirty="0" smtClean="0"/>
              <a:t>needs</a:t>
            </a:r>
            <a:endParaRPr lang="en-US" dirty="0"/>
          </a:p>
          <a:p>
            <a:pPr>
              <a:lnSpc>
                <a:spcPct val="160000"/>
              </a:lnSpc>
            </a:pPr>
            <a:r>
              <a:rPr lang="en-US" dirty="0"/>
              <a:t>For example, educating an elected government official about the effects of a policy on your community is advocacy, </a:t>
            </a:r>
            <a:r>
              <a:rPr lang="en-US" b="1" dirty="0">
                <a:solidFill>
                  <a:srgbClr val="FF0000"/>
                </a:solidFill>
              </a:rPr>
              <a:t>but asking this </a:t>
            </a:r>
            <a:r>
              <a:rPr lang="en-US" b="1" dirty="0" smtClean="0">
                <a:solidFill>
                  <a:srgbClr val="FF0000"/>
                </a:solidFill>
              </a:rPr>
              <a:t>government </a:t>
            </a:r>
            <a:r>
              <a:rPr lang="en-US" b="1" dirty="0">
                <a:solidFill>
                  <a:srgbClr val="FF0000"/>
                </a:solidFill>
              </a:rPr>
              <a:t>official to vote for or against a specific legislation is </a:t>
            </a:r>
            <a:r>
              <a:rPr lang="en-US" b="1" dirty="0" smtClean="0">
                <a:solidFill>
                  <a:srgbClr val="FF0000"/>
                </a:solidFill>
              </a:rPr>
              <a:t>lobbying</a:t>
            </a:r>
            <a:endParaRPr lang="en-US" b="1" dirty="0">
              <a:solidFill>
                <a:srgbClr val="FF0000"/>
              </a:solidFill>
            </a:endParaRPr>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367217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853" y="256842"/>
            <a:ext cx="10515600" cy="910222"/>
          </a:xfrm>
          <a:solidFill>
            <a:schemeClr val="accent1"/>
          </a:solidFill>
        </p:spPr>
        <p:txBody>
          <a:bodyPr>
            <a:normAutofit/>
          </a:bodyPr>
          <a:lstStyle/>
          <a:p>
            <a:pPr algn="ctr"/>
            <a:r>
              <a:rPr lang="en-US" b="1" dirty="0"/>
              <a:t>Lesson </a:t>
            </a:r>
            <a:r>
              <a:rPr lang="en-US" b="1" dirty="0" smtClean="0"/>
              <a:t>2:Basic </a:t>
            </a:r>
            <a:r>
              <a:rPr lang="en-US" b="1" dirty="0"/>
              <a:t>activities for effective </a:t>
            </a:r>
            <a:r>
              <a:rPr lang="en-US" b="1" dirty="0" smtClean="0"/>
              <a:t>lobbying</a:t>
            </a:r>
            <a:endParaRPr lang="en-US" dirty="0"/>
          </a:p>
        </p:txBody>
      </p:sp>
      <p:sp>
        <p:nvSpPr>
          <p:cNvPr id="3" name="Content Placeholder 2"/>
          <p:cNvSpPr>
            <a:spLocks noGrp="1"/>
          </p:cNvSpPr>
          <p:nvPr>
            <p:ph idx="1"/>
          </p:nvPr>
        </p:nvSpPr>
        <p:spPr>
          <a:xfrm>
            <a:off x="505327" y="1167064"/>
            <a:ext cx="11225462" cy="5189286"/>
          </a:xfrm>
        </p:spPr>
        <p:txBody>
          <a:bodyPr>
            <a:normAutofit fontScale="85000" lnSpcReduction="10000"/>
          </a:bodyPr>
          <a:lstStyle/>
          <a:p>
            <a:pPr marL="0" indent="0">
              <a:lnSpc>
                <a:spcPct val="170000"/>
              </a:lnSpc>
              <a:buNone/>
            </a:pPr>
            <a:r>
              <a:rPr lang="en-US" dirty="0"/>
              <a:t>In order to achieve effective lobbying the following actions should be accomplished:</a:t>
            </a:r>
          </a:p>
          <a:p>
            <a:pPr lvl="1">
              <a:lnSpc>
                <a:spcPct val="170000"/>
              </a:lnSpc>
            </a:pPr>
            <a:r>
              <a:rPr lang="en-US" dirty="0"/>
              <a:t>The </a:t>
            </a:r>
            <a:r>
              <a:rPr lang="en-US" b="1" dirty="0">
                <a:solidFill>
                  <a:srgbClr val="FF0000"/>
                </a:solidFill>
              </a:rPr>
              <a:t>monitoring and observation of political processes and developments</a:t>
            </a:r>
            <a:r>
              <a:rPr lang="en-US" dirty="0"/>
              <a:t>, with special focus on those sectors that are relevant to the lobbyist’s or organization’s themes/fields of action</a:t>
            </a:r>
            <a:endParaRPr lang="en-US" sz="2000" dirty="0"/>
          </a:p>
          <a:p>
            <a:pPr lvl="1">
              <a:lnSpc>
                <a:spcPct val="170000"/>
              </a:lnSpc>
            </a:pPr>
            <a:r>
              <a:rPr lang="en-US" dirty="0"/>
              <a:t>The analysis of political processes and their potential impact on position taking</a:t>
            </a:r>
            <a:endParaRPr lang="en-US" sz="2000" dirty="0"/>
          </a:p>
          <a:p>
            <a:pPr lvl="1">
              <a:lnSpc>
                <a:spcPct val="170000"/>
              </a:lnSpc>
            </a:pPr>
            <a:r>
              <a:rPr lang="en-US" dirty="0" smtClean="0"/>
              <a:t>Choose </a:t>
            </a:r>
            <a:r>
              <a:rPr lang="en-US" dirty="0"/>
              <a:t>the most appropriate lobbying instruments</a:t>
            </a:r>
            <a:endParaRPr lang="en-US" sz="2000" dirty="0"/>
          </a:p>
          <a:p>
            <a:pPr lvl="1">
              <a:lnSpc>
                <a:spcPct val="170000"/>
              </a:lnSpc>
            </a:pPr>
            <a:r>
              <a:rPr lang="en-US" dirty="0"/>
              <a:t>Implementation of lobbying activities and presentation of one’s positions</a:t>
            </a:r>
            <a:endParaRPr lang="en-US" sz="2000" dirty="0"/>
          </a:p>
          <a:p>
            <a:pPr lvl="1">
              <a:lnSpc>
                <a:spcPct val="170000"/>
              </a:lnSpc>
            </a:pPr>
            <a:r>
              <a:rPr lang="en-US" dirty="0"/>
              <a:t>Widen the range of public relations (PR)</a:t>
            </a:r>
            <a:endParaRPr lang="en-US" sz="2000" dirty="0"/>
          </a:p>
          <a:p>
            <a:pPr lvl="1">
              <a:lnSpc>
                <a:spcPct val="170000"/>
              </a:lnSpc>
            </a:pPr>
            <a:r>
              <a:rPr lang="en-US" dirty="0"/>
              <a:t>Monitor and analyze the effects of lobbying activities</a:t>
            </a:r>
            <a:endParaRPr lang="en-US" sz="2000" dirty="0"/>
          </a:p>
          <a:p>
            <a:pPr lvl="1">
              <a:lnSpc>
                <a:spcPct val="170000"/>
              </a:lnSpc>
            </a:pPr>
            <a:r>
              <a:rPr lang="en-US" dirty="0"/>
              <a:t>Control of lobbying effects</a:t>
            </a:r>
            <a:endParaRPr lang="en-US" sz="2000" dirty="0"/>
          </a:p>
          <a:p>
            <a:pPr>
              <a:lnSpc>
                <a:spcPct val="17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9154350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421" y="543510"/>
            <a:ext cx="10515600" cy="1102728"/>
          </a:xfrm>
          <a:solidFill>
            <a:schemeClr val="accent1"/>
          </a:solidFill>
        </p:spPr>
        <p:txBody>
          <a:bodyPr/>
          <a:lstStyle/>
          <a:p>
            <a:pPr lvl="0"/>
            <a:r>
              <a:rPr lang="en-US" b="1" dirty="0"/>
              <a:t>"Inside" Lobbying</a:t>
            </a:r>
          </a:p>
        </p:txBody>
      </p:sp>
      <p:sp>
        <p:nvSpPr>
          <p:cNvPr id="3" name="Content Placeholder 2"/>
          <p:cNvSpPr>
            <a:spLocks noGrp="1"/>
          </p:cNvSpPr>
          <p:nvPr>
            <p:ph idx="1"/>
          </p:nvPr>
        </p:nvSpPr>
        <p:spPr>
          <a:xfrm>
            <a:off x="685799" y="1646238"/>
            <a:ext cx="11069053" cy="4550025"/>
          </a:xfrm>
        </p:spPr>
        <p:txBody>
          <a:bodyPr>
            <a:normAutofit/>
          </a:bodyPr>
          <a:lstStyle/>
          <a:p>
            <a:pPr marL="0" indent="0">
              <a:lnSpc>
                <a:spcPct val="150000"/>
              </a:lnSpc>
              <a:buNone/>
            </a:pPr>
            <a:r>
              <a:rPr lang="en-US" b="1" dirty="0"/>
              <a:t>“Inside” Lobbying </a:t>
            </a:r>
            <a:r>
              <a:rPr lang="en-US" dirty="0"/>
              <a:t>is a form of lobbying that takes place within the legislative bodies or institutions (National Parliament, Regional Parliament, etc.) through:</a:t>
            </a:r>
          </a:p>
          <a:p>
            <a:pPr lvl="1">
              <a:lnSpc>
                <a:spcPct val="150000"/>
              </a:lnSpc>
            </a:pPr>
            <a:r>
              <a:rPr lang="en-US" dirty="0"/>
              <a:t>Meetings with lawmakers and legislative staff</a:t>
            </a:r>
          </a:p>
          <a:p>
            <a:pPr lvl="1">
              <a:lnSpc>
                <a:spcPct val="150000"/>
              </a:lnSpc>
            </a:pPr>
            <a:r>
              <a:rPr lang="en-US" dirty="0"/>
              <a:t>Providing analysis and information to committees and legislative offices</a:t>
            </a:r>
          </a:p>
          <a:p>
            <a:pPr lvl="1">
              <a:lnSpc>
                <a:spcPct val="150000"/>
              </a:lnSpc>
            </a:pPr>
            <a:r>
              <a:rPr lang="en-US" dirty="0"/>
              <a:t>Testifying in committee’s consultations</a:t>
            </a:r>
          </a:p>
          <a:p>
            <a:pPr lvl="1">
              <a:lnSpc>
                <a:spcPct val="150000"/>
              </a:lnSpc>
            </a:pPr>
            <a:r>
              <a:rPr lang="en-US" dirty="0"/>
              <a:t>Negotiating with policy makers and other lobbying groups</a:t>
            </a:r>
          </a:p>
          <a:p>
            <a:pPr lvl="1">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4048501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9979"/>
            <a:ext cx="10515600" cy="813970"/>
          </a:xfrm>
          <a:solidFill>
            <a:schemeClr val="accent1"/>
          </a:solidFill>
        </p:spPr>
        <p:txBody>
          <a:bodyPr/>
          <a:lstStyle/>
          <a:p>
            <a:r>
              <a:rPr lang="en-US" b="1" dirty="0"/>
              <a:t>"Outside" </a:t>
            </a:r>
            <a:r>
              <a:rPr lang="en-US" b="1" dirty="0" smtClean="0"/>
              <a:t>Lobbying</a:t>
            </a:r>
            <a:endParaRPr lang="en-US" dirty="0"/>
          </a:p>
        </p:txBody>
      </p:sp>
      <p:sp>
        <p:nvSpPr>
          <p:cNvPr id="3" name="Content Placeholder 2"/>
          <p:cNvSpPr>
            <a:spLocks noGrp="1"/>
          </p:cNvSpPr>
          <p:nvPr>
            <p:ph idx="1"/>
          </p:nvPr>
        </p:nvSpPr>
        <p:spPr>
          <a:xfrm>
            <a:off x="649705" y="1503949"/>
            <a:ext cx="11153273" cy="4740440"/>
          </a:xfrm>
        </p:spPr>
        <p:txBody>
          <a:bodyPr>
            <a:normAutofit fontScale="85000" lnSpcReduction="20000"/>
          </a:bodyPr>
          <a:lstStyle/>
          <a:p>
            <a:pPr algn="just">
              <a:lnSpc>
                <a:spcPct val="160000"/>
              </a:lnSpc>
            </a:pPr>
            <a:r>
              <a:rPr lang="en-US" dirty="0"/>
              <a:t>An effective lobbying campaign also requires activity outside the parliamentarian structures, aimed at shifting the politics and pressure around the </a:t>
            </a:r>
            <a:r>
              <a:rPr lang="en-US" dirty="0" smtClean="0"/>
              <a:t>issue</a:t>
            </a:r>
          </a:p>
          <a:p>
            <a:pPr algn="just">
              <a:lnSpc>
                <a:spcPct val="160000"/>
              </a:lnSpc>
            </a:pPr>
            <a:r>
              <a:rPr lang="en-US" dirty="0" smtClean="0"/>
              <a:t>Some </a:t>
            </a:r>
            <a:r>
              <a:rPr lang="en-US" dirty="0"/>
              <a:t>of these activities include</a:t>
            </a:r>
            <a:r>
              <a:rPr lang="en-US" dirty="0" smtClean="0"/>
              <a:t>:-</a:t>
            </a:r>
            <a:endParaRPr lang="en-US" dirty="0"/>
          </a:p>
          <a:p>
            <a:pPr lvl="1" algn="just">
              <a:lnSpc>
                <a:spcPct val="160000"/>
              </a:lnSpc>
            </a:pPr>
            <a:r>
              <a:rPr lang="en-US" dirty="0"/>
              <a:t>Media activity including news conferences, editorial board visits, and assisting reporters with stories</a:t>
            </a:r>
          </a:p>
          <a:p>
            <a:pPr lvl="1" algn="just">
              <a:lnSpc>
                <a:spcPct val="160000"/>
              </a:lnSpc>
            </a:pPr>
            <a:r>
              <a:rPr lang="en-US" dirty="0"/>
              <a:t>Local lobbying visits to legislators</a:t>
            </a:r>
          </a:p>
          <a:p>
            <a:pPr lvl="1" algn="just">
              <a:lnSpc>
                <a:spcPct val="160000"/>
              </a:lnSpc>
            </a:pPr>
            <a:r>
              <a:rPr lang="en-US" dirty="0"/>
              <a:t>Building broad and diverse coalitions</a:t>
            </a:r>
          </a:p>
          <a:p>
            <a:pPr lvl="1" algn="just">
              <a:lnSpc>
                <a:spcPct val="160000"/>
              </a:lnSpc>
            </a:pPr>
            <a:r>
              <a:rPr lang="en-US" dirty="0"/>
              <a:t>Letter writing campaigns to legislators</a:t>
            </a:r>
          </a:p>
          <a:p>
            <a:pPr lvl="1" algn="just">
              <a:lnSpc>
                <a:spcPct val="160000"/>
              </a:lnSpc>
            </a:pPr>
            <a:r>
              <a:rPr lang="en-US" dirty="0"/>
              <a:t>Grass root activities such as rallies</a:t>
            </a:r>
          </a:p>
          <a:p>
            <a:pPr algn="just">
              <a:lnSpc>
                <a:spcPct val="16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1501325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2362" t="59924" r="-426" b="-945"/>
          <a:stretch/>
        </p:blipFill>
        <p:spPr>
          <a:xfrm>
            <a:off x="1221441" y="2564513"/>
            <a:ext cx="9749117" cy="2918012"/>
          </a:xfrm>
        </p:spPr>
      </p:pic>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4569742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4388" y="212585"/>
            <a:ext cx="10103224" cy="7577418"/>
          </a:xfrm>
        </p:spPr>
      </p:pic>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2321832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1282" y="174812"/>
            <a:ext cx="10049436" cy="6364100"/>
          </a:xfrm>
        </p:spPr>
      </p:pic>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24585794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7630"/>
            <a:ext cx="10515600" cy="1325563"/>
          </a:xfrm>
          <a:solidFill>
            <a:schemeClr val="accent1"/>
          </a:solidFill>
        </p:spPr>
        <p:txBody>
          <a:bodyPr/>
          <a:lstStyle/>
          <a:p>
            <a:pPr algn="ctr"/>
            <a:r>
              <a:rPr lang="en-US" b="1" dirty="0" smtClean="0"/>
              <a:t>Group Work </a:t>
            </a:r>
            <a:endParaRPr lang="en-US" b="1" dirty="0"/>
          </a:p>
        </p:txBody>
      </p:sp>
      <p:sp>
        <p:nvSpPr>
          <p:cNvPr id="3" name="Content Placeholder 2"/>
          <p:cNvSpPr>
            <a:spLocks noGrp="1"/>
          </p:cNvSpPr>
          <p:nvPr>
            <p:ph idx="1"/>
          </p:nvPr>
        </p:nvSpPr>
        <p:spPr>
          <a:xfrm>
            <a:off x="838200" y="2187574"/>
            <a:ext cx="10515600" cy="4351338"/>
          </a:xfrm>
        </p:spPr>
        <p:txBody>
          <a:bodyPr/>
          <a:lstStyle/>
          <a:p>
            <a:pPr marL="0" indent="0" algn="ctr">
              <a:lnSpc>
                <a:spcPct val="150000"/>
              </a:lnSpc>
              <a:buNone/>
            </a:pPr>
            <a:endParaRPr lang="en-US" dirty="0" smtClean="0"/>
          </a:p>
          <a:p>
            <a:pPr marL="0" indent="0" algn="ctr">
              <a:lnSpc>
                <a:spcPct val="150000"/>
              </a:lnSpc>
              <a:buNone/>
            </a:pPr>
            <a:r>
              <a:rPr lang="en-US" dirty="0" smtClean="0"/>
              <a:t>Select one issue and show us how you approach and lobby legislators/government officials or other decision makers </a:t>
            </a: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5344969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069" y="632012"/>
            <a:ext cx="10901083" cy="4926386"/>
          </a:xfrm>
          <a:solidFill>
            <a:schemeClr val="accent2">
              <a:lumMod val="60000"/>
              <a:lumOff val="40000"/>
            </a:schemeClr>
          </a:solidFill>
        </p:spPr>
        <p:txBody>
          <a:bodyPr/>
          <a:lstStyle/>
          <a:p>
            <a:endParaRPr lang="en-US" dirty="0" smtClean="0"/>
          </a:p>
          <a:p>
            <a:endParaRPr lang="en-US" dirty="0"/>
          </a:p>
          <a:p>
            <a:pPr marL="0" indent="0" algn="ctr">
              <a:buNone/>
            </a:pPr>
            <a:r>
              <a:rPr lang="en-US" sz="9600" b="1" dirty="0" smtClean="0"/>
              <a:t>Day Three </a:t>
            </a:r>
          </a:p>
          <a:p>
            <a:endParaRPr lang="en-US" dirty="0"/>
          </a:p>
          <a:p>
            <a:endParaRPr lang="en-US" dirty="0" smtClean="0"/>
          </a:p>
          <a:p>
            <a:pPr marL="0" indent="0" algn="ctr">
              <a:buNone/>
            </a:pPr>
            <a:r>
              <a:rPr lang="en-US" sz="4400" b="1" dirty="0" smtClean="0"/>
              <a:t>Day Two Recap </a:t>
            </a:r>
            <a:endParaRPr lang="en-US" sz="4400"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1117809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b="1" dirty="0"/>
              <a:t>Module III:	</a:t>
            </a:r>
            <a:r>
              <a:rPr lang="en-US" b="1" dirty="0" smtClean="0"/>
              <a:t>Advocacy</a:t>
            </a:r>
            <a:endParaRPr lang="en-US" dirty="0"/>
          </a:p>
        </p:txBody>
      </p:sp>
      <p:sp>
        <p:nvSpPr>
          <p:cNvPr id="3" name="Content Placeholder 2"/>
          <p:cNvSpPr>
            <a:spLocks noGrp="1"/>
          </p:cNvSpPr>
          <p:nvPr>
            <p:ph idx="1"/>
          </p:nvPr>
        </p:nvSpPr>
        <p:spPr/>
        <p:txBody>
          <a:bodyPr/>
          <a:lstStyle/>
          <a:p>
            <a:pPr>
              <a:lnSpc>
                <a:spcPct val="150000"/>
              </a:lnSpc>
            </a:pPr>
            <a:r>
              <a:rPr lang="en-US" dirty="0" smtClean="0"/>
              <a:t>What's Advocacy?</a:t>
            </a:r>
          </a:p>
          <a:p>
            <a:pPr>
              <a:lnSpc>
                <a:spcPct val="150000"/>
              </a:lnSpc>
            </a:pPr>
            <a:r>
              <a:rPr lang="en-US" dirty="0" smtClean="0"/>
              <a:t>What do we advocate?</a:t>
            </a:r>
          </a:p>
          <a:p>
            <a:pPr>
              <a:lnSpc>
                <a:spcPct val="150000"/>
              </a:lnSpc>
            </a:pPr>
            <a:r>
              <a:rPr lang="en-US" dirty="0" smtClean="0"/>
              <a:t>Why we advocate?</a:t>
            </a:r>
          </a:p>
          <a:p>
            <a:pPr>
              <a:lnSpc>
                <a:spcPct val="150000"/>
              </a:lnSpc>
            </a:pPr>
            <a:r>
              <a:rPr lang="en-US" dirty="0" smtClean="0"/>
              <a:t>What are the benefits of Advocacy?</a:t>
            </a:r>
          </a:p>
          <a:p>
            <a:pPr>
              <a:lnSpc>
                <a:spcPct val="150000"/>
              </a:lnSpc>
            </a:pPr>
            <a:endParaRPr lang="en-US" dirty="0" smtClean="0"/>
          </a:p>
          <a:p>
            <a:pPr>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400747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38199" y="118226"/>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Definition…</a:t>
            </a:r>
          </a:p>
        </p:txBody>
      </p:sp>
      <p:sp>
        <p:nvSpPr>
          <p:cNvPr id="17411" name="Content Placeholder 2"/>
          <p:cNvSpPr>
            <a:spLocks noGrp="1"/>
          </p:cNvSpPr>
          <p:nvPr>
            <p:ph idx="1"/>
          </p:nvPr>
        </p:nvSpPr>
        <p:spPr>
          <a:xfrm>
            <a:off x="673767" y="1443789"/>
            <a:ext cx="10844463" cy="4733174"/>
          </a:xfrm>
        </p:spPr>
        <p:txBody>
          <a:bodyPr>
            <a:normAutofit/>
          </a:bodyPr>
          <a:lstStyle/>
          <a:p>
            <a:pPr marL="365760" indent="-283464" algn="just">
              <a:lnSpc>
                <a:spcPct val="160000"/>
              </a:lnSpc>
              <a:buFont typeface="Wingdings 2"/>
              <a:buChar char=""/>
              <a:defRPr/>
            </a:pPr>
            <a:r>
              <a:rPr lang="en-US" altLang="en-US" dirty="0" smtClean="0"/>
              <a:t>Advocacy ….‘</a:t>
            </a:r>
            <a:r>
              <a:rPr lang="en-US" altLang="en-US" i="1" dirty="0" smtClean="0"/>
              <a:t>The </a:t>
            </a:r>
            <a:r>
              <a:rPr lang="en-US" altLang="en-US" b="1" i="1" dirty="0" smtClean="0">
                <a:solidFill>
                  <a:srgbClr val="FF0000"/>
                </a:solidFill>
              </a:rPr>
              <a:t>process of influencing key decision-makers </a:t>
            </a:r>
            <a:r>
              <a:rPr lang="en-US" altLang="en-US" i="1" dirty="0" smtClean="0"/>
              <a:t>and opinion-formers (individuals and organizations) for </a:t>
            </a:r>
            <a:r>
              <a:rPr lang="en-US" altLang="en-US" b="1" dirty="0" smtClean="0">
                <a:solidFill>
                  <a:srgbClr val="FF0000"/>
                </a:solidFill>
              </a:rPr>
              <a:t>changes to policies and practices </a:t>
            </a:r>
            <a:r>
              <a:rPr lang="en-US" altLang="en-US" i="1" dirty="0" smtClean="0"/>
              <a:t>that will work in </a:t>
            </a:r>
            <a:r>
              <a:rPr lang="en-US" altLang="en-US" b="1" dirty="0" smtClean="0">
                <a:solidFill>
                  <a:srgbClr val="FF0000"/>
                </a:solidFill>
              </a:rPr>
              <a:t>poor people’s favor</a:t>
            </a:r>
            <a:r>
              <a:rPr lang="en-US" altLang="en-US" i="1" dirty="0" smtClean="0"/>
              <a:t>.’</a:t>
            </a:r>
            <a:endParaRPr lang="en-US" altLang="en-US" dirty="0" smtClean="0"/>
          </a:p>
          <a:p>
            <a:pPr marL="365760" indent="-283464" algn="just">
              <a:lnSpc>
                <a:spcPct val="160000"/>
              </a:lnSpc>
              <a:buFont typeface="Wingdings 2"/>
              <a:buChar char=""/>
              <a:defRPr/>
            </a:pPr>
            <a:r>
              <a:rPr lang="en-US" altLang="en-US" dirty="0" smtClean="0"/>
              <a:t>Advocacy: A combination of individual and social </a:t>
            </a:r>
            <a:r>
              <a:rPr lang="en-US" altLang="en-US" b="1" i="1" dirty="0" smtClean="0">
                <a:solidFill>
                  <a:srgbClr val="FF0000"/>
                </a:solidFill>
              </a:rPr>
              <a:t>actions designed </a:t>
            </a:r>
            <a:r>
              <a:rPr lang="en-US" altLang="en-US" dirty="0" smtClean="0"/>
              <a:t>to gain </a:t>
            </a:r>
            <a:r>
              <a:rPr lang="en-US" altLang="en-US" b="1" dirty="0" smtClean="0">
                <a:solidFill>
                  <a:srgbClr val="FF0000"/>
                </a:solidFill>
              </a:rPr>
              <a:t>political commitment, policy support, social acceptance and systems support for a particular health goal or program </a:t>
            </a:r>
            <a:r>
              <a:rPr lang="en-US" altLang="en-US" dirty="0" smtClean="0"/>
              <a:t>(WHO, 1998).</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4263232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2209800" y="533401"/>
            <a:ext cx="7239000" cy="715963"/>
          </a:xfrm>
          <a:solidFill>
            <a:schemeClr val="accent2">
              <a:lumMod val="60000"/>
              <a:lumOff val="40000"/>
            </a:schemeClr>
          </a:solidFill>
        </p:spPr>
        <p:txBody>
          <a:bodyPr/>
          <a:lstStyle/>
          <a:p>
            <a:pPr>
              <a:defRPr/>
            </a:pPr>
            <a:r>
              <a:rPr lang="en-US" altLang="en-US" sz="3200" dirty="0"/>
              <a:t> </a:t>
            </a:r>
            <a:r>
              <a:rPr lang="en-US" altLang="en-US" sz="3200" dirty="0" smtClean="0">
                <a:latin typeface="Baskerville Old Face" pitchFamily="18" charset="0"/>
              </a:rPr>
              <a:t>Definition</a:t>
            </a:r>
            <a:r>
              <a:rPr lang="en-US" altLang="en-US" sz="3200" dirty="0">
                <a:latin typeface="Baskerville Old Face" pitchFamily="18" charset="0"/>
              </a:rPr>
              <a:t>…..</a:t>
            </a:r>
          </a:p>
        </p:txBody>
      </p:sp>
      <p:sp>
        <p:nvSpPr>
          <p:cNvPr id="10243" name="Rectangle 3"/>
          <p:cNvSpPr>
            <a:spLocks noGrp="1" noChangeArrowheads="1"/>
          </p:cNvSpPr>
          <p:nvPr>
            <p:ph idx="1"/>
          </p:nvPr>
        </p:nvSpPr>
        <p:spPr>
          <a:xfrm>
            <a:off x="469231" y="1326357"/>
            <a:ext cx="11610474" cy="4953000"/>
          </a:xfrm>
        </p:spPr>
        <p:txBody>
          <a:bodyPr>
            <a:normAutofit/>
          </a:bodyPr>
          <a:lstStyle/>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Advocacy </a:t>
            </a:r>
            <a:r>
              <a:rPr lang="en-US" altLang="en-US" dirty="0">
                <a:latin typeface="Times New Roman" panose="02020603050405020304" pitchFamily="18" charset="0"/>
                <a:cs typeface="Times New Roman" panose="02020603050405020304" pitchFamily="18" charset="0"/>
              </a:rPr>
              <a:t>is </a:t>
            </a:r>
            <a:r>
              <a:rPr lang="en-US" altLang="en-US" b="1" dirty="0">
                <a:solidFill>
                  <a:srgbClr val="FF0000"/>
                </a:solidFill>
                <a:latin typeface="Times New Roman" panose="02020603050405020304" pitchFamily="18" charset="0"/>
                <a:cs typeface="Times New Roman" panose="02020603050405020304" pitchFamily="18" charset="0"/>
              </a:rPr>
              <a:t>first and foremost a </a:t>
            </a:r>
            <a:r>
              <a:rPr lang="en-US" altLang="en-US" b="1" dirty="0" smtClean="0">
                <a:solidFill>
                  <a:srgbClr val="FF0000"/>
                </a:solidFill>
                <a:latin typeface="Times New Roman" panose="02020603050405020304" pitchFamily="18" charset="0"/>
                <a:cs typeface="Times New Roman" panose="02020603050405020304" pitchFamily="18" charset="0"/>
              </a:rPr>
              <a:t>process</a:t>
            </a:r>
            <a:endParaRPr lang="en-US" altLang="en-US"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It is </a:t>
            </a:r>
            <a:r>
              <a:rPr lang="en-US" altLang="en-US" b="1" dirty="0">
                <a:solidFill>
                  <a:srgbClr val="FF0000"/>
                </a:solidFill>
                <a:latin typeface="Times New Roman" panose="02020603050405020304" pitchFamily="18" charset="0"/>
                <a:cs typeface="Times New Roman" panose="02020603050405020304" pitchFamily="18" charset="0"/>
              </a:rPr>
              <a:t>strategic and targets well-designed activities </a:t>
            </a:r>
            <a:r>
              <a:rPr lang="en-US" altLang="en-US" dirty="0">
                <a:latin typeface="Times New Roman" panose="02020603050405020304" pitchFamily="18" charset="0"/>
                <a:cs typeface="Times New Roman" panose="02020603050405020304" pitchFamily="18" charset="0"/>
              </a:rPr>
              <a:t>to key stakeholders and decision makers. </a:t>
            </a: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Advocacy is always </a:t>
            </a:r>
            <a:r>
              <a:rPr lang="en-US" altLang="en-US" b="1" dirty="0">
                <a:solidFill>
                  <a:srgbClr val="FF0000"/>
                </a:solidFill>
                <a:latin typeface="Times New Roman" panose="02020603050405020304" pitchFamily="18" charset="0"/>
                <a:cs typeface="Times New Roman" panose="02020603050405020304" pitchFamily="18" charset="0"/>
              </a:rPr>
              <a:t>directed at influencing policy, laws, regulations, </a:t>
            </a:r>
            <a:r>
              <a:rPr lang="en-US" altLang="en-US" b="1" dirty="0" err="1">
                <a:solidFill>
                  <a:srgbClr val="FF0000"/>
                </a:solidFill>
                <a:latin typeface="Times New Roman" panose="02020603050405020304" pitchFamily="18" charset="0"/>
                <a:cs typeface="Times New Roman" panose="02020603050405020304" pitchFamily="18" charset="0"/>
              </a:rPr>
              <a:t>programmes</a:t>
            </a:r>
            <a:r>
              <a:rPr lang="en-US" altLang="en-US" b="1" dirty="0">
                <a:solidFill>
                  <a:srgbClr val="FF0000"/>
                </a:solidFill>
                <a:latin typeface="Times New Roman" panose="02020603050405020304" pitchFamily="18" charset="0"/>
                <a:cs typeface="Times New Roman" panose="02020603050405020304" pitchFamily="18" charset="0"/>
              </a:rPr>
              <a:t> or decisions</a:t>
            </a:r>
            <a:r>
              <a:rPr lang="en-US" altLang="en-US" dirty="0">
                <a:latin typeface="Times New Roman" panose="02020603050405020304" pitchFamily="18" charset="0"/>
                <a:cs typeface="Times New Roman" panose="02020603050405020304" pitchFamily="18" charset="0"/>
              </a:rPr>
              <a:t> on funding made at the upper-most levels of public or private sector institutions</a:t>
            </a:r>
            <a:r>
              <a:rPr lang="en-US" altLang="en-US" dirty="0"/>
              <a:t>.</a:t>
            </a:r>
            <a:endParaRPr lang="en-US" altLang="en-US" dirty="0" smtClean="0">
              <a:latin typeface="Baskerville Old Face" panose="02020602080505020303"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1996190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Definition…</a:t>
            </a:r>
          </a:p>
        </p:txBody>
      </p:sp>
      <p:sp>
        <p:nvSpPr>
          <p:cNvPr id="11267" name="Content Placeholder 2"/>
          <p:cNvSpPr>
            <a:spLocks noGrp="1"/>
          </p:cNvSpPr>
          <p:nvPr>
            <p:ph idx="1"/>
          </p:nvPr>
        </p:nvSpPr>
        <p:spPr/>
        <p:txBody>
          <a:bodyPr>
            <a:normAutofit fontScale="92500" lnSpcReduction="10000"/>
          </a:bodyPr>
          <a:lstStyle/>
          <a:p>
            <a:pPr marL="365760" indent="-283464" algn="just">
              <a:lnSpc>
                <a:spcPct val="150000"/>
              </a:lnSpc>
              <a:buNone/>
              <a:defRPr/>
            </a:pPr>
            <a:r>
              <a:rPr lang="en-US" altLang="en-US" dirty="0" smtClean="0">
                <a:latin typeface="Times New Roman" pitchFamily="18" charset="0"/>
                <a:cs typeface="Times New Roman" pitchFamily="18" charset="0"/>
              </a:rPr>
              <a:t>The common characteristics of advocacy, independent of the concrete definition of it, are: </a:t>
            </a:r>
          </a:p>
          <a:p>
            <a:pPr marL="640080" lvl="1" indent="-237744" algn="just">
              <a:lnSpc>
                <a:spcPct val="150000"/>
              </a:lnSpc>
              <a:buFont typeface="Verdana"/>
              <a:buChar char="◦"/>
              <a:defRPr/>
            </a:pPr>
            <a:r>
              <a:rPr lang="en-US" altLang="en-US" dirty="0" smtClean="0">
                <a:latin typeface="Times New Roman" pitchFamily="18" charset="0"/>
                <a:cs typeface="Times New Roman" pitchFamily="18" charset="0"/>
              </a:rPr>
              <a:t>Advocacy </a:t>
            </a:r>
            <a:r>
              <a:rPr lang="en-US" altLang="en-US" b="1" dirty="0" smtClean="0">
                <a:solidFill>
                  <a:srgbClr val="FF0000"/>
                </a:solidFill>
                <a:latin typeface="Times New Roman" pitchFamily="18" charset="0"/>
                <a:cs typeface="Times New Roman" pitchFamily="18" charset="0"/>
              </a:rPr>
              <a:t>works at policy level </a:t>
            </a:r>
          </a:p>
          <a:p>
            <a:pPr marL="640080" lvl="1" indent="-237744" algn="just">
              <a:lnSpc>
                <a:spcPct val="150000"/>
              </a:lnSpc>
              <a:buFont typeface="Verdana"/>
              <a:buChar char="◦"/>
              <a:defRPr/>
            </a:pPr>
            <a:r>
              <a:rPr lang="en-US" altLang="en-US" b="1" dirty="0" smtClean="0">
                <a:solidFill>
                  <a:srgbClr val="FF0000"/>
                </a:solidFill>
                <a:latin typeface="Times New Roman" pitchFamily="18" charset="0"/>
                <a:cs typeface="Times New Roman" pitchFamily="18" charset="0"/>
              </a:rPr>
              <a:t>It aims to influence the creation/changes of policy and/or how policy is implemented </a:t>
            </a:r>
            <a:endParaRPr lang="en-US" altLang="en-US" i="1" dirty="0" smtClean="0">
              <a:latin typeface="Times New Roman" pitchFamily="18" charset="0"/>
              <a:cs typeface="Times New Roman" pitchFamily="18" charset="0"/>
            </a:endParaRPr>
          </a:p>
          <a:p>
            <a:pPr marL="640080" lvl="1" indent="-237744" algn="just">
              <a:lnSpc>
                <a:spcPct val="150000"/>
              </a:lnSpc>
              <a:buFont typeface="Verdana"/>
              <a:buChar char="◦"/>
              <a:defRPr/>
            </a:pPr>
            <a:r>
              <a:rPr lang="en-US" altLang="en-US" dirty="0" smtClean="0">
                <a:latin typeface="Times New Roman" pitchFamily="18" charset="0"/>
                <a:cs typeface="Times New Roman" pitchFamily="18" charset="0"/>
              </a:rPr>
              <a:t> The main </a:t>
            </a:r>
            <a:r>
              <a:rPr lang="en-US" altLang="en-US" b="1" i="1" dirty="0" smtClean="0">
                <a:solidFill>
                  <a:srgbClr val="FF0000"/>
                </a:solidFill>
                <a:latin typeface="Times New Roman" pitchFamily="18" charset="0"/>
                <a:cs typeface="Times New Roman" pitchFamily="18" charset="0"/>
              </a:rPr>
              <a:t>targets of advocacy </a:t>
            </a:r>
            <a:r>
              <a:rPr lang="en-US" altLang="en-US" i="1" dirty="0" smtClean="0">
                <a:latin typeface="Times New Roman" pitchFamily="18" charset="0"/>
                <a:cs typeface="Times New Roman" pitchFamily="18" charset="0"/>
              </a:rPr>
              <a:t>campaigns are </a:t>
            </a:r>
            <a:r>
              <a:rPr lang="en-US" altLang="en-US" b="1" i="1" dirty="0" smtClean="0">
                <a:solidFill>
                  <a:srgbClr val="FF0000"/>
                </a:solidFill>
                <a:latin typeface="Times New Roman" pitchFamily="18" charset="0"/>
                <a:cs typeface="Times New Roman" pitchFamily="18" charset="0"/>
              </a:rPr>
              <a:t>policy makers and key decision makers</a:t>
            </a:r>
            <a:r>
              <a:rPr lang="en-US" altLang="en-US" i="1" dirty="0" smtClean="0">
                <a:latin typeface="Times New Roman" pitchFamily="18" charset="0"/>
                <a:cs typeface="Times New Roman" pitchFamily="18" charset="0"/>
              </a:rPr>
              <a:t> (those in power)-</a:t>
            </a:r>
            <a:r>
              <a:rPr lang="en-US" altLang="en-US" i="1" dirty="0" smtClean="0">
                <a:solidFill>
                  <a:srgbClr val="FF0066"/>
                </a:solidFill>
              </a:rPr>
              <a:t>more generally those that are in a position to influence actions that affect many people simultaneously </a:t>
            </a:r>
            <a:endParaRPr lang="en-US" altLang="en-US" i="1" dirty="0" smtClean="0">
              <a:solidFill>
                <a:srgbClr val="FF0066"/>
              </a:solidFill>
              <a:latin typeface="Times New Roman" pitchFamily="18" charset="0"/>
              <a:cs typeface="Times New Roman" pitchFamily="18" charset="0"/>
            </a:endParaRPr>
          </a:p>
          <a:p>
            <a:pPr marL="365760" indent="-283464">
              <a:lnSpc>
                <a:spcPct val="150000"/>
              </a:lnSpc>
              <a:buFont typeface="Wingdings 2"/>
              <a:buChar char=""/>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5429361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 calcmode="lin" valueType="num">
                                      <p:cBhvr additive="base">
                                        <p:cTn id="15"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26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 calcmode="lin" valueType="num">
                                      <p:cBhvr additive="base">
                                        <p:cTn id="19"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981200" y="369794"/>
            <a:ext cx="9321800" cy="1028700"/>
          </a:xfrm>
          <a:solidFill>
            <a:schemeClr val="accent2">
              <a:lumMod val="60000"/>
              <a:lumOff val="40000"/>
            </a:schemeClr>
          </a:solidFill>
        </p:spPr>
        <p:txBody>
          <a:bodyPr/>
          <a:lstStyle/>
          <a:p>
            <a:pPr>
              <a:defRPr/>
            </a:pPr>
            <a:r>
              <a:rPr lang="en-US" altLang="en-US" sz="3200" dirty="0">
                <a:latin typeface="Times New Roman" pitchFamily="18" charset="0"/>
                <a:cs typeface="Times New Roman" pitchFamily="18" charset="0"/>
              </a:rPr>
              <a:t>Advocacy …</a:t>
            </a:r>
            <a:endParaRPr lang="en-US" altLang="en-US" sz="3200" dirty="0">
              <a:solidFill>
                <a:schemeClr val="tx2">
                  <a:satMod val="130000"/>
                </a:schemeClr>
              </a:solidFill>
            </a:endParaRPr>
          </a:p>
        </p:txBody>
      </p:sp>
      <p:graphicFrame>
        <p:nvGraphicFramePr>
          <p:cNvPr id="4" name="Content Placeholder 3"/>
          <p:cNvGraphicFramePr>
            <a:graphicFrameLocks noGrp="1"/>
          </p:cNvGraphicFramePr>
          <p:nvPr>
            <p:ph idx="1"/>
          </p:nvPr>
        </p:nvGraphicFramePr>
        <p:xfrm>
          <a:off x="1981200" y="1447801"/>
          <a:ext cx="8458200" cy="5105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334074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77CBBFE7-F522-4EFF-8160-3C8D62F708E0}"/>
                                            </p:graphicEl>
                                          </p:spTgt>
                                        </p:tgtEl>
                                        <p:attrNameLst>
                                          <p:attrName>style.visibility</p:attrName>
                                        </p:attrNameLst>
                                      </p:cBhvr>
                                      <p:to>
                                        <p:strVal val="visible"/>
                                      </p:to>
                                    </p:set>
                                    <p:anim calcmode="lin" valueType="num">
                                      <p:cBhvr additive="base">
                                        <p:cTn id="7" dur="500" fill="hold"/>
                                        <p:tgtEl>
                                          <p:spTgt spid="4">
                                            <p:graphicEl>
                                              <a:dgm id="{77CBBFE7-F522-4EFF-8160-3C8D62F708E0}"/>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77CBBFE7-F522-4EFF-8160-3C8D62F708E0}"/>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2D3D116F-9531-4F0A-8629-029B39586D3A}"/>
                                            </p:graphicEl>
                                          </p:spTgt>
                                        </p:tgtEl>
                                        <p:attrNameLst>
                                          <p:attrName>style.visibility</p:attrName>
                                        </p:attrNameLst>
                                      </p:cBhvr>
                                      <p:to>
                                        <p:strVal val="visible"/>
                                      </p:to>
                                    </p:set>
                                    <p:anim calcmode="lin" valueType="num">
                                      <p:cBhvr additive="base">
                                        <p:cTn id="13" dur="500" fill="hold"/>
                                        <p:tgtEl>
                                          <p:spTgt spid="4">
                                            <p:graphicEl>
                                              <a:dgm id="{2D3D116F-9531-4F0A-8629-029B39586D3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2D3D116F-9531-4F0A-8629-029B39586D3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D0AD00BE-5D1E-4BC7-B78D-B1A7812BD78F}"/>
                                            </p:graphicEl>
                                          </p:spTgt>
                                        </p:tgtEl>
                                        <p:attrNameLst>
                                          <p:attrName>style.visibility</p:attrName>
                                        </p:attrNameLst>
                                      </p:cBhvr>
                                      <p:to>
                                        <p:strVal val="visible"/>
                                      </p:to>
                                    </p:set>
                                    <p:anim calcmode="lin" valueType="num">
                                      <p:cBhvr additive="base">
                                        <p:cTn id="19" dur="500" fill="hold"/>
                                        <p:tgtEl>
                                          <p:spTgt spid="4">
                                            <p:graphicEl>
                                              <a:dgm id="{D0AD00BE-5D1E-4BC7-B78D-B1A7812BD78F}"/>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D0AD00BE-5D1E-4BC7-B78D-B1A7812BD78F}"/>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D8BC8521-0902-4218-9D03-9A1C2609F635}"/>
                                            </p:graphicEl>
                                          </p:spTgt>
                                        </p:tgtEl>
                                        <p:attrNameLst>
                                          <p:attrName>style.visibility</p:attrName>
                                        </p:attrNameLst>
                                      </p:cBhvr>
                                      <p:to>
                                        <p:strVal val="visible"/>
                                      </p:to>
                                    </p:set>
                                    <p:anim calcmode="lin" valueType="num">
                                      <p:cBhvr additive="base">
                                        <p:cTn id="25" dur="500" fill="hold"/>
                                        <p:tgtEl>
                                          <p:spTgt spid="4">
                                            <p:graphicEl>
                                              <a:dgm id="{D8BC8521-0902-4218-9D03-9A1C2609F635}"/>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D8BC8521-0902-4218-9D03-9A1C2609F635}"/>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8570F31A-473F-4E1B-A0F5-B281A6FA03E5}"/>
                                            </p:graphicEl>
                                          </p:spTgt>
                                        </p:tgtEl>
                                        <p:attrNameLst>
                                          <p:attrName>style.visibility</p:attrName>
                                        </p:attrNameLst>
                                      </p:cBhvr>
                                      <p:to>
                                        <p:strVal val="visible"/>
                                      </p:to>
                                    </p:set>
                                    <p:anim calcmode="lin" valueType="num">
                                      <p:cBhvr additive="base">
                                        <p:cTn id="31" dur="500" fill="hold"/>
                                        <p:tgtEl>
                                          <p:spTgt spid="4">
                                            <p:graphicEl>
                                              <a:dgm id="{8570F31A-473F-4E1B-A0F5-B281A6FA03E5}"/>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8570F31A-473F-4E1B-A0F5-B281A6FA03E5}"/>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graphicEl>
                                              <a:dgm id="{8EE65806-BBFB-4809-8E54-D34DD57B7124}"/>
                                            </p:graphicEl>
                                          </p:spTgt>
                                        </p:tgtEl>
                                        <p:attrNameLst>
                                          <p:attrName>style.visibility</p:attrName>
                                        </p:attrNameLst>
                                      </p:cBhvr>
                                      <p:to>
                                        <p:strVal val="visible"/>
                                      </p:to>
                                    </p:set>
                                    <p:anim calcmode="lin" valueType="num">
                                      <p:cBhvr additive="base">
                                        <p:cTn id="37" dur="500" fill="hold"/>
                                        <p:tgtEl>
                                          <p:spTgt spid="4">
                                            <p:graphicEl>
                                              <a:dgm id="{8EE65806-BBFB-4809-8E54-D34DD57B7124}"/>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8EE65806-BBFB-4809-8E54-D34DD57B712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Level of advocacy </a:t>
            </a:r>
            <a:endParaRPr lang="en-US" altLang="en-US" sz="2800" dirty="0">
              <a:latin typeface="Times New Roman" pitchFamily="18" charset="0"/>
              <a:cs typeface="Times New Roman" pitchFamily="18" charset="0"/>
            </a:endParaRPr>
          </a:p>
        </p:txBody>
      </p:sp>
      <p:sp>
        <p:nvSpPr>
          <p:cNvPr id="13315" name="Content Placeholder 2"/>
          <p:cNvSpPr>
            <a:spLocks noGrp="1"/>
          </p:cNvSpPr>
          <p:nvPr>
            <p:ph idx="1"/>
          </p:nvPr>
        </p:nvSpPr>
        <p:spPr/>
        <p:txBody>
          <a:bodyPr>
            <a:normAutofit/>
          </a:bodyPr>
          <a:lstStyle/>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Advocacy takes place </a:t>
            </a:r>
            <a:r>
              <a:rPr lang="en-US" altLang="en-US" b="1" dirty="0" smtClean="0">
                <a:solidFill>
                  <a:srgbClr val="FF0000"/>
                </a:solidFill>
                <a:latin typeface="Times New Roman" pitchFamily="18" charset="0"/>
                <a:cs typeface="Times New Roman" pitchFamily="18" charset="0"/>
              </a:rPr>
              <a:t>at all levels of decision-making</a:t>
            </a:r>
            <a:endParaRPr lang="en-US" altLang="en-US" dirty="0" smtClean="0">
              <a:latin typeface="Times New Roman" pitchFamily="18" charset="0"/>
              <a:cs typeface="Times New Roman" pitchFamily="18" charset="0"/>
            </a:endParaRP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Advocacy is needed at all levels because </a:t>
            </a:r>
            <a:r>
              <a:rPr lang="en-US" altLang="en-US" b="1" dirty="0" smtClean="0">
                <a:solidFill>
                  <a:srgbClr val="FF0000"/>
                </a:solidFill>
                <a:latin typeface="Times New Roman" pitchFamily="18" charset="0"/>
                <a:cs typeface="Times New Roman" pitchFamily="18" charset="0"/>
              </a:rPr>
              <a:t>decisions at top levels affect those at lower levels</a:t>
            </a:r>
            <a:endParaRPr lang="en-US" altLang="en-US" dirty="0" smtClean="0">
              <a:latin typeface="Times New Roman" pitchFamily="18" charset="0"/>
              <a:cs typeface="Times New Roman" pitchFamily="18" charset="0"/>
            </a:endParaRPr>
          </a:p>
          <a:p>
            <a:pPr marL="365760" indent="-283464" algn="just">
              <a:lnSpc>
                <a:spcPct val="150000"/>
              </a:lnSpc>
              <a:buFont typeface="Wingdings 2"/>
              <a:buChar char=""/>
              <a:defRPr/>
            </a:pPr>
            <a:r>
              <a:rPr lang="en-US" altLang="en-US" b="1" dirty="0" smtClean="0">
                <a:solidFill>
                  <a:schemeClr val="accent2">
                    <a:lumMod val="75000"/>
                  </a:schemeClr>
                </a:solidFill>
                <a:latin typeface="Times New Roman" pitchFamily="18" charset="0"/>
                <a:cs typeface="Times New Roman" pitchFamily="18" charset="0"/>
              </a:rPr>
              <a:t>Actions at lower levels can determine </a:t>
            </a:r>
            <a:r>
              <a:rPr lang="en-US" altLang="en-US" dirty="0" smtClean="0">
                <a:latin typeface="Times New Roman" pitchFamily="18" charset="0"/>
                <a:cs typeface="Times New Roman" pitchFamily="18" charset="0"/>
              </a:rPr>
              <a:t>policies at higher levels</a:t>
            </a:r>
          </a:p>
          <a:p>
            <a:pPr marL="365760" indent="-283464">
              <a:lnSpc>
                <a:spcPct val="150000"/>
              </a:lnSpc>
              <a:buFont typeface="Wingdings 2"/>
              <a:buChar char=""/>
              <a:defRPr/>
            </a:pPr>
            <a:r>
              <a:rPr lang="en-US" altLang="en-US" dirty="0" smtClean="0"/>
              <a:t>Therefore, advocacy is </a:t>
            </a:r>
            <a:r>
              <a:rPr lang="en-US" altLang="en-US" b="1" dirty="0" smtClean="0">
                <a:solidFill>
                  <a:schemeClr val="accent2">
                    <a:lumMod val="75000"/>
                  </a:schemeClr>
                </a:solidFill>
              </a:rPr>
              <a:t>necessary at all levels </a:t>
            </a:r>
            <a:r>
              <a:rPr lang="en-US" altLang="en-US" dirty="0" smtClean="0"/>
              <a:t>for lasting change</a:t>
            </a:r>
            <a:endParaRPr lang="en-US" altLang="en-US"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31962644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5">
                                            <p:txEl>
                                              <p:pRg st="2" end="2"/>
                                            </p:txEl>
                                          </p:spTgt>
                                        </p:tgtEl>
                                        <p:attrNameLst>
                                          <p:attrName>style.visibility</p:attrName>
                                        </p:attrNameLst>
                                      </p:cBhvr>
                                      <p:to>
                                        <p:strVal val="visible"/>
                                      </p:to>
                                    </p:set>
                                    <p:anim calcmode="lin" valueType="num">
                                      <p:cBhvr additive="base">
                                        <p:cTn id="19"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824122" y="108812"/>
            <a:ext cx="8488277" cy="958850"/>
          </a:xfrm>
          <a:solidFill>
            <a:schemeClr val="accent2">
              <a:lumMod val="60000"/>
              <a:lumOff val="40000"/>
            </a:schemeClr>
          </a:solidFill>
        </p:spPr>
        <p:txBody>
          <a:bodyPr/>
          <a:lstStyle/>
          <a:p>
            <a:pPr>
              <a:defRPr/>
            </a:pPr>
            <a:r>
              <a:rPr lang="en-US" altLang="en-US" sz="2800" dirty="0" smtClean="0">
                <a:latin typeface="Times New Roman" pitchFamily="18" charset="0"/>
                <a:cs typeface="Times New Roman" pitchFamily="18" charset="0"/>
              </a:rPr>
              <a:t>Levels…example</a:t>
            </a:r>
            <a:endParaRPr lang="en-US" altLang="en-US" sz="2800" dirty="0">
              <a:latin typeface="Times New Roman" pitchFamily="18" charset="0"/>
              <a:cs typeface="Times New Roman" pitchFamily="18" charset="0"/>
            </a:endParaRPr>
          </a:p>
        </p:txBody>
      </p:sp>
      <p:pic>
        <p:nvPicPr>
          <p:cNvPr id="450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161" y="1067662"/>
            <a:ext cx="8963524" cy="528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92874119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427746" y="187492"/>
            <a:ext cx="8516353" cy="777708"/>
          </a:xfrm>
          <a:solidFill>
            <a:schemeClr val="accent2">
              <a:lumMod val="60000"/>
              <a:lumOff val="40000"/>
            </a:schemeClr>
          </a:solidFill>
        </p:spPr>
        <p:txBody>
          <a:bodyPr>
            <a:normAutofit/>
          </a:bodyPr>
          <a:lstStyle/>
          <a:p>
            <a:pPr>
              <a:defRPr/>
            </a:pPr>
            <a:r>
              <a:rPr lang="en-US" altLang="en-US" sz="2800" b="1" dirty="0" smtClean="0">
                <a:latin typeface="Times New Roman" pitchFamily="18" charset="0"/>
                <a:cs typeface="Times New Roman" pitchFamily="18" charset="0"/>
              </a:rPr>
              <a:t>Roles </a:t>
            </a:r>
            <a:r>
              <a:rPr lang="en-US" altLang="en-US" sz="2800" b="1" dirty="0">
                <a:latin typeface="Times New Roman" pitchFamily="18" charset="0"/>
                <a:cs typeface="Times New Roman" pitchFamily="18" charset="0"/>
              </a:rPr>
              <a:t>of an advocate</a:t>
            </a:r>
            <a:endParaRPr lang="en-US" altLang="en-US" sz="2800" dirty="0">
              <a:latin typeface="Times New Roman" pitchFamily="18" charset="0"/>
              <a:cs typeface="Times New Roman" pitchFamily="18" charset="0"/>
            </a:endParaRPr>
          </a:p>
        </p:txBody>
      </p:sp>
      <p:pic>
        <p:nvPicPr>
          <p:cNvPr id="471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747" y="854242"/>
            <a:ext cx="9131970" cy="548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17733837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758950" y="4679"/>
            <a:ext cx="8674100" cy="1054100"/>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Principles of advocacy </a:t>
            </a:r>
          </a:p>
        </p:txBody>
      </p:sp>
      <p:sp>
        <p:nvSpPr>
          <p:cNvPr id="16387" name="Content Placeholder 2"/>
          <p:cNvSpPr>
            <a:spLocks noGrp="1"/>
          </p:cNvSpPr>
          <p:nvPr>
            <p:ph idx="1"/>
          </p:nvPr>
        </p:nvSpPr>
        <p:spPr>
          <a:xfrm>
            <a:off x="725905" y="1058779"/>
            <a:ext cx="10740190" cy="5502442"/>
          </a:xfrm>
        </p:spPr>
        <p:txBody>
          <a:bodyPr>
            <a:normAutofit lnSpcReduction="10000"/>
          </a:bodyPr>
          <a:lstStyle/>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Advocacy is about </a:t>
            </a:r>
            <a:r>
              <a:rPr lang="en-US" altLang="en-US" b="1" dirty="0" smtClean="0">
                <a:solidFill>
                  <a:srgbClr val="FF0000"/>
                </a:solidFill>
                <a:latin typeface="Times New Roman" pitchFamily="18" charset="0"/>
                <a:cs typeface="Times New Roman" pitchFamily="18" charset="0"/>
              </a:rPr>
              <a:t>achieving social justice </a:t>
            </a:r>
            <a:r>
              <a:rPr lang="en-US" altLang="en-US" dirty="0" smtClean="0">
                <a:latin typeface="Times New Roman" pitchFamily="18" charset="0"/>
                <a:cs typeface="Times New Roman" pitchFamily="18" charset="0"/>
              </a:rPr>
              <a:t>(value)</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Advocacy is about </a:t>
            </a:r>
            <a:r>
              <a:rPr lang="en-US" altLang="en-US" b="1" dirty="0" smtClean="0">
                <a:solidFill>
                  <a:srgbClr val="FF0000"/>
                </a:solidFill>
                <a:latin typeface="Times New Roman" pitchFamily="18" charset="0"/>
                <a:cs typeface="Times New Roman" pitchFamily="18" charset="0"/>
              </a:rPr>
              <a:t>achieving equity</a:t>
            </a:r>
            <a:r>
              <a:rPr lang="en-US" altLang="en-US" dirty="0" smtClean="0">
                <a:latin typeface="Times New Roman" pitchFamily="18" charset="0"/>
                <a:cs typeface="Times New Roman" pitchFamily="18" charset="0"/>
              </a:rPr>
              <a:t> (value)</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All advocacy </a:t>
            </a:r>
            <a:r>
              <a:rPr lang="en-US" altLang="en-US" b="1" dirty="0" smtClean="0">
                <a:solidFill>
                  <a:srgbClr val="FF0000"/>
                </a:solidFill>
                <a:latin typeface="Times New Roman" pitchFamily="18" charset="0"/>
                <a:cs typeface="Times New Roman" pitchFamily="18" charset="0"/>
              </a:rPr>
              <a:t>must attempt to minimize conflicts of interest</a:t>
            </a:r>
            <a:endParaRPr lang="en-US" altLang="en-US" dirty="0" smtClean="0">
              <a:latin typeface="Times New Roman" pitchFamily="18" charset="0"/>
              <a:cs typeface="Times New Roman" pitchFamily="18" charset="0"/>
            </a:endParaRP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Always </a:t>
            </a:r>
            <a:r>
              <a:rPr lang="en-US" altLang="en-US" b="1" dirty="0" smtClean="0">
                <a:solidFill>
                  <a:srgbClr val="FF0000"/>
                </a:solidFill>
                <a:latin typeface="Times New Roman" pitchFamily="18" charset="0"/>
                <a:cs typeface="Times New Roman" pitchFamily="18" charset="0"/>
              </a:rPr>
              <a:t>tell the truth</a:t>
            </a:r>
            <a:endParaRPr lang="en-US" altLang="en-US" dirty="0" smtClean="0">
              <a:latin typeface="Times New Roman" pitchFamily="18" charset="0"/>
              <a:cs typeface="Times New Roman" pitchFamily="18" charset="0"/>
            </a:endParaRP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Know </a:t>
            </a:r>
            <a:r>
              <a:rPr lang="en-US" altLang="en-US" b="1" dirty="0" smtClean="0">
                <a:solidFill>
                  <a:srgbClr val="FF0000"/>
                </a:solidFill>
                <a:latin typeface="Times New Roman" pitchFamily="18" charset="0"/>
                <a:cs typeface="Times New Roman" pitchFamily="18" charset="0"/>
              </a:rPr>
              <a:t>who is on your side</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Know </a:t>
            </a:r>
            <a:r>
              <a:rPr lang="en-US" altLang="en-US" b="1" dirty="0" smtClean="0">
                <a:solidFill>
                  <a:srgbClr val="FF0000"/>
                </a:solidFill>
                <a:latin typeface="Times New Roman" pitchFamily="18" charset="0"/>
                <a:cs typeface="Times New Roman" pitchFamily="18" charset="0"/>
              </a:rPr>
              <a:t>who is not on your side   </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Follow-up </a:t>
            </a:r>
          </a:p>
          <a:p>
            <a:pPr marL="82296" indent="0">
              <a:lnSpc>
                <a:spcPct val="160000"/>
              </a:lnSpc>
              <a:buNone/>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7401542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 calcmode="lin" valueType="num">
                                      <p:cBhvr additive="base">
                                        <p:cTn id="3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 calcmode="lin" valueType="num">
                                      <p:cBhvr additive="base">
                                        <p:cTn id="37"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387">
                                            <p:txEl>
                                              <p:pRg st="6" end="6"/>
                                            </p:txEl>
                                          </p:spTgt>
                                        </p:tgtEl>
                                        <p:attrNameLst>
                                          <p:attrName>style.visibility</p:attrName>
                                        </p:attrNameLst>
                                      </p:cBhvr>
                                      <p:to>
                                        <p:strVal val="visible"/>
                                      </p:to>
                                    </p:set>
                                    <p:anim calcmode="lin" valueType="num">
                                      <p:cBhvr additive="base">
                                        <p:cTn id="43"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524000" y="133349"/>
            <a:ext cx="8547100" cy="917575"/>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Principle ….</a:t>
            </a:r>
          </a:p>
        </p:txBody>
      </p:sp>
      <p:sp>
        <p:nvSpPr>
          <p:cNvPr id="3" name="Content Placeholder 2"/>
          <p:cNvSpPr>
            <a:spLocks noGrp="1"/>
          </p:cNvSpPr>
          <p:nvPr>
            <p:ph idx="1"/>
          </p:nvPr>
        </p:nvSpPr>
        <p:spPr>
          <a:xfrm>
            <a:off x="557463" y="1050924"/>
            <a:ext cx="11077074" cy="5446294"/>
          </a:xfrm>
        </p:spPr>
        <p:txBody>
          <a:bodyPr>
            <a:normAutofit fontScale="92500"/>
          </a:bodyPr>
          <a:lstStyle/>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Speak </a:t>
            </a:r>
            <a:r>
              <a:rPr lang="en-US" altLang="en-US" b="1" dirty="0" smtClean="0">
                <a:solidFill>
                  <a:srgbClr val="FF0000"/>
                </a:solidFill>
                <a:latin typeface="Times New Roman" pitchFamily="18" charset="0"/>
                <a:cs typeface="Times New Roman" pitchFamily="18" charset="0"/>
              </a:rPr>
              <a:t>with clarity, transparency and credibility</a:t>
            </a:r>
            <a:endParaRPr lang="en-US" altLang="en-US" dirty="0" smtClean="0">
              <a:latin typeface="Times New Roman" pitchFamily="18" charset="0"/>
              <a:cs typeface="Times New Roman" pitchFamily="18" charset="0"/>
            </a:endParaRPr>
          </a:p>
          <a:p>
            <a:pPr marL="365760" indent="-283464" algn="just">
              <a:lnSpc>
                <a:spcPct val="160000"/>
              </a:lnSpc>
              <a:buFont typeface="Wingdings 2"/>
              <a:buChar char=""/>
              <a:defRPr/>
            </a:pPr>
            <a:r>
              <a:rPr lang="en-US" altLang="en-US" b="1" dirty="0" smtClean="0">
                <a:solidFill>
                  <a:srgbClr val="FF0000"/>
                </a:solidFill>
                <a:latin typeface="Times New Roman" pitchFamily="18" charset="0"/>
                <a:cs typeface="Times New Roman" pitchFamily="18" charset="0"/>
              </a:rPr>
              <a:t>Personalize your story </a:t>
            </a:r>
            <a:r>
              <a:rPr lang="en-US" altLang="en-US" dirty="0" smtClean="0">
                <a:latin typeface="Times New Roman" pitchFamily="18" charset="0"/>
                <a:cs typeface="Times New Roman" pitchFamily="18" charset="0"/>
              </a:rPr>
              <a:t>and make emotional connections</a:t>
            </a:r>
          </a:p>
          <a:p>
            <a:pPr marL="365760" indent="-283464" algn="just">
              <a:lnSpc>
                <a:spcPct val="160000"/>
              </a:lnSpc>
              <a:buFont typeface="Wingdings 2"/>
              <a:buChar char=""/>
              <a:defRPr/>
            </a:pPr>
            <a:r>
              <a:rPr lang="en-US" altLang="en-US" b="1" dirty="0" smtClean="0">
                <a:solidFill>
                  <a:srgbClr val="FF0000"/>
                </a:solidFill>
                <a:latin typeface="Times New Roman" pitchFamily="18" charset="0"/>
                <a:cs typeface="Times New Roman" pitchFamily="18" charset="0"/>
              </a:rPr>
              <a:t>Use scientific evidence </a:t>
            </a:r>
            <a:r>
              <a:rPr lang="en-US" altLang="en-US" dirty="0" smtClean="0">
                <a:latin typeface="Times New Roman" pitchFamily="18" charset="0"/>
                <a:cs typeface="Times New Roman" pitchFamily="18" charset="0"/>
              </a:rPr>
              <a:t>and harmonious experiences</a:t>
            </a:r>
          </a:p>
          <a:p>
            <a:pPr marL="365760" indent="-283464" algn="just">
              <a:lnSpc>
                <a:spcPct val="160000"/>
              </a:lnSpc>
              <a:buFont typeface="Wingdings 2"/>
              <a:buChar char=""/>
              <a:defRPr/>
            </a:pPr>
            <a:r>
              <a:rPr lang="en-US" altLang="en-US" b="1" dirty="0" smtClean="0">
                <a:solidFill>
                  <a:srgbClr val="FF0000"/>
                </a:solidFill>
                <a:latin typeface="Times New Roman" pitchFamily="18" charset="0"/>
                <a:cs typeface="Times New Roman" pitchFamily="18" charset="0"/>
              </a:rPr>
              <a:t>Engage in two-way </a:t>
            </a:r>
            <a:r>
              <a:rPr lang="en-US" altLang="en-US" dirty="0" smtClean="0">
                <a:latin typeface="Times New Roman" pitchFamily="18" charset="0"/>
                <a:cs typeface="Times New Roman" pitchFamily="18" charset="0"/>
              </a:rPr>
              <a:t>communication with stakeholders</a:t>
            </a:r>
          </a:p>
          <a:p>
            <a:pPr marL="365760" indent="-283464" algn="just">
              <a:lnSpc>
                <a:spcPct val="160000"/>
              </a:lnSpc>
              <a:buFont typeface="Wingdings 2"/>
              <a:buChar char=""/>
              <a:defRPr/>
            </a:pPr>
            <a:r>
              <a:rPr lang="en-US" altLang="en-US" b="1" dirty="0" smtClean="0">
                <a:solidFill>
                  <a:srgbClr val="FF0000"/>
                </a:solidFill>
                <a:latin typeface="Times New Roman" pitchFamily="18" charset="0"/>
                <a:cs typeface="Times New Roman" pitchFamily="18" charset="0"/>
              </a:rPr>
              <a:t>Integrate educational </a:t>
            </a:r>
            <a:r>
              <a:rPr lang="en-US" altLang="en-US" dirty="0" smtClean="0">
                <a:latin typeface="Times New Roman" pitchFamily="18" charset="0"/>
                <a:cs typeface="Times New Roman" pitchFamily="18" charset="0"/>
              </a:rPr>
              <a:t>components and teaching moments</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Advocacy is about </a:t>
            </a:r>
            <a:r>
              <a:rPr lang="en-US" altLang="en-US" b="1" dirty="0" smtClean="0">
                <a:solidFill>
                  <a:srgbClr val="FF0000"/>
                </a:solidFill>
                <a:latin typeface="Times New Roman" pitchFamily="18" charset="0"/>
                <a:cs typeface="Times New Roman" pitchFamily="18" charset="0"/>
              </a:rPr>
              <a:t>achieving the best possible outcomes </a:t>
            </a:r>
            <a:r>
              <a:rPr lang="en-US" altLang="en-US" dirty="0" smtClean="0">
                <a:latin typeface="Times New Roman" pitchFamily="18" charset="0"/>
                <a:cs typeface="Times New Roman" pitchFamily="18" charset="0"/>
              </a:rPr>
              <a:t>for all parties concerned. </a:t>
            </a:r>
            <a:r>
              <a:rPr lang="en-US" altLang="en-US" b="1" i="1" dirty="0" smtClean="0">
                <a:solidFill>
                  <a:srgbClr val="000099"/>
                </a:solidFill>
                <a:latin typeface="Times New Roman" pitchFamily="18" charset="0"/>
                <a:cs typeface="Times New Roman" pitchFamily="18" charset="0"/>
              </a:rPr>
              <a:t>It is not affecting others !!! It is speak for justice and equity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91009035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384300" y="0"/>
            <a:ext cx="8699500" cy="1085850"/>
          </a:xfrm>
          <a:solidFill>
            <a:schemeClr val="accent2">
              <a:lumMod val="60000"/>
              <a:lumOff val="40000"/>
            </a:schemeClr>
          </a:solidFill>
        </p:spPr>
        <p:txBody>
          <a:bodyPr/>
          <a:lstStyle/>
          <a:p>
            <a:pPr>
              <a:defRPr/>
            </a:pPr>
            <a:r>
              <a:rPr lang="en-US" altLang="en-US" sz="3200" dirty="0">
                <a:latin typeface="Andalus" pitchFamily="2" charset="-78"/>
                <a:cs typeface="Andalus" pitchFamily="2" charset="-78"/>
              </a:rPr>
              <a:t> </a:t>
            </a:r>
            <a:r>
              <a:rPr lang="en-US" altLang="en-US" sz="3200" b="1" dirty="0">
                <a:latin typeface="Times New Roman" pitchFamily="18" charset="0"/>
                <a:cs typeface="Times New Roman" pitchFamily="18" charset="0"/>
              </a:rPr>
              <a:t>Advocacy planning process</a:t>
            </a:r>
            <a:endParaRPr lang="en-US" altLang="en-US" sz="3200" b="1" dirty="0">
              <a:latin typeface="Baskerville Old Face"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39543794"/>
              </p:ext>
            </p:extLst>
          </p:nvPr>
        </p:nvGraphicFramePr>
        <p:xfrm>
          <a:off x="1778000" y="1325564"/>
          <a:ext cx="8458200" cy="4541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1553484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68694297-2A8A-4BC5-8BC9-EC137F2D797D}"/>
                                            </p:graphicEl>
                                          </p:spTgt>
                                        </p:tgtEl>
                                        <p:attrNameLst>
                                          <p:attrName>style.visibility</p:attrName>
                                        </p:attrNameLst>
                                      </p:cBhvr>
                                      <p:to>
                                        <p:strVal val="visible"/>
                                      </p:to>
                                    </p:set>
                                    <p:anim calcmode="lin" valueType="num">
                                      <p:cBhvr additive="base">
                                        <p:cTn id="7" dur="500" fill="hold"/>
                                        <p:tgtEl>
                                          <p:spTgt spid="4">
                                            <p:graphicEl>
                                              <a:dgm id="{68694297-2A8A-4BC5-8BC9-EC137F2D797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68694297-2A8A-4BC5-8BC9-EC137F2D797D}"/>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B1BDF419-6A24-4B1E-9BE3-A629E6D2AF72}"/>
                                            </p:graphicEl>
                                          </p:spTgt>
                                        </p:tgtEl>
                                        <p:attrNameLst>
                                          <p:attrName>style.visibility</p:attrName>
                                        </p:attrNameLst>
                                      </p:cBhvr>
                                      <p:to>
                                        <p:strVal val="visible"/>
                                      </p:to>
                                    </p:set>
                                    <p:anim calcmode="lin" valueType="num">
                                      <p:cBhvr additive="base">
                                        <p:cTn id="13" dur="500" fill="hold"/>
                                        <p:tgtEl>
                                          <p:spTgt spid="4">
                                            <p:graphicEl>
                                              <a:dgm id="{B1BDF419-6A24-4B1E-9BE3-A629E6D2AF72}"/>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B1BDF419-6A24-4B1E-9BE3-A629E6D2AF72}"/>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graphicEl>
                                              <a:dgm id="{11F9EAD3-0760-4A89-807B-31B52BEE1F16}"/>
                                            </p:graphicEl>
                                          </p:spTgt>
                                        </p:tgtEl>
                                        <p:attrNameLst>
                                          <p:attrName>style.visibility</p:attrName>
                                        </p:attrNameLst>
                                      </p:cBhvr>
                                      <p:to>
                                        <p:strVal val="visible"/>
                                      </p:to>
                                    </p:set>
                                    <p:anim calcmode="lin" valueType="num">
                                      <p:cBhvr additive="base">
                                        <p:cTn id="17" dur="500" fill="hold"/>
                                        <p:tgtEl>
                                          <p:spTgt spid="4">
                                            <p:graphicEl>
                                              <a:dgm id="{11F9EAD3-0760-4A89-807B-31B52BEE1F16}"/>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11F9EAD3-0760-4A89-807B-31B52BEE1F16}"/>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graphicEl>
                                              <a:dgm id="{A8781926-1CD4-4416-A16C-2D9BB2755916}"/>
                                            </p:graphicEl>
                                          </p:spTgt>
                                        </p:tgtEl>
                                        <p:attrNameLst>
                                          <p:attrName>style.visibility</p:attrName>
                                        </p:attrNameLst>
                                      </p:cBhvr>
                                      <p:to>
                                        <p:strVal val="visible"/>
                                      </p:to>
                                    </p:set>
                                    <p:anim calcmode="lin" valueType="num">
                                      <p:cBhvr additive="base">
                                        <p:cTn id="23" dur="500" fill="hold"/>
                                        <p:tgtEl>
                                          <p:spTgt spid="4">
                                            <p:graphicEl>
                                              <a:dgm id="{A8781926-1CD4-4416-A16C-2D9BB2755916}"/>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A8781926-1CD4-4416-A16C-2D9BB2755916}"/>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graphicEl>
                                              <a:dgm id="{08090CA5-920B-41AE-B361-461B40AEF1C6}"/>
                                            </p:graphicEl>
                                          </p:spTgt>
                                        </p:tgtEl>
                                        <p:attrNameLst>
                                          <p:attrName>style.visibility</p:attrName>
                                        </p:attrNameLst>
                                      </p:cBhvr>
                                      <p:to>
                                        <p:strVal val="visible"/>
                                      </p:to>
                                    </p:set>
                                    <p:anim calcmode="lin" valueType="num">
                                      <p:cBhvr additive="base">
                                        <p:cTn id="27" dur="500" fill="hold"/>
                                        <p:tgtEl>
                                          <p:spTgt spid="4">
                                            <p:graphicEl>
                                              <a:dgm id="{08090CA5-920B-41AE-B361-461B40AEF1C6}"/>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08090CA5-920B-41AE-B361-461B40AEF1C6}"/>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graphicEl>
                                              <a:dgm id="{AD78D071-B67D-463D-B6FA-9F6315297793}"/>
                                            </p:graphicEl>
                                          </p:spTgt>
                                        </p:tgtEl>
                                        <p:attrNameLst>
                                          <p:attrName>style.visibility</p:attrName>
                                        </p:attrNameLst>
                                      </p:cBhvr>
                                      <p:to>
                                        <p:strVal val="visible"/>
                                      </p:to>
                                    </p:set>
                                    <p:anim calcmode="lin" valueType="num">
                                      <p:cBhvr additive="base">
                                        <p:cTn id="33" dur="500" fill="hold"/>
                                        <p:tgtEl>
                                          <p:spTgt spid="4">
                                            <p:graphicEl>
                                              <a:dgm id="{AD78D071-B67D-463D-B6FA-9F6315297793}"/>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graphicEl>
                                              <a:dgm id="{AD78D071-B67D-463D-B6FA-9F6315297793}"/>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graphicEl>
                                              <a:dgm id="{CD60D905-33EF-4C0A-92E0-76449B8B056A}"/>
                                            </p:graphicEl>
                                          </p:spTgt>
                                        </p:tgtEl>
                                        <p:attrNameLst>
                                          <p:attrName>style.visibility</p:attrName>
                                        </p:attrNameLst>
                                      </p:cBhvr>
                                      <p:to>
                                        <p:strVal val="visible"/>
                                      </p:to>
                                    </p:set>
                                    <p:anim calcmode="lin" valueType="num">
                                      <p:cBhvr additive="base">
                                        <p:cTn id="37" dur="500" fill="hold"/>
                                        <p:tgtEl>
                                          <p:spTgt spid="4">
                                            <p:graphicEl>
                                              <a:dgm id="{CD60D905-33EF-4C0A-92E0-76449B8B056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CD60D905-33EF-4C0A-92E0-76449B8B056A}"/>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graphicEl>
                                              <a:dgm id="{E8FE7D22-A41E-43C7-8B6E-0D987F88DB0A}"/>
                                            </p:graphicEl>
                                          </p:spTgt>
                                        </p:tgtEl>
                                        <p:attrNameLst>
                                          <p:attrName>style.visibility</p:attrName>
                                        </p:attrNameLst>
                                      </p:cBhvr>
                                      <p:to>
                                        <p:strVal val="visible"/>
                                      </p:to>
                                    </p:set>
                                    <p:anim calcmode="lin" valueType="num">
                                      <p:cBhvr additive="base">
                                        <p:cTn id="43" dur="500" fill="hold"/>
                                        <p:tgtEl>
                                          <p:spTgt spid="4">
                                            <p:graphicEl>
                                              <a:dgm id="{E8FE7D22-A41E-43C7-8B6E-0D987F88DB0A}"/>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E8FE7D22-A41E-43C7-8B6E-0D987F88DB0A}"/>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
                                            <p:graphicEl>
                                              <a:dgm id="{F4B65480-40E1-4A33-8ED6-8A0B148502B8}"/>
                                            </p:graphicEl>
                                          </p:spTgt>
                                        </p:tgtEl>
                                        <p:attrNameLst>
                                          <p:attrName>style.visibility</p:attrName>
                                        </p:attrNameLst>
                                      </p:cBhvr>
                                      <p:to>
                                        <p:strVal val="visible"/>
                                      </p:to>
                                    </p:set>
                                    <p:anim calcmode="lin" valueType="num">
                                      <p:cBhvr additive="base">
                                        <p:cTn id="47" dur="500" fill="hold"/>
                                        <p:tgtEl>
                                          <p:spTgt spid="4">
                                            <p:graphicEl>
                                              <a:dgm id="{F4B65480-40E1-4A33-8ED6-8A0B148502B8}"/>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F4B65480-40E1-4A33-8ED6-8A0B148502B8}"/>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
                                            <p:graphicEl>
                                              <a:dgm id="{1013AE01-DEE1-4C78-8FD0-5D0A3C972FA8}"/>
                                            </p:graphicEl>
                                          </p:spTgt>
                                        </p:tgtEl>
                                        <p:attrNameLst>
                                          <p:attrName>style.visibility</p:attrName>
                                        </p:attrNameLst>
                                      </p:cBhvr>
                                      <p:to>
                                        <p:strVal val="visible"/>
                                      </p:to>
                                    </p:set>
                                    <p:anim calcmode="lin" valueType="num">
                                      <p:cBhvr additive="base">
                                        <p:cTn id="51" dur="500" fill="hold"/>
                                        <p:tgtEl>
                                          <p:spTgt spid="4">
                                            <p:graphicEl>
                                              <a:dgm id="{1013AE01-DEE1-4C78-8FD0-5D0A3C972FA8}"/>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graphicEl>
                                              <a:dgm id="{1013AE01-DEE1-4C78-8FD0-5D0A3C972FA8}"/>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solidFill>
            <a:schemeClr val="accent2">
              <a:lumMod val="60000"/>
              <a:lumOff val="40000"/>
            </a:schemeClr>
          </a:solidFill>
        </p:spPr>
        <p:txBody>
          <a:bodyPr/>
          <a:lstStyle/>
          <a:p>
            <a:pPr>
              <a:defRPr/>
            </a:pPr>
            <a:r>
              <a:rPr lang="en-US" altLang="en-US" sz="2800" b="1" dirty="0">
                <a:solidFill>
                  <a:srgbClr val="0070C0"/>
                </a:solidFill>
                <a:latin typeface="Times New Roman" pitchFamily="18" charset="0"/>
                <a:cs typeface="Times New Roman" pitchFamily="18" charset="0"/>
              </a:rPr>
              <a:t>Step one: Issue identification</a:t>
            </a:r>
          </a:p>
        </p:txBody>
      </p:sp>
      <p:sp>
        <p:nvSpPr>
          <p:cNvPr id="20483" name="Content Placeholder 2"/>
          <p:cNvSpPr>
            <a:spLocks noGrp="1"/>
          </p:cNvSpPr>
          <p:nvPr>
            <p:ph idx="1"/>
          </p:nvPr>
        </p:nvSpPr>
        <p:spPr>
          <a:xfrm>
            <a:off x="1014663" y="1407695"/>
            <a:ext cx="10162674" cy="5261810"/>
          </a:xfrm>
        </p:spPr>
        <p:txBody>
          <a:bodyPr>
            <a:normAutofit/>
          </a:bodyPr>
          <a:lstStyle/>
          <a:p>
            <a:pPr marL="365760" indent="-283464" algn="just">
              <a:lnSpc>
                <a:spcPct val="150000"/>
              </a:lnSpc>
              <a:buFont typeface="Wingdings 2"/>
              <a:buChar char=""/>
              <a:defRPr/>
            </a:pPr>
            <a:endParaRPr lang="en-US" altLang="en-US" dirty="0" smtClean="0">
              <a:latin typeface="Baskerville Old Face" pitchFamily="18" charset="0"/>
            </a:endParaRPr>
          </a:p>
          <a:p>
            <a:pPr marL="365760" indent="-283464" algn="just">
              <a:lnSpc>
                <a:spcPct val="150000"/>
              </a:lnSpc>
              <a:buFont typeface="Wingdings 2"/>
              <a:buChar char=""/>
              <a:defRPr/>
            </a:pPr>
            <a:r>
              <a:rPr lang="en-US" altLang="en-US" dirty="0" smtClean="0">
                <a:latin typeface="Baskerville Old Face" pitchFamily="18" charset="0"/>
              </a:rPr>
              <a:t>The first step before any intervention is usually to identify the issue that needs to be addressed</a:t>
            </a:r>
            <a:r>
              <a:rPr lang="en-US" altLang="en-US" dirty="0">
                <a:latin typeface="Baskerville Old Face" pitchFamily="18" charset="0"/>
              </a:rPr>
              <a:t> </a:t>
            </a:r>
            <a:r>
              <a:rPr lang="en-US" altLang="en-US" dirty="0" smtClean="0">
                <a:latin typeface="Baskerville Old Face" pitchFamily="18" charset="0"/>
              </a:rPr>
              <a:t>(FS/PWDs Right)</a:t>
            </a:r>
          </a:p>
          <a:p>
            <a:pPr marL="365760" indent="-283464" algn="just">
              <a:lnSpc>
                <a:spcPct val="150000"/>
              </a:lnSpc>
              <a:buFont typeface="Wingdings 2"/>
              <a:buChar char=""/>
              <a:defRPr/>
            </a:pPr>
            <a:r>
              <a:rPr lang="en-US" altLang="en-US" dirty="0" smtClean="0">
                <a:latin typeface="Baskerville Old Face" pitchFamily="18" charset="0"/>
              </a:rPr>
              <a:t>The issue may be </a:t>
            </a:r>
            <a:r>
              <a:rPr lang="en-US" altLang="en-US" b="1" dirty="0" smtClean="0">
                <a:solidFill>
                  <a:srgbClr val="FF0000"/>
                </a:solidFill>
                <a:latin typeface="Baskerville Old Face" pitchFamily="18" charset="0"/>
              </a:rPr>
              <a:t>quite obvious</a:t>
            </a:r>
            <a:r>
              <a:rPr lang="en-US" altLang="en-US" dirty="0" smtClean="0">
                <a:latin typeface="Baskerville Old Face" pitchFamily="18" charset="0"/>
              </a:rPr>
              <a:t>, however, sometimes it is not immediately clear and </a:t>
            </a:r>
            <a:r>
              <a:rPr lang="en-US" altLang="en-US" b="1" dirty="0" smtClean="0">
                <a:solidFill>
                  <a:srgbClr val="FF0000"/>
                </a:solidFill>
                <a:latin typeface="Baskerville Old Face" pitchFamily="18" charset="0"/>
              </a:rPr>
              <a:t>a community or group needs to go through a process of identifying their needs </a:t>
            </a:r>
            <a:r>
              <a:rPr lang="en-US" altLang="en-US" dirty="0" smtClean="0">
                <a:latin typeface="Baskerville Old Face" pitchFamily="18" charset="0"/>
              </a:rPr>
              <a:t>and the issues they want to address</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91004839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 calcmode="lin" valueType="num">
                                      <p:cBhvr additive="base">
                                        <p:cTn id="7"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 calcmode="lin" valueType="num">
                                      <p:cBhvr additive="base">
                                        <p:cTn id="13"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Issue …… </a:t>
            </a:r>
          </a:p>
        </p:txBody>
      </p:sp>
      <p:sp>
        <p:nvSpPr>
          <p:cNvPr id="21507" name="Content Placeholder 2"/>
          <p:cNvSpPr>
            <a:spLocks noGrp="1"/>
          </p:cNvSpPr>
          <p:nvPr>
            <p:ph idx="1"/>
          </p:nvPr>
        </p:nvSpPr>
        <p:spPr/>
        <p:txBody>
          <a:bodyPr/>
          <a:lstStyle/>
          <a:p>
            <a:pPr eaLnBrk="1" hangingPunct="1">
              <a:buFont typeface="Wingdings" panose="05000000000000000000" pitchFamily="2" charset="2"/>
              <a:buChar char="Ø"/>
            </a:pPr>
            <a:endParaRPr lang="en-US" altLang="en-US" dirty="0" smtClean="0"/>
          </a:p>
          <a:p>
            <a:pPr eaLnBrk="1" hangingPunct="1">
              <a:lnSpc>
                <a:spcPct val="15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How do you identifying needs/issue??</a:t>
            </a:r>
          </a:p>
          <a:p>
            <a:pPr eaLnBrk="1" hangingPunct="1">
              <a:lnSpc>
                <a:spcPct val="150000"/>
              </a:lnSpc>
              <a:buFont typeface="Wingdings" panose="05000000000000000000" pitchFamily="2" charset="2"/>
              <a:buChar char="Ø"/>
            </a:pPr>
            <a:endParaRPr lang="en-US" altLang="en-US" dirty="0">
              <a:latin typeface="Times New Roman" panose="02020603050405020304" pitchFamily="18" charset="0"/>
              <a:cs typeface="Times New Roman" panose="02020603050405020304" pitchFamily="18" charset="0"/>
            </a:endParaRPr>
          </a:p>
          <a:p>
            <a:pPr eaLnBrk="1" hangingPunct="1">
              <a:lnSpc>
                <a:spcPct val="15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Set priority !!! </a:t>
            </a:r>
          </a:p>
          <a:p>
            <a:pPr eaLnBrk="1" hangingPunct="1">
              <a:lnSpc>
                <a:spcPct val="150000"/>
              </a:lnSpc>
              <a:buFont typeface="Wingdings" panose="05000000000000000000" pitchFamily="2" charset="2"/>
              <a:buChar char="Ø"/>
            </a:pPr>
            <a:endParaRPr lang="en-US" altLang="en-US" dirty="0">
              <a:latin typeface="Times New Roman" panose="02020603050405020304" pitchFamily="18" charset="0"/>
              <a:cs typeface="Times New Roman" panose="02020603050405020304" pitchFamily="18" charset="0"/>
            </a:endParaRPr>
          </a:p>
          <a:p>
            <a:pPr eaLnBrk="1" hangingPunct="1">
              <a:lnSpc>
                <a:spcPct val="15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How !!!</a:t>
            </a:r>
          </a:p>
          <a:p>
            <a:pPr eaLnBrk="1" hangingPunct="1">
              <a:buFont typeface="Wingdings 2" panose="05020102010507070707" pitchFamily="18" charset="2"/>
              <a:buNone/>
            </a:pPr>
            <a:endParaRPr lang="en-US" altLang="en-US"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56888813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 calcmode="lin" valueType="num">
                                      <p:cBhvr additive="base">
                                        <p:cTn id="7"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7">
                                            <p:txEl>
                                              <p:pRg st="3" end="3"/>
                                            </p:txEl>
                                          </p:spTgt>
                                        </p:tgtEl>
                                        <p:attrNameLst>
                                          <p:attrName>style.visibility</p:attrName>
                                        </p:attrNameLst>
                                      </p:cBhvr>
                                      <p:to>
                                        <p:strVal val="visible"/>
                                      </p:to>
                                    </p:set>
                                    <p:anim calcmode="lin" valueType="num">
                                      <p:cBhvr additive="base">
                                        <p:cTn id="13"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507">
                                            <p:txEl>
                                              <p:pRg st="5" end="5"/>
                                            </p:txEl>
                                          </p:spTgt>
                                        </p:tgtEl>
                                        <p:attrNameLst>
                                          <p:attrName>style.visibility</p:attrName>
                                        </p:attrNameLst>
                                      </p:cBhvr>
                                      <p:to>
                                        <p:strVal val="visible"/>
                                      </p:to>
                                    </p:set>
                                    <p:anim calcmode="lin" valueType="num">
                                      <p:cBhvr additive="base">
                                        <p:cTn id="19"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solidFill>
            <a:schemeClr val="accent2">
              <a:lumMod val="60000"/>
              <a:lumOff val="40000"/>
            </a:schemeClr>
          </a:solidFill>
        </p:spPr>
        <p:txBody>
          <a:bodyPr/>
          <a:lstStyle/>
          <a:p>
            <a:pPr>
              <a:defRPr/>
            </a:pPr>
            <a:r>
              <a:rPr lang="en-US" altLang="en-US" sz="3200" b="1" dirty="0">
                <a:solidFill>
                  <a:srgbClr val="0070C0"/>
                </a:solidFill>
                <a:latin typeface="Times New Roman" pitchFamily="18" charset="0"/>
                <a:cs typeface="Times New Roman" pitchFamily="18" charset="0"/>
              </a:rPr>
              <a:t>Step two: Research and analysis</a:t>
            </a:r>
          </a:p>
        </p:txBody>
      </p:sp>
      <p:sp>
        <p:nvSpPr>
          <p:cNvPr id="22531" name="Content Placeholder 2"/>
          <p:cNvSpPr>
            <a:spLocks noGrp="1"/>
          </p:cNvSpPr>
          <p:nvPr>
            <p:ph idx="1"/>
          </p:nvPr>
        </p:nvSpPr>
        <p:spPr/>
        <p:txBody>
          <a:bodyPr>
            <a:normAutofit lnSpcReduction="10000"/>
          </a:bodyPr>
          <a:lstStyle/>
          <a:p>
            <a:pPr marL="365760" indent="-283464" algn="just">
              <a:lnSpc>
                <a:spcPct val="170000"/>
              </a:lnSpc>
              <a:buFont typeface="Wingdings 2"/>
              <a:buChar char=""/>
              <a:defRPr/>
            </a:pPr>
            <a:r>
              <a:rPr lang="en-US" altLang="en-US" dirty="0" smtClean="0">
                <a:latin typeface="Baskerville Old Face" pitchFamily="18" charset="0"/>
              </a:rPr>
              <a:t>Collect information required to gain a deeper understanding of the issues identified in </a:t>
            </a:r>
            <a:r>
              <a:rPr lang="en-US" altLang="en-US" b="1" dirty="0" smtClean="0">
                <a:solidFill>
                  <a:srgbClr val="0070C0"/>
                </a:solidFill>
                <a:latin typeface="Baskerville Old Face" pitchFamily="18" charset="0"/>
              </a:rPr>
              <a:t>step 1 </a:t>
            </a:r>
            <a:r>
              <a:rPr lang="en-US" altLang="en-US" b="1" dirty="0" smtClean="0">
                <a:latin typeface="Baskerville Old Face" pitchFamily="18" charset="0"/>
              </a:rPr>
              <a:t>before </a:t>
            </a:r>
            <a:r>
              <a:rPr lang="en-US" altLang="en-US" dirty="0" smtClean="0">
                <a:latin typeface="Baskerville Old Face" pitchFamily="18" charset="0"/>
              </a:rPr>
              <a:t>undertaking any advocacy work</a:t>
            </a:r>
            <a:endParaRPr lang="en-US" altLang="en-US" sz="2400" dirty="0">
              <a:latin typeface="Baskerville Old Face" pitchFamily="18" charset="0"/>
            </a:endParaRPr>
          </a:p>
          <a:p>
            <a:pPr marL="365760" indent="-283464" algn="just">
              <a:lnSpc>
                <a:spcPct val="170000"/>
              </a:lnSpc>
              <a:buFont typeface="Wingdings 2"/>
              <a:buChar char=""/>
              <a:defRPr/>
            </a:pPr>
            <a:r>
              <a:rPr lang="en-US" altLang="en-US" sz="2400" dirty="0">
                <a:latin typeface="Baskerville Old Face" pitchFamily="18" charset="0"/>
              </a:rPr>
              <a:t>All advocacy work needs to be based on </a:t>
            </a:r>
            <a:r>
              <a:rPr lang="en-US" altLang="en-US" sz="2400" b="1" dirty="0">
                <a:solidFill>
                  <a:srgbClr val="FF0000"/>
                </a:solidFill>
                <a:latin typeface="Baskerville Old Face" pitchFamily="18" charset="0"/>
              </a:rPr>
              <a:t>accurate, reliable and sufficient </a:t>
            </a:r>
            <a:r>
              <a:rPr lang="en-US" altLang="en-US" sz="2400" dirty="0">
                <a:latin typeface="Baskerville Old Face" pitchFamily="18" charset="0"/>
              </a:rPr>
              <a:t>information. </a:t>
            </a:r>
            <a:endParaRPr lang="en-US" altLang="en-US" dirty="0" smtClean="0">
              <a:latin typeface="Baskerville Old Face" pitchFamily="18" charset="0"/>
            </a:endParaRPr>
          </a:p>
          <a:p>
            <a:pPr marL="365760" indent="-283464" algn="just">
              <a:lnSpc>
                <a:spcPct val="170000"/>
              </a:lnSpc>
              <a:buFont typeface="Wingdings 2"/>
              <a:buChar char=""/>
              <a:defRPr/>
            </a:pPr>
            <a:r>
              <a:rPr lang="en-US" altLang="en-US" dirty="0" smtClean="0">
                <a:latin typeface="Baskerville Old Face" pitchFamily="18" charset="0"/>
              </a:rPr>
              <a:t>Gather the necessary information and ensure that the </a:t>
            </a:r>
            <a:r>
              <a:rPr lang="en-US" altLang="en-US" b="1" dirty="0" smtClean="0">
                <a:solidFill>
                  <a:srgbClr val="FF0000"/>
                </a:solidFill>
                <a:latin typeface="Baskerville Old Face" pitchFamily="18" charset="0"/>
              </a:rPr>
              <a:t>causes</a:t>
            </a:r>
            <a:r>
              <a:rPr lang="en-US" altLang="en-US" dirty="0" smtClean="0">
                <a:latin typeface="Baskerville Old Face" pitchFamily="18" charset="0"/>
              </a:rPr>
              <a:t> and </a:t>
            </a:r>
            <a:r>
              <a:rPr lang="en-US" altLang="en-US" b="1" dirty="0" smtClean="0">
                <a:solidFill>
                  <a:srgbClr val="FF0000"/>
                </a:solidFill>
                <a:latin typeface="Baskerville Old Face" pitchFamily="18" charset="0"/>
              </a:rPr>
              <a:t>effects</a:t>
            </a:r>
            <a:r>
              <a:rPr lang="en-US" altLang="en-US" dirty="0" smtClean="0">
                <a:latin typeface="Baskerville Old Face" pitchFamily="18" charset="0"/>
              </a:rPr>
              <a:t> of the problem are understood.</a:t>
            </a:r>
          </a:p>
          <a:p>
            <a:pPr marL="365760" indent="-283464" algn="just">
              <a:lnSpc>
                <a:spcPct val="170000"/>
              </a:lnSpc>
              <a:buFont typeface="Wingdings 2"/>
              <a:buChar char=""/>
              <a:defRPr/>
            </a:pPr>
            <a:endParaRPr lang="en-US" altLang="en-US" dirty="0" smtClean="0">
              <a:latin typeface="Baskerville Old Face" pitchFamily="18" charset="0"/>
            </a:endParaRPr>
          </a:p>
          <a:p>
            <a:pPr marL="365760" indent="-283464" algn="just">
              <a:lnSpc>
                <a:spcPct val="170000"/>
              </a:lnSpc>
              <a:buFont typeface="Wingdings 2"/>
              <a:buChar char=""/>
              <a:defRPr/>
            </a:pPr>
            <a:endParaRPr lang="en-US" altLang="en-US" dirty="0" smtClean="0">
              <a:latin typeface="Baskerville Old Face"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78871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Research….</a:t>
            </a:r>
          </a:p>
        </p:txBody>
      </p:sp>
      <p:sp>
        <p:nvSpPr>
          <p:cNvPr id="23555" name="Content Placeholder 2"/>
          <p:cNvSpPr>
            <a:spLocks noGrp="1"/>
          </p:cNvSpPr>
          <p:nvPr>
            <p:ph idx="1"/>
          </p:nvPr>
        </p:nvSpPr>
        <p:spPr>
          <a:xfrm>
            <a:off x="533400" y="1825625"/>
            <a:ext cx="11125200" cy="4351338"/>
          </a:xfrm>
        </p:spPr>
        <p:txBody>
          <a:bodyPr>
            <a:normAutofit/>
          </a:bodyPr>
          <a:lstStyle/>
          <a:p>
            <a:pPr algn="just" eaLnBrk="1" hangingPunct="1">
              <a:lnSpc>
                <a:spcPct val="150000"/>
              </a:lnSpc>
              <a:buFont typeface="Wingdings 2" panose="05020102010507070707" pitchFamily="18" charset="2"/>
              <a:buNone/>
            </a:pPr>
            <a:r>
              <a:rPr lang="en-US" altLang="en-US" sz="2200" dirty="0">
                <a:latin typeface="Baskerville Old Face" panose="02020602080505020303" pitchFamily="18" charset="0"/>
              </a:rPr>
              <a:t>Good information is important for advocacy in order to: </a:t>
            </a:r>
          </a:p>
          <a:p>
            <a:pPr lvl="1" algn="just">
              <a:lnSpc>
                <a:spcPct val="150000"/>
              </a:lnSpc>
            </a:pPr>
            <a:r>
              <a:rPr lang="en-US" altLang="en-US" sz="1800" dirty="0" smtClean="0">
                <a:latin typeface="Baskerville Old Face" panose="02020602080505020303" pitchFamily="18" charset="0"/>
              </a:rPr>
              <a:t>Understand </a:t>
            </a:r>
            <a:r>
              <a:rPr lang="en-US" altLang="en-US" sz="1800" dirty="0">
                <a:latin typeface="Baskerville Old Face" panose="02020602080505020303" pitchFamily="18" charset="0"/>
              </a:rPr>
              <a:t>the context in which you work, including </a:t>
            </a:r>
            <a:r>
              <a:rPr lang="en-US" altLang="en-US" sz="1800" b="1" dirty="0">
                <a:solidFill>
                  <a:schemeClr val="accent2">
                    <a:lumMod val="75000"/>
                  </a:schemeClr>
                </a:solidFill>
                <a:latin typeface="Baskerville Old Face" panose="02020602080505020303" pitchFamily="18" charset="0"/>
              </a:rPr>
              <a:t>causes and effects </a:t>
            </a:r>
            <a:r>
              <a:rPr lang="en-US" altLang="en-US" sz="1800" dirty="0">
                <a:latin typeface="Baskerville Old Face" panose="02020602080505020303" pitchFamily="18" charset="0"/>
              </a:rPr>
              <a:t>of the particular issue</a:t>
            </a:r>
          </a:p>
          <a:p>
            <a:pPr lvl="1" algn="just">
              <a:lnSpc>
                <a:spcPct val="150000"/>
              </a:lnSpc>
            </a:pPr>
            <a:r>
              <a:rPr lang="en-US" altLang="en-US" sz="2000" dirty="0">
                <a:latin typeface="Times New Roman" panose="02020603050405020304" pitchFamily="18" charset="0"/>
                <a:cs typeface="Times New Roman" panose="02020603050405020304" pitchFamily="18" charset="0"/>
              </a:rPr>
              <a:t>Justify any particular course of </a:t>
            </a:r>
            <a:r>
              <a:rPr lang="en-US" altLang="en-US" sz="2000" dirty="0" smtClean="0">
                <a:latin typeface="Times New Roman" panose="02020603050405020304" pitchFamily="18" charset="0"/>
                <a:cs typeface="Times New Roman" panose="02020603050405020304" pitchFamily="18" charset="0"/>
              </a:rPr>
              <a:t>action</a:t>
            </a:r>
            <a:endParaRPr lang="en-US" altLang="en-US" sz="1800" dirty="0">
              <a:latin typeface="Baskerville Old Face" panose="02020602080505020303" pitchFamily="18" charset="0"/>
            </a:endParaRPr>
          </a:p>
          <a:p>
            <a:pPr lvl="1" algn="just">
              <a:lnSpc>
                <a:spcPct val="150000"/>
              </a:lnSpc>
            </a:pPr>
            <a:r>
              <a:rPr lang="en-US" altLang="en-US" sz="2000" dirty="0">
                <a:latin typeface="Times New Roman" panose="02020603050405020304" pitchFamily="18" charset="0"/>
                <a:cs typeface="Times New Roman" panose="02020603050405020304" pitchFamily="18" charset="0"/>
              </a:rPr>
              <a:t>Learn from past successes and mistakes</a:t>
            </a:r>
          </a:p>
          <a:p>
            <a:pPr lvl="1" algn="just">
              <a:lnSpc>
                <a:spcPct val="150000"/>
              </a:lnSpc>
            </a:pPr>
            <a:r>
              <a:rPr lang="en-US" altLang="en-US" sz="2000" dirty="0" smtClean="0">
                <a:latin typeface="Times New Roman" panose="02020603050405020304" pitchFamily="18" charset="0"/>
                <a:cs typeface="Times New Roman" panose="02020603050405020304" pitchFamily="18" charset="0"/>
              </a:rPr>
              <a:t>Provide </a:t>
            </a:r>
            <a:r>
              <a:rPr lang="en-US" altLang="en-US" sz="2000" dirty="0">
                <a:latin typeface="Times New Roman" panose="02020603050405020304" pitchFamily="18" charset="0"/>
                <a:cs typeface="Times New Roman" panose="02020603050405020304" pitchFamily="18" charset="0"/>
              </a:rPr>
              <a:t>good evidence for your </a:t>
            </a:r>
            <a:r>
              <a:rPr lang="en-US" altLang="en-US" sz="2000" dirty="0" smtClean="0">
                <a:latin typeface="Times New Roman" panose="02020603050405020304" pitchFamily="18" charset="0"/>
                <a:cs typeface="Times New Roman" panose="02020603050405020304" pitchFamily="18" charset="0"/>
              </a:rPr>
              <a:t>argument</a:t>
            </a:r>
            <a:endParaRPr lang="en-US" altLang="en-US" sz="1800" dirty="0">
              <a:latin typeface="Baskerville Old Face" panose="02020602080505020303" pitchFamily="18" charset="0"/>
            </a:endParaRPr>
          </a:p>
          <a:p>
            <a:pPr lvl="1" algn="just">
              <a:lnSpc>
                <a:spcPct val="150000"/>
              </a:lnSpc>
            </a:pPr>
            <a:r>
              <a:rPr lang="en-US" altLang="en-US" sz="2000" dirty="0">
                <a:latin typeface="Times New Roman" panose="02020603050405020304" pitchFamily="18" charset="0"/>
                <a:cs typeface="Times New Roman" panose="02020603050405020304" pitchFamily="18" charset="0"/>
              </a:rPr>
              <a:t>Understand what others are doing, in order to avoid duplication and to collaborate if </a:t>
            </a:r>
            <a:r>
              <a:rPr lang="en-US" altLang="en-US" sz="2000" dirty="0" smtClean="0">
                <a:latin typeface="Times New Roman" panose="02020603050405020304" pitchFamily="18" charset="0"/>
                <a:cs typeface="Times New Roman" panose="02020603050405020304" pitchFamily="18" charset="0"/>
              </a:rPr>
              <a:t>appropriate</a:t>
            </a:r>
            <a:endParaRPr lang="en-US" altLang="en-US" sz="1800" dirty="0">
              <a:latin typeface="Baskerville Old Face" panose="02020602080505020303" pitchFamily="18" charset="0"/>
            </a:endParaRPr>
          </a:p>
          <a:p>
            <a:pPr algn="just" eaLnBrk="1" hangingPunct="1">
              <a:lnSpc>
                <a:spcPct val="150000"/>
              </a:lnSpc>
              <a:buFont typeface="Wingdings 2" panose="05020102010507070707" pitchFamily="18" charset="2"/>
              <a:buNone/>
            </a:pPr>
            <a:endParaRPr lang="en-US" altLang="en-US" sz="2200" dirty="0">
              <a:latin typeface="Baskerville Old Face" panose="02020602080505020303"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92985394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 calcmode="lin" valueType="num">
                                      <p:cBhvr additive="base">
                                        <p:cTn id="11"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55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 calcmode="lin" valueType="num">
                                      <p:cBhvr additive="base">
                                        <p:cTn id="15"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55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anim calcmode="lin" valueType="num">
                                      <p:cBhvr additive="base">
                                        <p:cTn id="23"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55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anim calcmode="lin" valueType="num">
                                      <p:cBhvr additive="base">
                                        <p:cTn id="27"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74700" y="368300"/>
            <a:ext cx="9436100" cy="1016000"/>
          </a:xfrm>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Research…</a:t>
            </a:r>
          </a:p>
        </p:txBody>
      </p:sp>
      <p:sp>
        <p:nvSpPr>
          <p:cNvPr id="25603" name="Content Placeholder 2"/>
          <p:cNvSpPr>
            <a:spLocks noGrp="1"/>
          </p:cNvSpPr>
          <p:nvPr>
            <p:ph idx="1"/>
          </p:nvPr>
        </p:nvSpPr>
        <p:spPr>
          <a:xfrm>
            <a:off x="509337" y="1287379"/>
            <a:ext cx="11173326" cy="5197642"/>
          </a:xfrm>
        </p:spPr>
        <p:txBody>
          <a:bodyPr>
            <a:normAutofit lnSpcReduction="10000"/>
          </a:bodyPr>
          <a:lstStyle/>
          <a:p>
            <a:pPr eaLnBrk="1" hangingPunct="1">
              <a:lnSpc>
                <a:spcPct val="150000"/>
              </a:lnSpc>
              <a:buFont typeface="Wingdings 2" panose="05020102010507070707" pitchFamily="18" charset="2"/>
              <a:buNone/>
            </a:pPr>
            <a:r>
              <a:rPr lang="en-US" altLang="en-US" dirty="0" smtClean="0">
                <a:latin typeface="Times New Roman" panose="02020603050405020304" pitchFamily="18" charset="0"/>
                <a:cs typeface="Times New Roman" panose="02020603050405020304" pitchFamily="18" charset="0"/>
              </a:rPr>
              <a:t>1</a:t>
            </a:r>
            <a:r>
              <a:rPr lang="en-US" altLang="en-US" b="1" dirty="0" smtClean="0">
                <a:latin typeface="Times New Roman" panose="02020603050405020304" pitchFamily="18" charset="0"/>
                <a:cs typeface="Times New Roman" panose="02020603050405020304" pitchFamily="18" charset="0"/>
              </a:rPr>
              <a:t>. </a:t>
            </a:r>
            <a:r>
              <a:rPr lang="en-US" altLang="en-US" b="1" dirty="0" smtClean="0">
                <a:solidFill>
                  <a:srgbClr val="FF0066"/>
                </a:solidFill>
                <a:latin typeface="Times New Roman" panose="02020603050405020304" pitchFamily="18" charset="0"/>
                <a:cs typeface="Times New Roman" panose="02020603050405020304" pitchFamily="18" charset="0"/>
              </a:rPr>
              <a:t>Understanding the wider context</a:t>
            </a:r>
          </a:p>
          <a:p>
            <a:pPr eaLnBrk="1" hangingPunct="1">
              <a:lnSpc>
                <a:spcPct val="150000"/>
              </a:lnSpc>
              <a:buFont typeface="Wingdings 2" panose="05020102010507070707" pitchFamily="18" charset="2"/>
              <a:buNone/>
            </a:pPr>
            <a:r>
              <a:rPr lang="en-US" altLang="en-US" sz="2400" b="1" dirty="0" smtClean="0">
                <a:latin typeface="Times New Roman" panose="02020603050405020304" pitchFamily="18" charset="0"/>
                <a:cs typeface="Times New Roman" panose="02020603050405020304" pitchFamily="18" charset="0"/>
              </a:rPr>
              <a:t>		A. Force field analysis</a:t>
            </a:r>
            <a:endParaRPr lang="en-US" altLang="en-US" sz="2400"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Identify the different forces acting in society, either for good or bad, and to consider ways to make the most of the good forces and minimize the negative </a:t>
            </a:r>
            <a:r>
              <a:rPr lang="en-US" altLang="en-US" sz="2400" dirty="0" smtClean="0">
                <a:latin typeface="Times New Roman" panose="02020603050405020304" pitchFamily="18" charset="0"/>
                <a:cs typeface="Times New Roman" panose="02020603050405020304" pitchFamily="18" charset="0"/>
              </a:rPr>
              <a:t>ones</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It is helpful to think of the forces as political, economic, social and </a:t>
            </a:r>
            <a:r>
              <a:rPr lang="en-US" altLang="en-US" sz="2400" dirty="0" smtClean="0">
                <a:latin typeface="Times New Roman" panose="02020603050405020304" pitchFamily="18" charset="0"/>
                <a:cs typeface="Times New Roman" panose="02020603050405020304" pitchFamily="18" charset="0"/>
              </a:rPr>
              <a:t>environmental</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buFont typeface="Wingdings 2" panose="05020102010507070707" pitchFamily="18" charset="2"/>
              <a:buNone/>
            </a:pPr>
            <a:r>
              <a:rPr lang="en-US" altLang="en-US" sz="2400" b="1" dirty="0" smtClean="0">
                <a:latin typeface="Times New Roman" panose="02020603050405020304" pitchFamily="18" charset="0"/>
                <a:cs typeface="Times New Roman" panose="02020603050405020304" pitchFamily="18" charset="0"/>
              </a:rPr>
              <a:t>		B</a:t>
            </a:r>
            <a:r>
              <a:rPr lang="en-US" altLang="en-US" sz="2400" b="1" dirty="0">
                <a:latin typeface="Times New Roman" panose="02020603050405020304" pitchFamily="18" charset="0"/>
                <a:cs typeface="Times New Roman" panose="02020603050405020304" pitchFamily="18" charset="0"/>
              </a:rPr>
              <a:t>. Drawing a timeline of key </a:t>
            </a:r>
            <a:r>
              <a:rPr lang="en-US" altLang="en-US" sz="2400" b="1" dirty="0" smtClean="0">
                <a:latin typeface="Times New Roman" panose="02020603050405020304" pitchFamily="18" charset="0"/>
                <a:cs typeface="Times New Roman" panose="02020603050405020304" pitchFamily="18" charset="0"/>
              </a:rPr>
              <a:t>event</a:t>
            </a:r>
          </a:p>
          <a:p>
            <a:pPr algn="just">
              <a:lnSpc>
                <a:spcPct val="150000"/>
              </a:lnSpc>
            </a:pPr>
            <a:r>
              <a:rPr lang="en-US" altLang="en-US" sz="2400" dirty="0" smtClean="0">
                <a:latin typeface="Times New Roman" panose="02020603050405020304" pitchFamily="18" charset="0"/>
                <a:cs typeface="Times New Roman" panose="02020603050405020304" pitchFamily="18" charset="0"/>
              </a:rPr>
              <a:t>Similar </a:t>
            </a:r>
            <a:r>
              <a:rPr lang="en-US" altLang="en-US" sz="2400" dirty="0">
                <a:latin typeface="Times New Roman" panose="02020603050405020304" pitchFamily="18" charset="0"/>
                <a:cs typeface="Times New Roman" panose="02020603050405020304" pitchFamily="18" charset="0"/>
              </a:rPr>
              <a:t>to the force field analysis, but roots the understanding in a historical </a:t>
            </a:r>
            <a:r>
              <a:rPr lang="en-US" altLang="en-US" sz="2400" dirty="0" smtClean="0">
                <a:latin typeface="Times New Roman" panose="02020603050405020304" pitchFamily="18" charset="0"/>
                <a:cs typeface="Times New Roman" panose="02020603050405020304" pitchFamily="18" charset="0"/>
              </a:rPr>
              <a:t>context</a:t>
            </a:r>
          </a:p>
          <a:p>
            <a:pPr algn="just">
              <a:lnSpc>
                <a:spcPct val="150000"/>
              </a:lnSpc>
            </a:pPr>
            <a:r>
              <a:rPr lang="en-US" altLang="en-US" sz="2400" dirty="0">
                <a:latin typeface="Times New Roman" panose="02020603050405020304" pitchFamily="18" charset="0"/>
                <a:cs typeface="Times New Roman" panose="02020603050405020304" pitchFamily="18" charset="0"/>
              </a:rPr>
              <a:t>Identify key events that have influenced the country or area </a:t>
            </a:r>
          </a:p>
          <a:p>
            <a:pPr algn="just" eaLnBrk="1" hangingPunct="1">
              <a:lnSpc>
                <a:spcPct val="150000"/>
              </a:lnSpc>
              <a:buFont typeface="Wingdings 2" panose="05020102010507070707" pitchFamily="18" charset="2"/>
              <a:buNone/>
            </a:pP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9137117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additive="base">
                                        <p:cTn id="43" dur="5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6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Wider context …</a:t>
            </a:r>
          </a:p>
        </p:txBody>
      </p:sp>
      <p:sp>
        <p:nvSpPr>
          <p:cNvPr id="26627" name="Content Placeholder 2"/>
          <p:cNvSpPr>
            <a:spLocks noGrp="1"/>
          </p:cNvSpPr>
          <p:nvPr>
            <p:ph idx="1"/>
          </p:nvPr>
        </p:nvSpPr>
        <p:spPr/>
        <p:txBody>
          <a:bodyPr>
            <a:normAutofit/>
          </a:bodyPr>
          <a:lstStyle/>
          <a:p>
            <a:pPr marL="365760" indent="-283464" algn="just">
              <a:lnSpc>
                <a:spcPct val="150000"/>
              </a:lnSpc>
              <a:buNone/>
              <a:defRPr/>
            </a:pPr>
            <a:r>
              <a:rPr lang="en-US" altLang="en-US" b="1" dirty="0" smtClean="0">
                <a:latin typeface="Baskerville Old Face" pitchFamily="18" charset="0"/>
              </a:rPr>
              <a:t>C. Contextual analysis</a:t>
            </a:r>
            <a:endParaRPr lang="en-US" altLang="en-US" dirty="0" smtClean="0">
              <a:latin typeface="Baskerville Old Face" pitchFamily="18" charset="0"/>
            </a:endParaRPr>
          </a:p>
          <a:p>
            <a:pPr marL="365760" indent="-283464" algn="just">
              <a:lnSpc>
                <a:spcPct val="150000"/>
              </a:lnSpc>
              <a:buFont typeface="Arial" charset="0"/>
              <a:buChar char="•"/>
              <a:defRPr/>
            </a:pPr>
            <a:r>
              <a:rPr lang="en-US" altLang="en-US" dirty="0" smtClean="0">
                <a:latin typeface="Baskerville Old Face" pitchFamily="18" charset="0"/>
              </a:rPr>
              <a:t>Similar to the force field analysis but goes into much greater depth and deals with facts as well </a:t>
            </a:r>
            <a:r>
              <a:rPr lang="en-US" altLang="en-US" b="1" dirty="0" smtClean="0">
                <a:latin typeface="Baskerville Old Face" pitchFamily="18" charset="0"/>
              </a:rPr>
              <a:t>as trends, future , implication </a:t>
            </a:r>
            <a:r>
              <a:rPr lang="en-US" altLang="en-US" dirty="0" smtClean="0">
                <a:latin typeface="Baskerville Old Face" pitchFamily="18" charset="0"/>
              </a:rPr>
              <a:t>etc.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90368722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621632" y="852394"/>
            <a:ext cx="11189368" cy="5053106"/>
          </a:xfrm>
        </p:spPr>
        <p:txBody>
          <a:bodyPr>
            <a:normAutofit fontScale="92500" lnSpcReduction="20000"/>
          </a:bodyPr>
          <a:lstStyle/>
          <a:p>
            <a:pPr marL="365760" indent="-283464">
              <a:lnSpc>
                <a:spcPct val="150000"/>
              </a:lnSpc>
              <a:buNone/>
              <a:defRPr/>
            </a:pPr>
            <a:r>
              <a:rPr lang="en-US" altLang="en-US" b="1" dirty="0" smtClean="0">
                <a:solidFill>
                  <a:srgbClr val="FF0000"/>
                </a:solidFill>
              </a:rPr>
              <a:t> </a:t>
            </a:r>
            <a:r>
              <a:rPr lang="en-US" altLang="en-US" b="1" dirty="0">
                <a:solidFill>
                  <a:srgbClr val="FF0000"/>
                </a:solidFill>
                <a:latin typeface="Times New Roman" pitchFamily="18" charset="0"/>
                <a:cs typeface="Times New Roman" pitchFamily="18" charset="0"/>
              </a:rPr>
              <a:t>2. Understanding the root causes in your specific context </a:t>
            </a:r>
            <a:endParaRPr lang="en-US" altLang="en-US" b="1" dirty="0" smtClean="0">
              <a:solidFill>
                <a:srgbClr val="FF0000"/>
              </a:solidFill>
            </a:endParaRPr>
          </a:p>
          <a:p>
            <a:pPr marL="365760" indent="-283464">
              <a:lnSpc>
                <a:spcPct val="150000"/>
              </a:lnSpc>
              <a:buNone/>
              <a:defRPr/>
            </a:pPr>
            <a:r>
              <a:rPr lang="en-US" altLang="en-US" dirty="0" smtClean="0">
                <a:latin typeface="Baskerville Old Face" pitchFamily="18" charset="0"/>
              </a:rPr>
              <a:t>Identify the </a:t>
            </a:r>
            <a:r>
              <a:rPr lang="en-US" altLang="en-US" b="1" dirty="0" smtClean="0">
                <a:solidFill>
                  <a:srgbClr val="FF0000"/>
                </a:solidFill>
                <a:latin typeface="Baskerville Old Face" pitchFamily="18" charset="0"/>
              </a:rPr>
              <a:t>root causes of the problem </a:t>
            </a:r>
            <a:r>
              <a:rPr lang="en-US" altLang="en-US" dirty="0" smtClean="0">
                <a:latin typeface="Baskerville Old Face" pitchFamily="18" charset="0"/>
              </a:rPr>
              <a:t>in order to address the problem in the most appropriate way</a:t>
            </a:r>
            <a:endParaRPr lang="en-US" altLang="en-US" b="1" dirty="0" smtClean="0">
              <a:latin typeface="Baskerville Old Face" pitchFamily="18" charset="0"/>
            </a:endParaRPr>
          </a:p>
          <a:p>
            <a:pPr marL="365760" indent="-283464" algn="just">
              <a:lnSpc>
                <a:spcPct val="150000"/>
              </a:lnSpc>
              <a:buFont typeface="Wingdings 2"/>
              <a:buChar char=""/>
              <a:defRPr/>
            </a:pPr>
            <a:r>
              <a:rPr lang="en-US" altLang="en-US" b="1" i="1" dirty="0" smtClean="0">
                <a:solidFill>
                  <a:srgbClr val="FF0000"/>
                </a:solidFill>
                <a:latin typeface="Baskerville Old Face" pitchFamily="18" charset="0"/>
              </a:rPr>
              <a:t>The ‘why?’ exercise </a:t>
            </a:r>
            <a:r>
              <a:rPr lang="en-US" altLang="en-US" dirty="0" smtClean="0">
                <a:latin typeface="Baskerville Old Face" pitchFamily="18" charset="0"/>
              </a:rPr>
              <a:t>is a method that keeps asking ‘why?’ until it gets to the root of the problem</a:t>
            </a:r>
          </a:p>
          <a:p>
            <a:pPr marL="365760" indent="-283464" algn="just">
              <a:lnSpc>
                <a:spcPct val="150000"/>
              </a:lnSpc>
              <a:buFont typeface="Wingdings 2"/>
              <a:buChar char=""/>
              <a:defRPr/>
            </a:pPr>
            <a:r>
              <a:rPr lang="en-US" altLang="en-US" dirty="0" smtClean="0">
                <a:latin typeface="Baskerville Old Face" pitchFamily="18" charset="0"/>
              </a:rPr>
              <a:t>It makes the connection between the wider context and specific issues</a:t>
            </a:r>
          </a:p>
          <a:p>
            <a:pPr marL="365760" indent="-283464" algn="just">
              <a:lnSpc>
                <a:spcPct val="150000"/>
              </a:lnSpc>
              <a:buFont typeface="Wingdings 2"/>
              <a:buChar char=""/>
              <a:defRPr/>
            </a:pPr>
            <a:r>
              <a:rPr lang="en-US" altLang="en-US" dirty="0" smtClean="0">
                <a:latin typeface="Baskerville Old Face" pitchFamily="18" charset="0"/>
              </a:rPr>
              <a:t>Why exercise helps to develop </a:t>
            </a:r>
            <a:r>
              <a:rPr lang="en-US" altLang="en-US" b="1" i="1" dirty="0" smtClean="0">
                <a:latin typeface="Baskerville Old Face" pitchFamily="18" charset="0"/>
              </a:rPr>
              <a:t>problem tree</a:t>
            </a:r>
          </a:p>
          <a:p>
            <a:pPr marL="365760" indent="-283464" algn="just">
              <a:lnSpc>
                <a:spcPct val="150000"/>
              </a:lnSpc>
              <a:buFont typeface="Wingdings 2"/>
              <a:buChar char=""/>
              <a:defRPr/>
            </a:pPr>
            <a:r>
              <a:rPr lang="en-US" altLang="en-US" b="1" i="1" dirty="0" smtClean="0">
                <a:latin typeface="Baskerville Old Face" pitchFamily="18" charset="0"/>
              </a:rPr>
              <a:t>Keep asking …but why?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53125319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651">
                                            <p:txEl>
                                              <p:pRg st="3" end="3"/>
                                            </p:txEl>
                                          </p:spTgt>
                                        </p:tgtEl>
                                        <p:attrNameLst>
                                          <p:attrName>style.visibility</p:attrName>
                                        </p:attrNameLst>
                                      </p:cBhvr>
                                      <p:to>
                                        <p:strVal val="visible"/>
                                      </p:to>
                                    </p:set>
                                    <p:anim calcmode="lin" valueType="num">
                                      <p:cBhvr additive="base">
                                        <p:cTn id="25"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651">
                                            <p:txEl>
                                              <p:pRg st="4" end="4"/>
                                            </p:txEl>
                                          </p:spTgt>
                                        </p:tgtEl>
                                        <p:attrNameLst>
                                          <p:attrName>style.visibility</p:attrName>
                                        </p:attrNameLst>
                                      </p:cBhvr>
                                      <p:to>
                                        <p:strVal val="visible"/>
                                      </p:to>
                                    </p:set>
                                    <p:anim calcmode="lin" valueType="num">
                                      <p:cBhvr additive="base">
                                        <p:cTn id="31" dur="5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765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651">
                                            <p:txEl>
                                              <p:pRg st="5" end="5"/>
                                            </p:txEl>
                                          </p:spTgt>
                                        </p:tgtEl>
                                        <p:attrNameLst>
                                          <p:attrName>style.visibility</p:attrName>
                                        </p:attrNameLst>
                                      </p:cBhvr>
                                      <p:to>
                                        <p:strVal val="visible"/>
                                      </p:to>
                                    </p:set>
                                    <p:anim calcmode="lin" valueType="num">
                                      <p:cBhvr additive="base">
                                        <p:cTn id="37" dur="5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765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882315" y="514350"/>
            <a:ext cx="9537032" cy="819150"/>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Root causes in problem tree (example) </a:t>
            </a:r>
          </a:p>
        </p:txBody>
      </p:sp>
      <p:pic>
        <p:nvPicPr>
          <p:cNvPr id="7168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653" y="1475779"/>
            <a:ext cx="8646694" cy="493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2280179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Root causes …</a:t>
            </a:r>
          </a:p>
        </p:txBody>
      </p:sp>
      <p:sp>
        <p:nvSpPr>
          <p:cNvPr id="29699" name="Content Placeholder 2"/>
          <p:cNvSpPr>
            <a:spLocks noGrp="1"/>
          </p:cNvSpPr>
          <p:nvPr>
            <p:ph idx="1"/>
          </p:nvPr>
        </p:nvSpPr>
        <p:spPr>
          <a:xfrm>
            <a:off x="838200" y="1543237"/>
            <a:ext cx="10515600" cy="4351338"/>
          </a:xfrm>
        </p:spPr>
        <p:txBody>
          <a:bodyPr/>
          <a:lstStyle/>
          <a:p>
            <a:pPr eaLnBrk="1" hangingPunct="1">
              <a:lnSpc>
                <a:spcPct val="150000"/>
              </a:lnSpc>
            </a:pPr>
            <a:r>
              <a:rPr lang="en-US" altLang="en-US" b="1" dirty="0" smtClean="0">
                <a:solidFill>
                  <a:srgbClr val="FF0000"/>
                </a:solidFill>
              </a:rPr>
              <a:t>Depth analysis </a:t>
            </a:r>
            <a:r>
              <a:rPr lang="en-US" altLang="en-US" dirty="0" smtClean="0"/>
              <a:t>of the root cause help to identify areas which need advocacy intervention </a:t>
            </a:r>
          </a:p>
          <a:p>
            <a:pPr algn="just" eaLnBrk="1" hangingPunct="1">
              <a:lnSpc>
                <a:spcPct val="150000"/>
              </a:lnSpc>
            </a:pPr>
            <a:r>
              <a:rPr lang="en-US" altLang="en-US" b="1" dirty="0" smtClean="0">
                <a:solidFill>
                  <a:srgbClr val="FF0000"/>
                </a:solidFill>
              </a:rPr>
              <a:t>The problem tree </a:t>
            </a:r>
            <a:r>
              <a:rPr lang="en-US" altLang="en-US" dirty="0" smtClean="0"/>
              <a:t>can be extended to include the effects of the problem, which become the branches growing out of the tree</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0017125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700" y="330200"/>
            <a:ext cx="8915400" cy="1365250"/>
          </a:xfrm>
          <a:solidFill>
            <a:schemeClr val="accent2">
              <a:lumMod val="60000"/>
              <a:lumOff val="40000"/>
            </a:schemeClr>
          </a:solidFill>
        </p:spPr>
        <p:txBody>
          <a:bodyPr/>
          <a:lstStyle/>
          <a:p>
            <a:pPr>
              <a:defRPr/>
            </a:pPr>
            <a:r>
              <a:rPr lang="en-US" sz="2800" b="1" dirty="0">
                <a:latin typeface="+mn-lt"/>
              </a:rPr>
              <a:t>Effects in problem tree (example)</a:t>
            </a:r>
          </a:p>
        </p:txBody>
      </p:sp>
      <p:pic>
        <p:nvPicPr>
          <p:cNvPr id="7578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00" y="1695450"/>
            <a:ext cx="7747000" cy="489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4332236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Effect…</a:t>
            </a:r>
          </a:p>
        </p:txBody>
      </p:sp>
      <p:sp>
        <p:nvSpPr>
          <p:cNvPr id="31747" name="Content Placeholder 2"/>
          <p:cNvSpPr>
            <a:spLocks noGrp="1"/>
          </p:cNvSpPr>
          <p:nvPr>
            <p:ph idx="1"/>
          </p:nvPr>
        </p:nvSpPr>
        <p:spPr>
          <a:xfrm>
            <a:off x="838200" y="1588169"/>
            <a:ext cx="10668000" cy="5083428"/>
          </a:xfrm>
        </p:spPr>
        <p:txBody>
          <a:bodyPr/>
          <a:lstStyle/>
          <a:p>
            <a:pPr algn="just" eaLnBrk="1" hangingPunct="1">
              <a:lnSpc>
                <a:spcPct val="150000"/>
              </a:lnSpc>
            </a:pPr>
            <a:r>
              <a:rPr lang="en-US" altLang="en-US" dirty="0" smtClean="0"/>
              <a:t>This </a:t>
            </a:r>
            <a:r>
              <a:rPr lang="en-US" altLang="en-US" b="1" dirty="0" smtClean="0">
                <a:solidFill>
                  <a:srgbClr val="FF0000"/>
                </a:solidFill>
              </a:rPr>
              <a:t>highlights areas for intervention </a:t>
            </a:r>
            <a:r>
              <a:rPr lang="en-US" altLang="en-US" dirty="0" smtClean="0"/>
              <a:t>to lessen the effects of the problem</a:t>
            </a:r>
          </a:p>
          <a:p>
            <a:pPr algn="just" eaLnBrk="1" hangingPunct="1">
              <a:lnSpc>
                <a:spcPct val="150000"/>
              </a:lnSpc>
            </a:pPr>
            <a:r>
              <a:rPr lang="en-US" altLang="en-US" dirty="0" smtClean="0"/>
              <a:t>This addresses the immediate needs until a lasting solution can be found</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0463175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981200" y="704850"/>
            <a:ext cx="8229600" cy="819150"/>
          </a:xfrm>
        </p:spPr>
        <p:txBody>
          <a:bodyPr>
            <a:normAutofit fontScale="90000"/>
          </a:bodyPr>
          <a:lstStyle/>
          <a:p>
            <a:pPr>
              <a:defRPr/>
            </a:pPr>
            <a:r>
              <a:rPr lang="en-US" altLang="en-US" sz="2800">
                <a:latin typeface="Times New Roman" pitchFamily="18" charset="0"/>
                <a:cs typeface="Times New Roman" pitchFamily="18" charset="0"/>
              </a:rPr>
              <a:t/>
            </a:r>
            <a:br>
              <a:rPr lang="en-US" altLang="en-US" sz="2800">
                <a:latin typeface="Times New Roman" pitchFamily="18" charset="0"/>
                <a:cs typeface="Times New Roman" pitchFamily="18" charset="0"/>
              </a:rPr>
            </a:br>
            <a:r>
              <a:rPr lang="en-US" altLang="en-US" sz="2800" b="1">
                <a:solidFill>
                  <a:srgbClr val="FF0066"/>
                </a:solidFill>
                <a:latin typeface="Times New Roman" pitchFamily="18" charset="0"/>
                <a:cs typeface="Times New Roman" pitchFamily="18" charset="0"/>
              </a:rPr>
              <a:t>3. Desk-based research</a:t>
            </a:r>
          </a:p>
        </p:txBody>
      </p:sp>
      <p:sp>
        <p:nvSpPr>
          <p:cNvPr id="32771" name="Content Placeholder 2"/>
          <p:cNvSpPr>
            <a:spLocks noGrp="1"/>
          </p:cNvSpPr>
          <p:nvPr>
            <p:ph idx="1"/>
          </p:nvPr>
        </p:nvSpPr>
        <p:spPr>
          <a:xfrm>
            <a:off x="593558" y="838200"/>
            <a:ext cx="11204742" cy="5574632"/>
          </a:xfrm>
        </p:spPr>
        <p:txBody>
          <a:bodyPr>
            <a:normAutofit fontScale="92500"/>
          </a:bodyPr>
          <a:lstStyle/>
          <a:p>
            <a:pPr marL="365760" indent="-283464">
              <a:lnSpc>
                <a:spcPct val="150000"/>
              </a:lnSpc>
              <a:buNone/>
              <a:defRPr/>
            </a:pPr>
            <a:endParaRPr lang="en-US" altLang="en-US" sz="1800" b="1" dirty="0" smtClean="0"/>
          </a:p>
          <a:p>
            <a:pPr marL="365760" indent="-283464" algn="just">
              <a:lnSpc>
                <a:spcPct val="150000"/>
              </a:lnSpc>
              <a:buFont typeface="Wingdings" pitchFamily="2" charset="2"/>
              <a:buChar char="ü"/>
              <a:defRPr/>
            </a:pPr>
            <a:r>
              <a:rPr lang="en-US" altLang="en-US" dirty="0" smtClean="0">
                <a:latin typeface="Times New Roman" pitchFamily="18" charset="0"/>
                <a:cs typeface="Times New Roman" pitchFamily="18" charset="0"/>
              </a:rPr>
              <a:t>All collected information may not be useful in advocacy</a:t>
            </a:r>
          </a:p>
          <a:p>
            <a:pPr marL="365760" indent="-283464" algn="just">
              <a:lnSpc>
                <a:spcPct val="150000"/>
              </a:lnSpc>
              <a:buFont typeface="Wingdings" pitchFamily="2" charset="2"/>
              <a:buChar char="ü"/>
              <a:defRPr/>
            </a:pPr>
            <a:r>
              <a:rPr lang="en-US" altLang="en-US" dirty="0" smtClean="0">
                <a:latin typeface="Times New Roman" pitchFamily="18" charset="0"/>
                <a:cs typeface="Times New Roman" pitchFamily="18" charset="0"/>
              </a:rPr>
              <a:t> The best approach is </a:t>
            </a:r>
            <a:r>
              <a:rPr lang="en-US" altLang="en-US" b="1" dirty="0" smtClean="0">
                <a:solidFill>
                  <a:srgbClr val="FF0000"/>
                </a:solidFill>
                <a:latin typeface="Times New Roman" pitchFamily="18" charset="0"/>
                <a:cs typeface="Times New Roman" pitchFamily="18" charset="0"/>
              </a:rPr>
              <a:t>to find a few sources </a:t>
            </a:r>
            <a:r>
              <a:rPr lang="en-US" altLang="en-US" dirty="0" smtClean="0">
                <a:latin typeface="Times New Roman" pitchFamily="18" charset="0"/>
                <a:cs typeface="Times New Roman" pitchFamily="18" charset="0"/>
              </a:rPr>
              <a:t>that you trust and find easy to use</a:t>
            </a:r>
          </a:p>
          <a:p>
            <a:pPr marL="365760" indent="-283464" algn="just">
              <a:lnSpc>
                <a:spcPct val="150000"/>
              </a:lnSpc>
              <a:buFont typeface="Wingdings" pitchFamily="2" charset="2"/>
              <a:buChar char="ü"/>
              <a:defRPr/>
            </a:pPr>
            <a:r>
              <a:rPr lang="en-US" altLang="en-US" dirty="0" smtClean="0">
                <a:latin typeface="Times New Roman" pitchFamily="18" charset="0"/>
                <a:cs typeface="Times New Roman" pitchFamily="18" charset="0"/>
              </a:rPr>
              <a:t>Some types of information or information sources may be seen by policy-makers and those in power as more trustworthy or more legitimate than others</a:t>
            </a:r>
          </a:p>
          <a:p>
            <a:pPr marL="365760" indent="-283464" algn="just">
              <a:lnSpc>
                <a:spcPct val="150000"/>
              </a:lnSpc>
              <a:buFont typeface="Wingdings" pitchFamily="2" charset="2"/>
              <a:buChar char="ü"/>
              <a:defRPr/>
            </a:pPr>
            <a:r>
              <a:rPr lang="en-US" altLang="en-US" dirty="0" smtClean="0">
                <a:latin typeface="Times New Roman" pitchFamily="18" charset="0"/>
                <a:cs typeface="Times New Roman" pitchFamily="18" charset="0"/>
              </a:rPr>
              <a:t>Assessing information for </a:t>
            </a:r>
            <a:r>
              <a:rPr lang="en-US" altLang="en-US" b="1" dirty="0" smtClean="0">
                <a:solidFill>
                  <a:srgbClr val="FF0000"/>
                </a:solidFill>
                <a:latin typeface="Times New Roman" pitchFamily="18" charset="0"/>
                <a:cs typeface="Times New Roman" pitchFamily="18" charset="0"/>
              </a:rPr>
              <a:t>bias</a:t>
            </a:r>
            <a:r>
              <a:rPr lang="en-US" altLang="en-US" dirty="0" smtClean="0">
                <a:latin typeface="Times New Roman" pitchFamily="18" charset="0"/>
                <a:cs typeface="Times New Roman" pitchFamily="18" charset="0"/>
              </a:rPr>
              <a:t> and </a:t>
            </a:r>
            <a:r>
              <a:rPr lang="en-US" altLang="en-US" dirty="0" smtClean="0">
                <a:solidFill>
                  <a:srgbClr val="FF0000"/>
                </a:solidFill>
                <a:latin typeface="Times New Roman" pitchFamily="18" charset="0"/>
                <a:cs typeface="Times New Roman" pitchFamily="18" charset="0"/>
              </a:rPr>
              <a:t>usefulness</a:t>
            </a:r>
            <a:r>
              <a:rPr lang="en-US" altLang="en-US" dirty="0" smtClean="0">
                <a:latin typeface="Times New Roman" pitchFamily="18" charset="0"/>
                <a:cs typeface="Times New Roman" pitchFamily="18" charset="0"/>
              </a:rPr>
              <a:t> before using it for advocacy </a:t>
            </a:r>
          </a:p>
          <a:p>
            <a:pPr marL="1280160" lvl="2" indent="-283464" algn="just">
              <a:lnSpc>
                <a:spcPct val="150000"/>
              </a:lnSpc>
              <a:buFont typeface="Wingdings" pitchFamily="2" charset="2"/>
              <a:buChar char="ü"/>
              <a:defRPr/>
            </a:pPr>
            <a:r>
              <a:rPr lang="en-US" altLang="en-US" dirty="0" err="1" smtClean="0">
                <a:latin typeface="Times New Roman" pitchFamily="18" charset="0"/>
                <a:cs typeface="Times New Roman" pitchFamily="18" charset="0"/>
              </a:rPr>
              <a:t>Eg</a:t>
            </a:r>
            <a:r>
              <a:rPr lang="en-US" altLang="en-US" dirty="0" smtClean="0">
                <a:latin typeface="Times New Roman" pitchFamily="18" charset="0"/>
                <a:cs typeface="Times New Roman" pitchFamily="18" charset="0"/>
              </a:rPr>
              <a:t>. </a:t>
            </a:r>
            <a:r>
              <a:rPr lang="en-US" altLang="en-US" dirty="0" err="1" smtClean="0">
                <a:latin typeface="Times New Roman" pitchFamily="18" charset="0"/>
                <a:cs typeface="Times New Roman" pitchFamily="18" charset="0"/>
              </a:rPr>
              <a:t>Govrnment</a:t>
            </a:r>
            <a:r>
              <a:rPr lang="en-US" altLang="en-US" dirty="0" smtClean="0">
                <a:latin typeface="Times New Roman" pitchFamily="18" charset="0"/>
                <a:cs typeface="Times New Roman" pitchFamily="18" charset="0"/>
              </a:rPr>
              <a:t> Reports, Partners Report, University </a:t>
            </a:r>
            <a:r>
              <a:rPr lang="en-US" altLang="en-US" dirty="0" err="1" smtClean="0">
                <a:latin typeface="Times New Roman" pitchFamily="18" charset="0"/>
                <a:cs typeface="Times New Roman" pitchFamily="18" charset="0"/>
              </a:rPr>
              <a:t>Researchs</a:t>
            </a:r>
            <a:r>
              <a:rPr lang="en-US" altLang="en-US" dirty="0" smtClean="0">
                <a:latin typeface="Times New Roman" pitchFamily="18" charset="0"/>
                <a:cs typeface="Times New Roman" pitchFamily="18" charset="0"/>
              </a:rPr>
              <a:t>, ….</a:t>
            </a:r>
            <a:r>
              <a:rPr lang="en-US" altLang="en-US" dirty="0" err="1" smtClean="0">
                <a:latin typeface="Times New Roman" pitchFamily="18" charset="0"/>
                <a:cs typeface="Times New Roman" pitchFamily="18" charset="0"/>
              </a:rPr>
              <a:t>etc</a:t>
            </a:r>
            <a:endParaRPr lang="en-US" altLang="en-US"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5297646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 calcmode="lin" valueType="num">
                                      <p:cBhvr additive="base">
                                        <p:cTn id="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 calcmode="lin" valueType="num">
                                      <p:cBhvr additive="base">
                                        <p:cTn id="13"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 calcmode="lin" valueType="num">
                                      <p:cBhvr additive="base">
                                        <p:cTn id="1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1">
                                            <p:txEl>
                                              <p:pRg st="4" end="4"/>
                                            </p:txEl>
                                          </p:spTgt>
                                        </p:tgtEl>
                                        <p:attrNameLst>
                                          <p:attrName>style.visibility</p:attrName>
                                        </p:attrNameLst>
                                      </p:cBhvr>
                                      <p:to>
                                        <p:strVal val="visible"/>
                                      </p:to>
                                    </p:set>
                                    <p:anim calcmode="lin" valueType="num">
                                      <p:cBhvr additive="base">
                                        <p:cTn id="2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2771">
                                            <p:txEl>
                                              <p:pRg st="5" end="5"/>
                                            </p:txEl>
                                          </p:spTgt>
                                        </p:tgtEl>
                                        <p:attrNameLst>
                                          <p:attrName>style.visibility</p:attrName>
                                        </p:attrNameLst>
                                      </p:cBhvr>
                                      <p:to>
                                        <p:strVal val="visible"/>
                                      </p:to>
                                    </p:set>
                                    <p:anim calcmode="lin" valueType="num">
                                      <p:cBhvr additive="base">
                                        <p:cTn id="29"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Content Placeholder 2"/>
          <p:cNvSpPr>
            <a:spLocks noGrp="1"/>
          </p:cNvSpPr>
          <p:nvPr>
            <p:ph idx="1"/>
          </p:nvPr>
        </p:nvSpPr>
        <p:spPr/>
        <p:txBody>
          <a:bodyPr/>
          <a:lstStyle/>
          <a:p>
            <a:pPr marL="0" indent="0" algn="just">
              <a:lnSpc>
                <a:spcPct val="150000"/>
              </a:lnSpc>
              <a:buNone/>
            </a:pPr>
            <a:r>
              <a:rPr lang="en-US" altLang="en-US" b="1" dirty="0">
                <a:solidFill>
                  <a:srgbClr val="FF0000"/>
                </a:solidFill>
                <a:latin typeface="Times New Roman" pitchFamily="18" charset="0"/>
                <a:cs typeface="Times New Roman" pitchFamily="18" charset="0"/>
              </a:rPr>
              <a:t>4. Deciding whether to advocate</a:t>
            </a:r>
            <a:endParaRPr lang="en-US" altLang="en-US" dirty="0" smtClean="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Decide whether advocacy is an appropriate response to an issue and assess their own skills and resources</a:t>
            </a:r>
          </a:p>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Is advocacy the best way to tackle this problem?</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9230340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Deciding….</a:t>
            </a:r>
            <a:endParaRPr lang="en-US" altLang="en-US" sz="2800" dirty="0">
              <a:solidFill>
                <a:schemeClr val="tx2">
                  <a:satMod val="130000"/>
                </a:schemeClr>
              </a:solidFill>
            </a:endParaRPr>
          </a:p>
        </p:txBody>
      </p:sp>
      <p:pic>
        <p:nvPicPr>
          <p:cNvPr id="839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981200"/>
            <a:ext cx="7924800" cy="43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8540418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pPr>
              <a:defRPr/>
            </a:pPr>
            <a:r>
              <a:rPr lang="en-US" sz="3200" b="1" dirty="0">
                <a:latin typeface="+mn-lt"/>
              </a:rPr>
              <a:t>Step three: Planning</a:t>
            </a:r>
          </a:p>
        </p:txBody>
      </p:sp>
      <p:sp>
        <p:nvSpPr>
          <p:cNvPr id="86019" name="Content Placeholder 2"/>
          <p:cNvSpPr>
            <a:spLocks noGrp="1"/>
          </p:cNvSpPr>
          <p:nvPr>
            <p:ph idx="1"/>
          </p:nvPr>
        </p:nvSpPr>
        <p:spPr/>
        <p:txBody>
          <a:bodyPr/>
          <a:lstStyle/>
          <a:p>
            <a:pPr algn="just" eaLnBrk="1" hangingPunct="1">
              <a:lnSpc>
                <a:spcPct val="150000"/>
              </a:lnSpc>
              <a:buFont typeface="Wingdings" panose="05000000000000000000" pitchFamily="2" charset="2"/>
              <a:buChar char="Ø"/>
            </a:pPr>
            <a:r>
              <a:rPr lang="en-US" altLang="en-US" dirty="0" smtClean="0"/>
              <a:t>Planning includes the goal, objectives, success indicators, means of measurement, targets, allies, methods and activities, risks and assumptions, timescale and responsibilities</a:t>
            </a:r>
          </a:p>
        </p:txBody>
      </p:sp>
      <p:sp>
        <p:nvSpPr>
          <p:cNvPr id="3" name="Footer Placeholder 2"/>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5492564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016000" y="387350"/>
            <a:ext cx="9245600" cy="920750"/>
          </a:xfrm>
          <a:solidFill>
            <a:schemeClr val="accent2">
              <a:lumMod val="60000"/>
              <a:lumOff val="40000"/>
            </a:schemeClr>
          </a:solidFill>
        </p:spPr>
        <p:txBody>
          <a:bodyPr/>
          <a:lstStyle/>
          <a:p>
            <a:pPr>
              <a:defRPr/>
            </a:pPr>
            <a:r>
              <a:rPr lang="en-US" altLang="en-US" sz="3600" dirty="0">
                <a:solidFill>
                  <a:schemeClr val="tx2">
                    <a:satMod val="130000"/>
                  </a:schemeClr>
                </a:solidFill>
              </a:rPr>
              <a:t>…planning is a strategic choice</a:t>
            </a:r>
          </a:p>
        </p:txBody>
      </p:sp>
      <p:sp>
        <p:nvSpPr>
          <p:cNvPr id="44035" name="Content Placeholder 2"/>
          <p:cNvSpPr>
            <a:spLocks noGrp="1"/>
          </p:cNvSpPr>
          <p:nvPr>
            <p:ph idx="1"/>
          </p:nvPr>
        </p:nvSpPr>
        <p:spPr>
          <a:xfrm>
            <a:off x="557463" y="1308100"/>
            <a:ext cx="11077074" cy="5016500"/>
          </a:xfrm>
        </p:spPr>
        <p:txBody>
          <a:bodyPr>
            <a:normAutofit fontScale="70000" lnSpcReduction="20000"/>
          </a:bodyPr>
          <a:lstStyle/>
          <a:p>
            <a:pPr marL="82296" indent="0">
              <a:lnSpc>
                <a:spcPct val="170000"/>
              </a:lnSpc>
              <a:buNone/>
              <a:defRPr/>
            </a:pPr>
            <a:r>
              <a:rPr lang="en-US" altLang="en-US" dirty="0" smtClean="0"/>
              <a:t>Ask oneself the following questions for your strategic choice is important next to advocacy goal;</a:t>
            </a:r>
          </a:p>
          <a:p>
            <a:pPr marL="822960" lvl="1" indent="-283464">
              <a:lnSpc>
                <a:spcPct val="170000"/>
              </a:lnSpc>
              <a:buFont typeface="Wingdings 2"/>
              <a:buChar char=""/>
              <a:defRPr/>
            </a:pPr>
            <a:r>
              <a:rPr lang="en-US" altLang="en-US" dirty="0" smtClean="0"/>
              <a:t>What do you want?  (Objective)</a:t>
            </a:r>
          </a:p>
          <a:p>
            <a:pPr marL="822960" lvl="1" indent="-283464">
              <a:lnSpc>
                <a:spcPct val="170000"/>
              </a:lnSpc>
              <a:buFont typeface="Wingdings 2"/>
              <a:buChar char=""/>
              <a:defRPr/>
            </a:pPr>
            <a:r>
              <a:rPr lang="en-US" altLang="en-US" dirty="0" smtClean="0"/>
              <a:t>Who can give it to you (Your audience)</a:t>
            </a:r>
          </a:p>
          <a:p>
            <a:pPr marL="822960" lvl="1" indent="-283464">
              <a:lnSpc>
                <a:spcPct val="170000"/>
              </a:lnSpc>
              <a:buFont typeface="Wingdings 2"/>
              <a:buChar char=""/>
              <a:defRPr/>
            </a:pPr>
            <a:r>
              <a:rPr lang="en-US" altLang="en-US" dirty="0" smtClean="0"/>
              <a:t>To whom do they listen?  (correlates, influencers)</a:t>
            </a:r>
          </a:p>
          <a:p>
            <a:pPr marL="822960" lvl="1" indent="-283464">
              <a:lnSpc>
                <a:spcPct val="170000"/>
              </a:lnSpc>
              <a:buFont typeface="Wingdings 2"/>
              <a:buChar char=""/>
              <a:defRPr/>
            </a:pPr>
            <a:r>
              <a:rPr lang="en-US" altLang="en-US" dirty="0" smtClean="0"/>
              <a:t>Who can give it to them? (media/channel)</a:t>
            </a:r>
          </a:p>
          <a:p>
            <a:pPr marL="822960" lvl="1" indent="-283464">
              <a:lnSpc>
                <a:spcPct val="170000"/>
              </a:lnSpc>
              <a:buFont typeface="Wingdings 2"/>
              <a:buChar char=""/>
              <a:defRPr/>
            </a:pPr>
            <a:r>
              <a:rPr lang="en-US" altLang="en-US" dirty="0" smtClean="0"/>
              <a:t>What do they need to hear? (message)</a:t>
            </a:r>
          </a:p>
          <a:p>
            <a:pPr marL="822960" lvl="1" indent="-283464">
              <a:lnSpc>
                <a:spcPct val="170000"/>
              </a:lnSpc>
              <a:buFont typeface="Wingdings 2"/>
              <a:buChar char=""/>
              <a:defRPr/>
            </a:pPr>
            <a:r>
              <a:rPr lang="en-US" altLang="en-US" dirty="0" smtClean="0"/>
              <a:t>Who do they need it to hear from? (messenger)</a:t>
            </a:r>
          </a:p>
          <a:p>
            <a:pPr marL="822960" lvl="1" indent="-283464">
              <a:lnSpc>
                <a:spcPct val="170000"/>
              </a:lnSpc>
              <a:buFont typeface="Wingdings 2"/>
              <a:buChar char=""/>
              <a:defRPr/>
            </a:pPr>
            <a:r>
              <a:rPr lang="en-US" altLang="en-US" dirty="0" smtClean="0"/>
              <a:t>How can we get them to hear? (methods)</a:t>
            </a:r>
          </a:p>
          <a:p>
            <a:pPr marL="822960" lvl="1" indent="-283464">
              <a:lnSpc>
                <a:spcPct val="170000"/>
              </a:lnSpc>
              <a:buFont typeface="Wingdings 2"/>
              <a:buChar char=""/>
              <a:defRPr/>
            </a:pPr>
            <a:r>
              <a:rPr lang="en-US" altLang="en-US" dirty="0" smtClean="0"/>
              <a:t>So it  entertain each!!!</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5179011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946484" y="500062"/>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  1. Developing  advocacy goal</a:t>
            </a:r>
            <a:endParaRPr lang="en-US" altLang="en-US" sz="2800" dirty="0"/>
          </a:p>
        </p:txBody>
      </p:sp>
      <p:sp>
        <p:nvSpPr>
          <p:cNvPr id="36867" name="Content Placeholder 2"/>
          <p:cNvSpPr>
            <a:spLocks noGrp="1"/>
          </p:cNvSpPr>
          <p:nvPr>
            <p:ph idx="1"/>
          </p:nvPr>
        </p:nvSpPr>
        <p:spPr>
          <a:xfrm>
            <a:off x="946484" y="1681246"/>
            <a:ext cx="10515600" cy="4351338"/>
          </a:xfrm>
        </p:spPr>
        <p:txBody>
          <a:bodyPr>
            <a:normAutofit fontScale="85000" lnSpcReduction="20000"/>
          </a:bodyPr>
          <a:lstStyle/>
          <a:p>
            <a:pPr eaLnBrk="1" hangingPunct="1">
              <a:lnSpc>
                <a:spcPct val="170000"/>
              </a:lnSpc>
            </a:pPr>
            <a:endParaRPr lang="en-US" altLang="en-US" sz="2400" dirty="0"/>
          </a:p>
          <a:p>
            <a:pPr eaLnBrk="1" hangingPunct="1">
              <a:lnSpc>
                <a:spcPct val="170000"/>
              </a:lnSpc>
            </a:pPr>
            <a:r>
              <a:rPr lang="en-US" altLang="en-US" sz="2400" dirty="0"/>
              <a:t>The goal is the </a:t>
            </a:r>
            <a:r>
              <a:rPr lang="en-US" altLang="en-US" sz="2400" b="1" dirty="0">
                <a:solidFill>
                  <a:srgbClr val="FF0000"/>
                </a:solidFill>
              </a:rPr>
              <a:t>overall purpose </a:t>
            </a:r>
            <a:r>
              <a:rPr lang="en-US" altLang="en-US" sz="2400" dirty="0"/>
              <a:t>of the </a:t>
            </a:r>
            <a:r>
              <a:rPr lang="en-US" altLang="en-US" sz="2400" dirty="0" smtClean="0"/>
              <a:t>project</a:t>
            </a:r>
            <a:endParaRPr lang="en-US" altLang="en-US" sz="2400" dirty="0"/>
          </a:p>
          <a:p>
            <a:pPr algn="just" eaLnBrk="1" hangingPunct="1">
              <a:lnSpc>
                <a:spcPct val="170000"/>
              </a:lnSpc>
            </a:pPr>
            <a:r>
              <a:rPr lang="en-US" altLang="en-US" sz="2400" dirty="0"/>
              <a:t>The goal is </a:t>
            </a:r>
            <a:r>
              <a:rPr lang="en-US" altLang="en-US" sz="2400" b="1" dirty="0">
                <a:solidFill>
                  <a:srgbClr val="FF0000"/>
                </a:solidFill>
              </a:rPr>
              <a:t>long-term and gives </a:t>
            </a:r>
            <a:r>
              <a:rPr lang="en-US" altLang="en-US" sz="2400" b="1" dirty="0" smtClean="0">
                <a:solidFill>
                  <a:srgbClr val="FF0000"/>
                </a:solidFill>
              </a:rPr>
              <a:t>direction</a:t>
            </a:r>
            <a:endParaRPr lang="en-US" altLang="en-US" sz="2400" b="1" dirty="0">
              <a:solidFill>
                <a:srgbClr val="FF0000"/>
              </a:solidFill>
            </a:endParaRPr>
          </a:p>
          <a:p>
            <a:pPr algn="just" eaLnBrk="1" hangingPunct="1">
              <a:lnSpc>
                <a:spcPct val="170000"/>
              </a:lnSpc>
            </a:pPr>
            <a:r>
              <a:rPr lang="en-US" altLang="en-US" sz="2400" dirty="0"/>
              <a:t>A goal often refers to the </a:t>
            </a:r>
            <a:r>
              <a:rPr lang="en-US" altLang="en-US" sz="2400" b="1" dirty="0">
                <a:solidFill>
                  <a:srgbClr val="FF0000"/>
                </a:solidFill>
              </a:rPr>
              <a:t>benefit that will be felt </a:t>
            </a:r>
            <a:r>
              <a:rPr lang="en-US" altLang="en-US" sz="2400" dirty="0"/>
              <a:t>by those affected by an </a:t>
            </a:r>
            <a:r>
              <a:rPr lang="en-US" altLang="en-US" sz="2400" dirty="0" smtClean="0"/>
              <a:t>issue</a:t>
            </a:r>
            <a:endParaRPr lang="en-US" altLang="en-US" sz="2400" dirty="0"/>
          </a:p>
          <a:p>
            <a:pPr algn="just" eaLnBrk="1" hangingPunct="1">
              <a:lnSpc>
                <a:spcPct val="170000"/>
              </a:lnSpc>
              <a:buFont typeface="Wingdings 2" panose="05020102010507070707" pitchFamily="18" charset="2"/>
              <a:buNone/>
            </a:pPr>
            <a:r>
              <a:rPr lang="en-US" altLang="en-US" sz="2400" dirty="0" err="1"/>
              <a:t>Eg</a:t>
            </a:r>
            <a:r>
              <a:rPr lang="en-US" altLang="en-US" sz="2400" dirty="0"/>
              <a:t>. </a:t>
            </a:r>
          </a:p>
          <a:p>
            <a:pPr lvl="1" algn="just">
              <a:lnSpc>
                <a:spcPct val="170000"/>
              </a:lnSpc>
            </a:pPr>
            <a:r>
              <a:rPr lang="en-US" altLang="en-US" sz="2000" dirty="0"/>
              <a:t>To improve </a:t>
            </a:r>
            <a:r>
              <a:rPr lang="en-US" altLang="en-US" sz="2000" dirty="0" smtClean="0"/>
              <a:t>PWDs right </a:t>
            </a:r>
          </a:p>
          <a:p>
            <a:pPr lvl="1" algn="just">
              <a:lnSpc>
                <a:spcPct val="170000"/>
              </a:lnSpc>
            </a:pPr>
            <a:r>
              <a:rPr lang="en-US" altLang="en-US" sz="2000" dirty="0" smtClean="0"/>
              <a:t>To ensure food security </a:t>
            </a:r>
            <a:endParaRPr lang="en-US" altLang="en-US" sz="2000" dirty="0"/>
          </a:p>
          <a:p>
            <a:pPr lvl="1" algn="just">
              <a:lnSpc>
                <a:spcPct val="170000"/>
              </a:lnSpc>
            </a:pPr>
            <a:r>
              <a:rPr lang="en-US" altLang="en-US" sz="2000" dirty="0"/>
              <a:t>To ensure that adequate budget will be allocated for malaria prevention </a:t>
            </a:r>
          </a:p>
          <a:p>
            <a:pPr algn="just" eaLnBrk="1" hangingPunct="1">
              <a:lnSpc>
                <a:spcPct val="170000"/>
              </a:lnSpc>
            </a:pPr>
            <a:endParaRPr lang="en-US" altLang="en-US" sz="2400" dirty="0"/>
          </a:p>
          <a:p>
            <a:pPr algn="just" eaLnBrk="1" hangingPunct="1">
              <a:lnSpc>
                <a:spcPct val="170000"/>
              </a:lnSpc>
            </a:pPr>
            <a:endParaRPr lang="en-US" altLang="en-US" sz="2400" dirty="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8528376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 calcmode="lin" valueType="num">
                                      <p:cBhvr additive="base">
                                        <p:cTn id="7"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 calcmode="lin" valueType="num">
                                      <p:cBhvr additive="base">
                                        <p:cTn id="13"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867">
                                            <p:txEl>
                                              <p:pRg st="3" end="3"/>
                                            </p:txEl>
                                          </p:spTgt>
                                        </p:tgtEl>
                                        <p:attrNameLst>
                                          <p:attrName>style.visibility</p:attrName>
                                        </p:attrNameLst>
                                      </p:cBhvr>
                                      <p:to>
                                        <p:strVal val="visible"/>
                                      </p:to>
                                    </p:set>
                                    <p:anim calcmode="lin" valueType="num">
                                      <p:cBhvr additive="base">
                                        <p:cTn id="19"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867">
                                            <p:txEl>
                                              <p:pRg st="4" end="4"/>
                                            </p:txEl>
                                          </p:spTgt>
                                        </p:tgtEl>
                                        <p:attrNameLst>
                                          <p:attrName>style.visibility</p:attrName>
                                        </p:attrNameLst>
                                      </p:cBhvr>
                                      <p:to>
                                        <p:strVal val="visible"/>
                                      </p:to>
                                    </p:set>
                                    <p:anim calcmode="lin" valueType="num">
                                      <p:cBhvr additive="base">
                                        <p:cTn id="25"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86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6867">
                                            <p:txEl>
                                              <p:pRg st="5" end="5"/>
                                            </p:txEl>
                                          </p:spTgt>
                                        </p:tgtEl>
                                        <p:attrNameLst>
                                          <p:attrName>style.visibility</p:attrName>
                                        </p:attrNameLst>
                                      </p:cBhvr>
                                      <p:to>
                                        <p:strVal val="visible"/>
                                      </p:to>
                                    </p:set>
                                    <p:anim calcmode="lin" valueType="num">
                                      <p:cBhvr additive="base">
                                        <p:cTn id="29"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686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6867">
                                            <p:txEl>
                                              <p:pRg st="6" end="6"/>
                                            </p:txEl>
                                          </p:spTgt>
                                        </p:tgtEl>
                                        <p:attrNameLst>
                                          <p:attrName>style.visibility</p:attrName>
                                        </p:attrNameLst>
                                      </p:cBhvr>
                                      <p:to>
                                        <p:strVal val="visible"/>
                                      </p:to>
                                    </p:set>
                                    <p:anim calcmode="lin" valueType="num">
                                      <p:cBhvr additive="base">
                                        <p:cTn id="33"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6867">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6867">
                                            <p:txEl>
                                              <p:pRg st="7" end="7"/>
                                            </p:txEl>
                                          </p:spTgt>
                                        </p:tgtEl>
                                        <p:attrNameLst>
                                          <p:attrName>style.visibility</p:attrName>
                                        </p:attrNameLst>
                                      </p:cBhvr>
                                      <p:to>
                                        <p:strVal val="visible"/>
                                      </p:to>
                                    </p:set>
                                    <p:anim calcmode="lin" valueType="num">
                                      <p:cBhvr additive="base">
                                        <p:cTn id="37" dur="500" fill="hold"/>
                                        <p:tgtEl>
                                          <p:spTgt spid="3686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686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2. Set SMART advocacy objectives</a:t>
            </a:r>
            <a:r>
              <a:rPr lang="en-US" altLang="en-US" sz="3200" b="1" dirty="0">
                <a:solidFill>
                  <a:schemeClr val="tx2">
                    <a:satMod val="130000"/>
                  </a:schemeClr>
                </a:solidFill>
              </a:rPr>
              <a:t/>
            </a:r>
            <a:br>
              <a:rPr lang="en-US" altLang="en-US" sz="3200" b="1" dirty="0">
                <a:solidFill>
                  <a:schemeClr val="tx2">
                    <a:satMod val="130000"/>
                  </a:schemeClr>
                </a:solidFill>
              </a:rPr>
            </a:br>
            <a:endParaRPr lang="en-US" altLang="en-US" sz="3200" dirty="0">
              <a:solidFill>
                <a:schemeClr val="tx2">
                  <a:satMod val="130000"/>
                </a:schemeClr>
              </a:solidFill>
            </a:endParaRPr>
          </a:p>
        </p:txBody>
      </p:sp>
      <p:sp>
        <p:nvSpPr>
          <p:cNvPr id="37891" name="Content Placeholder 2"/>
          <p:cNvSpPr>
            <a:spLocks noGrp="1"/>
          </p:cNvSpPr>
          <p:nvPr>
            <p:ph idx="1"/>
          </p:nvPr>
        </p:nvSpPr>
        <p:spPr/>
        <p:txBody>
          <a:bodyPr/>
          <a:lstStyle/>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An objective is </a:t>
            </a:r>
            <a:r>
              <a:rPr lang="en-US" altLang="en-US" b="1" dirty="0" smtClean="0">
                <a:solidFill>
                  <a:srgbClr val="FF0000"/>
                </a:solidFill>
                <a:latin typeface="Times New Roman" panose="02020603050405020304" pitchFamily="18" charset="0"/>
                <a:cs typeface="Times New Roman" panose="02020603050405020304" pitchFamily="18" charset="0"/>
              </a:rPr>
              <a:t>the intended impact </a:t>
            </a:r>
            <a:r>
              <a:rPr lang="en-US" altLang="en-US" dirty="0" smtClean="0">
                <a:latin typeface="Times New Roman" panose="02020603050405020304" pitchFamily="18" charset="0"/>
                <a:cs typeface="Times New Roman" panose="02020603050405020304" pitchFamily="18" charset="0"/>
              </a:rPr>
              <a:t>or effects of the work you are doing, </a:t>
            </a:r>
            <a:r>
              <a:rPr lang="en-US" altLang="en-US" b="1" dirty="0" smtClean="0">
                <a:solidFill>
                  <a:srgbClr val="FF0000"/>
                </a:solidFill>
                <a:latin typeface="Times New Roman" panose="02020603050405020304" pitchFamily="18" charset="0"/>
                <a:cs typeface="Times New Roman" panose="02020603050405020304" pitchFamily="18" charset="0"/>
              </a:rPr>
              <a:t>the specific change that you want to see </a:t>
            </a:r>
            <a:endParaRPr lang="en-US" altLang="en-US" b="1" dirty="0" smtClean="0">
              <a:solidFill>
                <a:srgbClr val="FF0000"/>
              </a:solidFill>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The objective often refers to the desired changes in policy and practice that will contribute to that goal</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050014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additive="base">
                                        <p:cTn id="7" dur="5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891">
                                            <p:txEl>
                                              <p:pRg st="1" end="1"/>
                                            </p:txEl>
                                          </p:spTgt>
                                        </p:tgtEl>
                                        <p:attrNameLst>
                                          <p:attrName>style.visibility</p:attrName>
                                        </p:attrNameLst>
                                      </p:cBhvr>
                                      <p:to>
                                        <p:strVal val="visible"/>
                                      </p:to>
                                    </p:set>
                                    <p:anim calcmode="lin" valueType="num">
                                      <p:cBhvr additive="base">
                                        <p:cTn id="13" dur="5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89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SMART objectives…</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8153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3"/>
          <p:cNvSpPr>
            <a:spLocks noChangeArrowheads="1"/>
          </p:cNvSpPr>
          <p:nvPr/>
        </p:nvSpPr>
        <p:spPr bwMode="auto">
          <a:xfrm>
            <a:off x="597568" y="4419600"/>
            <a:ext cx="1084446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just" eaLnBrk="1" hangingPunct="1">
              <a:spcBef>
                <a:spcPct val="0"/>
              </a:spcBef>
              <a:buClrTx/>
              <a:buSzTx/>
              <a:buFontTx/>
              <a:buNone/>
            </a:pPr>
            <a:r>
              <a:rPr lang="en-US" altLang="en-US" sz="2800" dirty="0" err="1">
                <a:latin typeface="Times New Roman" panose="02020603050405020304" pitchFamily="18" charset="0"/>
                <a:cs typeface="Times New Roman" panose="02020603050405020304" pitchFamily="18" charset="0"/>
              </a:rPr>
              <a:t>Eg</a:t>
            </a:r>
            <a:endParaRPr lang="en-US" altLang="en-US" sz="2800" dirty="0">
              <a:latin typeface="Times New Roman" panose="02020603050405020304" pitchFamily="18" charset="0"/>
              <a:cs typeface="Times New Roman" panose="02020603050405020304" pitchFamily="18" charset="0"/>
            </a:endParaRPr>
          </a:p>
          <a:p>
            <a:pPr algn="just" eaLnBrk="1" hangingPunct="1">
              <a:spcBef>
                <a:spcPct val="0"/>
              </a:spcBef>
              <a:buClrTx/>
              <a:buSzTx/>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To increase the amount of budget allocated to </a:t>
            </a:r>
            <a:r>
              <a:rPr lang="en-US" altLang="en-US" sz="2800" dirty="0" smtClean="0">
                <a:latin typeface="Times New Roman" panose="02020603050405020304" pitchFamily="18" charset="0"/>
                <a:cs typeface="Times New Roman" panose="02020603050405020304" pitchFamily="18" charset="0"/>
              </a:rPr>
              <a:t>PWDs rights and food security related activities </a:t>
            </a:r>
            <a:r>
              <a:rPr lang="en-US" altLang="en-US" sz="2800" dirty="0">
                <a:latin typeface="Times New Roman" panose="02020603050405020304" pitchFamily="18" charset="0"/>
                <a:cs typeface="Times New Roman" panose="02020603050405020304" pitchFamily="18" charset="0"/>
              </a:rPr>
              <a:t>by 20% in two </a:t>
            </a:r>
            <a:r>
              <a:rPr lang="en-US" altLang="en-US" sz="2800" dirty="0" smtClean="0">
                <a:latin typeface="Times New Roman" panose="02020603050405020304" pitchFamily="18" charset="0"/>
                <a:cs typeface="Times New Roman" panose="02020603050405020304" pitchFamily="18" charset="0"/>
              </a:rPr>
              <a:t>years</a:t>
            </a:r>
            <a:endParaRPr lang="en-US" altLang="en-US" sz="28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60109971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500" fill="hold"/>
                                        <p:tgtEl>
                                          <p:spTgt spid="38915"/>
                                        </p:tgtEl>
                                        <p:attrNameLst>
                                          <p:attrName>ppt_x</p:attrName>
                                        </p:attrNameLst>
                                      </p:cBhvr>
                                      <p:tavLst>
                                        <p:tav tm="0">
                                          <p:val>
                                            <p:strVal val="#ppt_x"/>
                                          </p:val>
                                        </p:tav>
                                        <p:tav tm="100000">
                                          <p:val>
                                            <p:strVal val="#ppt_x"/>
                                          </p:val>
                                        </p:tav>
                                      </p:tavLst>
                                    </p:anim>
                                    <p:anim calcmode="lin" valueType="num">
                                      <p:cBhvr additive="base">
                                        <p:cTn id="8" dur="500" fill="hold"/>
                                        <p:tgtEl>
                                          <p:spTgt spid="3891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916">
                                            <p:txEl>
                                              <p:pRg st="0" end="0"/>
                                            </p:txEl>
                                          </p:spTgt>
                                        </p:tgtEl>
                                        <p:attrNameLst>
                                          <p:attrName>style.visibility</p:attrName>
                                        </p:attrNameLst>
                                      </p:cBhvr>
                                      <p:to>
                                        <p:strVal val="visible"/>
                                      </p:to>
                                    </p:set>
                                    <p:anim calcmode="lin" valueType="num">
                                      <p:cBhvr additive="base">
                                        <p:cTn id="13" dur="500" fill="hold"/>
                                        <p:tgtEl>
                                          <p:spTgt spid="389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9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916">
                                            <p:txEl>
                                              <p:pRg st="1" end="1"/>
                                            </p:txEl>
                                          </p:spTgt>
                                        </p:tgtEl>
                                        <p:attrNameLst>
                                          <p:attrName>style.visibility</p:attrName>
                                        </p:attrNameLst>
                                      </p:cBhvr>
                                      <p:to>
                                        <p:strVal val="visible"/>
                                      </p:to>
                                    </p:set>
                                    <p:anim calcmode="lin" valueType="num">
                                      <p:cBhvr additive="base">
                                        <p:cTn id="19" dur="500" fill="hold"/>
                                        <p:tgtEl>
                                          <p:spTgt spid="389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91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01706"/>
            <a:ext cx="11255188" cy="1214344"/>
          </a:xfrm>
          <a:solidFill>
            <a:schemeClr val="accent2">
              <a:lumMod val="60000"/>
              <a:lumOff val="40000"/>
            </a:schemeClr>
          </a:solidFill>
        </p:spPr>
        <p:txBody>
          <a:bodyPr/>
          <a:lstStyle/>
          <a:p>
            <a:pPr>
              <a:defRPr/>
            </a:pPr>
            <a:r>
              <a:rPr lang="en-US" altLang="en-US" sz="2800" b="1">
                <a:latin typeface="Times New Roman" pitchFamily="18" charset="0"/>
                <a:cs typeface="Times New Roman" pitchFamily="18" charset="0"/>
              </a:rPr>
              <a:t>Objectives…</a:t>
            </a:r>
          </a:p>
        </p:txBody>
      </p:sp>
      <p:sp>
        <p:nvSpPr>
          <p:cNvPr id="39939" name="Content Placeholder 2"/>
          <p:cNvSpPr>
            <a:spLocks noGrp="1"/>
          </p:cNvSpPr>
          <p:nvPr>
            <p:ph idx="1"/>
          </p:nvPr>
        </p:nvSpPr>
        <p:spPr>
          <a:xfrm>
            <a:off x="605589" y="1600200"/>
            <a:ext cx="10980822" cy="4572000"/>
          </a:xfrm>
        </p:spPr>
        <p:txBody>
          <a:bodyPr>
            <a:normAutofit fontScale="85000" lnSpcReduction="10000"/>
          </a:bodyPr>
          <a:lstStyle/>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Objectives can be </a:t>
            </a:r>
            <a:r>
              <a:rPr lang="en-US" altLang="en-US" b="1" i="1" dirty="0" smtClean="0">
                <a:latin typeface="Times New Roman" pitchFamily="18" charset="0"/>
                <a:cs typeface="Times New Roman" pitchFamily="18" charset="0"/>
              </a:rPr>
              <a:t>long-term</a:t>
            </a:r>
            <a:r>
              <a:rPr lang="en-US" altLang="en-US" dirty="0" smtClean="0">
                <a:latin typeface="Times New Roman" pitchFamily="18" charset="0"/>
                <a:cs typeface="Times New Roman" pitchFamily="18" charset="0"/>
              </a:rPr>
              <a:t> or </a:t>
            </a:r>
            <a:r>
              <a:rPr lang="en-US" altLang="en-US" b="1" i="1" dirty="0" smtClean="0">
                <a:latin typeface="Times New Roman" pitchFamily="18" charset="0"/>
                <a:cs typeface="Times New Roman" pitchFamily="18" charset="0"/>
              </a:rPr>
              <a:t>short-term</a:t>
            </a:r>
            <a:r>
              <a:rPr lang="en-US" altLang="en-US" dirty="0" smtClean="0">
                <a:latin typeface="Times New Roman" pitchFamily="18" charset="0"/>
                <a:cs typeface="Times New Roman" pitchFamily="18" charset="0"/>
              </a:rPr>
              <a:t>.</a:t>
            </a:r>
          </a:p>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Short-term objectives may focus on </a:t>
            </a:r>
            <a:r>
              <a:rPr lang="en-US" altLang="en-US" dirty="0" smtClean="0">
                <a:solidFill>
                  <a:srgbClr val="FF0000"/>
                </a:solidFill>
                <a:latin typeface="Times New Roman" pitchFamily="18" charset="0"/>
                <a:cs typeface="Times New Roman" pitchFamily="18" charset="0"/>
              </a:rPr>
              <a:t>smaller policy and practice change</a:t>
            </a:r>
            <a:r>
              <a:rPr lang="en-US" altLang="en-US" dirty="0" smtClean="0">
                <a:latin typeface="Times New Roman" pitchFamily="18" charset="0"/>
                <a:cs typeface="Times New Roman" pitchFamily="18" charset="0"/>
              </a:rPr>
              <a:t>, attitude change by the target group or raising awareness</a:t>
            </a:r>
          </a:p>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Long-term objectives usually focus on </a:t>
            </a:r>
            <a:r>
              <a:rPr lang="en-US" altLang="en-US" dirty="0" smtClean="0">
                <a:solidFill>
                  <a:srgbClr val="FF0000"/>
                </a:solidFill>
                <a:latin typeface="Times New Roman" pitchFamily="18" charset="0"/>
                <a:cs typeface="Times New Roman" pitchFamily="18" charset="0"/>
              </a:rPr>
              <a:t>changing institutions’ policy or practice that affect the community</a:t>
            </a:r>
            <a:endParaRPr lang="en-US" altLang="en-US" dirty="0" smtClean="0">
              <a:latin typeface="Times New Roman" pitchFamily="18" charset="0"/>
              <a:cs typeface="Times New Roman" pitchFamily="18" charset="0"/>
            </a:endParaRPr>
          </a:p>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It may be necessary to achieve some of the short-term objectives before you can achieve the long-term ones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9990157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939">
                                            <p:txEl>
                                              <p:pRg st="1" end="1"/>
                                            </p:txEl>
                                          </p:spTgt>
                                        </p:tgtEl>
                                        <p:attrNameLst>
                                          <p:attrName>style.visibility</p:attrName>
                                        </p:attrNameLst>
                                      </p:cBhvr>
                                      <p:to>
                                        <p:strVal val="visible"/>
                                      </p:to>
                                    </p:set>
                                    <p:anim calcmode="lin" valueType="num">
                                      <p:cBhvr additive="base">
                                        <p:cTn id="13"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9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9939">
                                            <p:txEl>
                                              <p:pRg st="2" end="2"/>
                                            </p:txEl>
                                          </p:spTgt>
                                        </p:tgtEl>
                                        <p:attrNameLst>
                                          <p:attrName>style.visibility</p:attrName>
                                        </p:attrNameLst>
                                      </p:cBhvr>
                                      <p:to>
                                        <p:strVal val="visible"/>
                                      </p:to>
                                    </p:set>
                                    <p:anim calcmode="lin" valueType="num">
                                      <p:cBhvr additive="base">
                                        <p:cTn id="19"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9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9939">
                                            <p:txEl>
                                              <p:pRg st="3" end="3"/>
                                            </p:txEl>
                                          </p:spTgt>
                                        </p:tgtEl>
                                        <p:attrNameLst>
                                          <p:attrName>style.visibility</p:attrName>
                                        </p:attrNameLst>
                                      </p:cBhvr>
                                      <p:to>
                                        <p:strVal val="visible"/>
                                      </p:to>
                                    </p:set>
                                    <p:anim calcmode="lin" valueType="num">
                                      <p:cBhvr additive="base">
                                        <p:cTn id="25" dur="5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9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838200" y="515270"/>
            <a:ext cx="10515600" cy="1030538"/>
          </a:xfrm>
          <a:solidFill>
            <a:schemeClr val="accent2">
              <a:lumMod val="60000"/>
              <a:lumOff val="40000"/>
            </a:schemeClr>
          </a:solidFill>
        </p:spPr>
        <p:txBody>
          <a:bodyPr vert="horz" lIns="91440" tIns="45720" rIns="91440" bIns="45720" rtlCol="0" anchor="ctr">
            <a:normAutofit fontScale="90000"/>
          </a:bodyPr>
          <a:lstStyle/>
          <a:p>
            <a:r>
              <a:rPr lang="en-US" altLang="en-US" sz="3200" b="1" dirty="0" smtClean="0">
                <a:latin typeface="Times New Roman" pitchFamily="18" charset="0"/>
                <a:cs typeface="Times New Roman" pitchFamily="18" charset="0"/>
              </a:rPr>
              <a:t/>
            </a:r>
            <a:br>
              <a:rPr lang="en-US" altLang="en-US" sz="3200" b="1" dirty="0" smtClean="0">
                <a:latin typeface="Times New Roman" pitchFamily="18" charset="0"/>
                <a:cs typeface="Times New Roman" pitchFamily="18" charset="0"/>
              </a:rPr>
            </a:br>
            <a:r>
              <a:rPr lang="en-US" altLang="en-US" sz="3200" b="1" dirty="0" smtClean="0">
                <a:latin typeface="Times New Roman" pitchFamily="18" charset="0"/>
                <a:cs typeface="Times New Roman" pitchFamily="18" charset="0"/>
              </a:rPr>
              <a:t>3. Setting indicators and means of measurement</a:t>
            </a:r>
            <a:br>
              <a:rPr lang="en-US" altLang="en-US" sz="3200" b="1" dirty="0" smtClean="0">
                <a:latin typeface="Times New Roman" pitchFamily="18" charset="0"/>
                <a:cs typeface="Times New Roman" pitchFamily="18" charset="0"/>
              </a:rPr>
            </a:br>
            <a:endParaRPr lang="en-US" altLang="en-US" sz="3200" b="1" dirty="0">
              <a:latin typeface="Times New Roman" pitchFamily="18" charset="0"/>
              <a:cs typeface="Times New Roman" pitchFamily="18" charset="0"/>
            </a:endParaRPr>
          </a:p>
        </p:txBody>
      </p:sp>
      <p:sp>
        <p:nvSpPr>
          <p:cNvPr id="40963" name="Content Placeholder 2"/>
          <p:cNvSpPr>
            <a:spLocks noGrp="1"/>
          </p:cNvSpPr>
          <p:nvPr>
            <p:ph idx="1"/>
          </p:nvPr>
        </p:nvSpPr>
        <p:spPr>
          <a:xfrm>
            <a:off x="509337" y="1395664"/>
            <a:ext cx="11173326" cy="4960686"/>
          </a:xfrm>
        </p:spPr>
        <p:txBody>
          <a:bodyPr>
            <a:normAutofit/>
          </a:bodyPr>
          <a:lstStyle/>
          <a:p>
            <a:pPr marL="365760" indent="-283464" algn="just">
              <a:lnSpc>
                <a:spcPct val="150000"/>
              </a:lnSpc>
              <a:buFont typeface="Wingdings 2"/>
              <a:buChar char=""/>
              <a:defRPr/>
            </a:pPr>
            <a:endParaRPr lang="en-US" altLang="en-US" dirty="0" smtClean="0"/>
          </a:p>
          <a:p>
            <a:pPr marL="365760" indent="-283464" algn="just">
              <a:lnSpc>
                <a:spcPct val="150000"/>
              </a:lnSpc>
              <a:buFont typeface="Wingdings 2"/>
              <a:buChar char=""/>
              <a:defRPr/>
            </a:pPr>
            <a:r>
              <a:rPr lang="en-US" altLang="en-US" dirty="0" smtClean="0"/>
              <a:t>Develop </a:t>
            </a:r>
            <a:r>
              <a:rPr lang="en-US" altLang="en-US" b="1" dirty="0" smtClean="0">
                <a:solidFill>
                  <a:srgbClr val="FF0000"/>
                </a:solidFill>
              </a:rPr>
              <a:t>clear indicators </a:t>
            </a:r>
            <a:r>
              <a:rPr lang="en-US" altLang="en-US" dirty="0" smtClean="0"/>
              <a:t>to measure advocacy success</a:t>
            </a:r>
          </a:p>
          <a:p>
            <a:pPr marL="365760" indent="-283464" algn="just">
              <a:lnSpc>
                <a:spcPct val="150000"/>
              </a:lnSpc>
              <a:buFont typeface="Wingdings 2"/>
              <a:buChar char=""/>
              <a:defRPr/>
            </a:pPr>
            <a:r>
              <a:rPr lang="en-US" altLang="en-US" dirty="0" smtClean="0"/>
              <a:t>Once you have developed your objectives, the success indicators should follow logically</a:t>
            </a:r>
          </a:p>
          <a:p>
            <a:pPr marL="365760" indent="-283464" algn="just">
              <a:lnSpc>
                <a:spcPct val="150000"/>
              </a:lnSpc>
              <a:buFont typeface="Wingdings 2"/>
              <a:buChar char=""/>
              <a:defRPr/>
            </a:pPr>
            <a:r>
              <a:rPr lang="en-US" altLang="en-US" dirty="0" smtClean="0"/>
              <a:t>They are produced by asking: </a:t>
            </a:r>
            <a:r>
              <a:rPr lang="en-US" altLang="en-US" b="1" dirty="0" smtClean="0">
                <a:solidFill>
                  <a:srgbClr val="FF0000"/>
                </a:solidFill>
              </a:rPr>
              <a:t>‘</a:t>
            </a:r>
            <a:r>
              <a:rPr lang="en-US" altLang="en-US" b="1" i="1" dirty="0" smtClean="0">
                <a:solidFill>
                  <a:srgbClr val="FF0000"/>
                </a:solidFill>
              </a:rPr>
              <a:t>How will I know if I have fulfilled my objectives</a:t>
            </a:r>
            <a:r>
              <a:rPr lang="en-US" altLang="en-US" b="1" dirty="0" smtClean="0">
                <a:solidFill>
                  <a:srgbClr val="FF0000"/>
                </a:solidFill>
              </a:rPr>
              <a:t>?’</a:t>
            </a:r>
          </a:p>
          <a:p>
            <a:pPr marL="365760" indent="-283464">
              <a:lnSpc>
                <a:spcPct val="150000"/>
              </a:lnSpc>
              <a:buFont typeface="Wingdings 2"/>
              <a:buChar char=""/>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15992334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anim calcmode="lin" valueType="num">
                                      <p:cBhvr additive="base">
                                        <p:cTn id="7"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3">
                                            <p:txEl>
                                              <p:pRg st="2" end="2"/>
                                            </p:txEl>
                                          </p:spTgt>
                                        </p:tgtEl>
                                        <p:attrNameLst>
                                          <p:attrName>style.visibility</p:attrName>
                                        </p:attrNameLst>
                                      </p:cBhvr>
                                      <p:to>
                                        <p:strVal val="visible"/>
                                      </p:to>
                                    </p:set>
                                    <p:anim calcmode="lin" valueType="num">
                                      <p:cBhvr additive="base">
                                        <p:cTn id="13" dur="5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63">
                                            <p:txEl>
                                              <p:pRg st="3" end="3"/>
                                            </p:txEl>
                                          </p:spTgt>
                                        </p:tgtEl>
                                        <p:attrNameLst>
                                          <p:attrName>style.visibility</p:attrName>
                                        </p:attrNameLst>
                                      </p:cBhvr>
                                      <p:to>
                                        <p:strVal val="visible"/>
                                      </p:to>
                                    </p:set>
                                    <p:anim calcmode="lin" valueType="num">
                                      <p:cBhvr additive="base">
                                        <p:cTn id="19"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4. Stakeholder mapping and analysis</a:t>
            </a:r>
          </a:p>
        </p:txBody>
      </p:sp>
      <p:sp>
        <p:nvSpPr>
          <p:cNvPr id="43011" name="Content Placeholder 2"/>
          <p:cNvSpPr>
            <a:spLocks noGrp="1"/>
          </p:cNvSpPr>
          <p:nvPr>
            <p:ph idx="1"/>
          </p:nvPr>
        </p:nvSpPr>
        <p:spPr>
          <a:xfrm>
            <a:off x="741948" y="1476709"/>
            <a:ext cx="10515600" cy="4351338"/>
          </a:xfrm>
        </p:spPr>
        <p:txBody>
          <a:bodyPr>
            <a:normAutofit fontScale="92500" lnSpcReduction="10000"/>
          </a:bodyPr>
          <a:lstStyle/>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Before undertaking any advocacy work, it is important to identify </a:t>
            </a:r>
            <a:r>
              <a:rPr lang="en-US" altLang="en-US" b="1" dirty="0" smtClean="0">
                <a:solidFill>
                  <a:srgbClr val="FF0000"/>
                </a:solidFill>
                <a:latin typeface="Times New Roman" pitchFamily="18" charset="0"/>
                <a:cs typeface="Times New Roman" pitchFamily="18" charset="0"/>
              </a:rPr>
              <a:t>whom you should be </a:t>
            </a:r>
            <a:r>
              <a:rPr lang="en-US" altLang="en-US" b="1" i="1" dirty="0" smtClean="0">
                <a:solidFill>
                  <a:srgbClr val="FF0000"/>
                </a:solidFill>
                <a:latin typeface="Times New Roman" pitchFamily="18" charset="0"/>
                <a:cs typeface="Times New Roman" pitchFamily="18" charset="0"/>
              </a:rPr>
              <a:t>speaking to </a:t>
            </a:r>
            <a:r>
              <a:rPr lang="en-US" altLang="en-US" b="1" dirty="0" smtClean="0">
                <a:solidFill>
                  <a:srgbClr val="FF0000"/>
                </a:solidFill>
                <a:latin typeface="Times New Roman" pitchFamily="18" charset="0"/>
                <a:cs typeface="Times New Roman" pitchFamily="18" charset="0"/>
              </a:rPr>
              <a:t>and whom you need to be </a:t>
            </a:r>
            <a:r>
              <a:rPr lang="en-US" altLang="en-US" b="1" i="1" dirty="0" smtClean="0">
                <a:solidFill>
                  <a:srgbClr val="FF0000"/>
                </a:solidFill>
                <a:latin typeface="Times New Roman" pitchFamily="18" charset="0"/>
                <a:cs typeface="Times New Roman" pitchFamily="18" charset="0"/>
              </a:rPr>
              <a:t>working with</a:t>
            </a:r>
            <a:endParaRPr lang="en-US" altLang="en-US" dirty="0" smtClean="0">
              <a:latin typeface="Times New Roman" pitchFamily="18" charset="0"/>
              <a:cs typeface="Times New Roman" pitchFamily="18" charset="0"/>
            </a:endParaRPr>
          </a:p>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These people are commonly referred to as </a:t>
            </a:r>
            <a:r>
              <a:rPr lang="en-US" altLang="en-US" b="1" i="1" dirty="0" smtClean="0">
                <a:solidFill>
                  <a:srgbClr val="FF0000"/>
                </a:solidFill>
                <a:latin typeface="Times New Roman" pitchFamily="18" charset="0"/>
                <a:cs typeface="Times New Roman" pitchFamily="18" charset="0"/>
              </a:rPr>
              <a:t>stakeholders</a:t>
            </a:r>
            <a:r>
              <a:rPr lang="en-US" altLang="en-US" b="1" dirty="0" smtClean="0">
                <a:solidFill>
                  <a:srgbClr val="FF0000"/>
                </a:solidFill>
                <a:latin typeface="Times New Roman" pitchFamily="18" charset="0"/>
                <a:cs typeface="Times New Roman" pitchFamily="18" charset="0"/>
              </a:rPr>
              <a:t> because they have an interest or ‘stake’ in the issue</a:t>
            </a:r>
            <a:endParaRPr lang="en-US" altLang="en-US" dirty="0" smtClean="0">
              <a:latin typeface="Times New Roman" pitchFamily="18" charset="0"/>
              <a:cs typeface="Times New Roman" pitchFamily="18" charset="0"/>
            </a:endParaRPr>
          </a:p>
          <a:p>
            <a:pPr marL="365760" indent="-283464" algn="just">
              <a:lnSpc>
                <a:spcPct val="170000"/>
              </a:lnSpc>
              <a:buFont typeface="Wingdings 2"/>
              <a:buChar char=""/>
              <a:defRPr/>
            </a:pPr>
            <a:r>
              <a:rPr lang="en-US" altLang="en-US" dirty="0" smtClean="0">
                <a:solidFill>
                  <a:srgbClr val="FF0066"/>
                </a:solidFill>
              </a:rPr>
              <a:t>Know whom you want to influence and persuade and identifying how your opponents are framing the issue</a:t>
            </a:r>
            <a:endParaRPr lang="en-US" altLang="en-US" dirty="0" smtClean="0">
              <a:solidFill>
                <a:srgbClr val="FF0066"/>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50138195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1125070" y="31470"/>
            <a:ext cx="9753600" cy="1246001"/>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Stakeholders…</a:t>
            </a:r>
          </a:p>
        </p:txBody>
      </p:sp>
      <p:sp>
        <p:nvSpPr>
          <p:cNvPr id="44035" name="Content Placeholder 2"/>
          <p:cNvSpPr>
            <a:spLocks noGrp="1"/>
          </p:cNvSpPr>
          <p:nvPr>
            <p:ph idx="1"/>
          </p:nvPr>
        </p:nvSpPr>
        <p:spPr/>
        <p:txBody>
          <a:bodyPr>
            <a:normAutofit/>
          </a:bodyPr>
          <a:lstStyle/>
          <a:p>
            <a:pPr marL="0" indent="0" algn="just" eaLnBrk="1" hangingPunct="1">
              <a:lnSpc>
                <a:spcPct val="150000"/>
              </a:lnSpc>
              <a:buNone/>
            </a:pPr>
            <a:r>
              <a:rPr lang="en-US" altLang="en-US" dirty="0">
                <a:latin typeface="Times New Roman" panose="02020603050405020304" pitchFamily="18" charset="0"/>
                <a:cs typeface="Times New Roman" panose="02020603050405020304" pitchFamily="18" charset="0"/>
              </a:rPr>
              <a:t>Grouping or categorizing stakeholders :</a:t>
            </a: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b="1" dirty="0">
                <a:solidFill>
                  <a:srgbClr val="FF0000"/>
                </a:solidFill>
                <a:latin typeface="Times New Roman" panose="02020603050405020304" pitchFamily="18" charset="0"/>
                <a:cs typeface="Times New Roman" panose="02020603050405020304" pitchFamily="18" charset="0"/>
              </a:rPr>
              <a:t>GROUP 1: </a:t>
            </a:r>
            <a:r>
              <a:rPr lang="en-US" altLang="en-US" dirty="0">
                <a:latin typeface="Times New Roman" panose="02020603050405020304" pitchFamily="18" charset="0"/>
                <a:cs typeface="Times New Roman" panose="02020603050405020304" pitchFamily="18" charset="0"/>
              </a:rPr>
              <a:t>Those directly affected by the </a:t>
            </a:r>
            <a:r>
              <a:rPr lang="en-US" altLang="en-US" dirty="0" smtClean="0">
                <a:latin typeface="Times New Roman" panose="02020603050405020304" pitchFamily="18" charset="0"/>
                <a:cs typeface="Times New Roman" panose="02020603050405020304" pitchFamily="18" charset="0"/>
              </a:rPr>
              <a:t>situation</a:t>
            </a: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b="1" dirty="0">
                <a:solidFill>
                  <a:srgbClr val="FF0000"/>
                </a:solidFill>
                <a:latin typeface="Times New Roman" panose="02020603050405020304" pitchFamily="18" charset="0"/>
                <a:cs typeface="Times New Roman" panose="02020603050405020304" pitchFamily="18" charset="0"/>
              </a:rPr>
              <a:t>GROUP 2: </a:t>
            </a:r>
            <a:r>
              <a:rPr lang="en-US" altLang="en-US" dirty="0">
                <a:latin typeface="Times New Roman" panose="02020603050405020304" pitchFamily="18" charset="0"/>
                <a:cs typeface="Times New Roman" panose="02020603050405020304" pitchFamily="18" charset="0"/>
              </a:rPr>
              <a:t>Those responsible for creating the situation or with formal responsibility for finding a solution(decision makers) </a:t>
            </a: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These </a:t>
            </a:r>
            <a:r>
              <a:rPr lang="en-US" altLang="en-US" dirty="0" smtClean="0">
                <a:latin typeface="Times New Roman" panose="02020603050405020304" pitchFamily="18" charset="0"/>
                <a:cs typeface="Times New Roman" panose="02020603050405020304" pitchFamily="18" charset="0"/>
              </a:rPr>
              <a:t>are </a:t>
            </a:r>
            <a:r>
              <a:rPr lang="en-US" altLang="en-US" dirty="0">
                <a:latin typeface="Times New Roman" panose="02020603050405020304" pitchFamily="18" charset="0"/>
                <a:cs typeface="Times New Roman" panose="02020603050405020304" pitchFamily="18" charset="0"/>
              </a:rPr>
              <a:t>usually the </a:t>
            </a:r>
            <a:r>
              <a:rPr lang="en-US" altLang="en-US" b="1" i="1" dirty="0">
                <a:solidFill>
                  <a:srgbClr val="FF0066"/>
                </a:solidFill>
                <a:latin typeface="Times New Roman" panose="02020603050405020304" pitchFamily="18" charset="0"/>
                <a:cs typeface="Times New Roman" panose="02020603050405020304" pitchFamily="18" charset="0"/>
              </a:rPr>
              <a:t>targets of advocacy work</a:t>
            </a:r>
            <a:r>
              <a:rPr lang="en-US" altLang="en-US" dirty="0">
                <a:latin typeface="Times New Roman" panose="02020603050405020304" pitchFamily="18" charset="0"/>
                <a:cs typeface="Times New Roman" panose="02020603050405020304" pitchFamily="18" charset="0"/>
              </a:rPr>
              <a:t>, but may also be </a:t>
            </a:r>
            <a:r>
              <a:rPr lang="en-US" altLang="en-US" dirty="0" smtClean="0">
                <a:latin typeface="Times New Roman" panose="02020603050405020304" pitchFamily="18" charset="0"/>
                <a:cs typeface="Times New Roman" panose="02020603050405020304" pitchFamily="18" charset="0"/>
              </a:rPr>
              <a:t>allies</a:t>
            </a:r>
            <a:endParaRPr lang="en-US" altLang="en-US" dirty="0">
              <a:latin typeface="Times New Roman" panose="02020603050405020304" pitchFamily="18" charset="0"/>
              <a:cs typeface="Times New Roman" panose="02020603050405020304" pitchFamily="18" charset="0"/>
            </a:endParaRPr>
          </a:p>
          <a:p>
            <a:pPr algn="just" eaLnBrk="1" hangingPunct="1">
              <a:lnSpc>
                <a:spcPct val="150000"/>
              </a:lnSpc>
            </a:pPr>
            <a:endParaRPr lang="en-US" altLang="en-US"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94715720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additive="base">
                                        <p:cTn id="7" dur="5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35">
                                            <p:txEl>
                                              <p:pRg st="1" end="1"/>
                                            </p:txEl>
                                          </p:spTgt>
                                        </p:tgtEl>
                                        <p:attrNameLst>
                                          <p:attrName>style.visibility</p:attrName>
                                        </p:attrNameLst>
                                      </p:cBhvr>
                                      <p:to>
                                        <p:strVal val="visible"/>
                                      </p:to>
                                    </p:set>
                                    <p:anim calcmode="lin" valueType="num">
                                      <p:cBhvr additive="base">
                                        <p:cTn id="13"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035">
                                            <p:txEl>
                                              <p:pRg st="2" end="2"/>
                                            </p:txEl>
                                          </p:spTgt>
                                        </p:tgtEl>
                                        <p:attrNameLst>
                                          <p:attrName>style.visibility</p:attrName>
                                        </p:attrNameLst>
                                      </p:cBhvr>
                                      <p:to>
                                        <p:strVal val="visible"/>
                                      </p:to>
                                    </p:set>
                                    <p:anim calcmode="lin" valueType="num">
                                      <p:cBhvr additive="base">
                                        <p:cTn id="19"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4035">
                                            <p:txEl>
                                              <p:pRg st="3" end="3"/>
                                            </p:txEl>
                                          </p:spTgt>
                                        </p:tgtEl>
                                        <p:attrNameLst>
                                          <p:attrName>style.visibility</p:attrName>
                                        </p:attrNameLst>
                                      </p:cBhvr>
                                      <p:to>
                                        <p:strVal val="visible"/>
                                      </p:to>
                                    </p:set>
                                    <p:anim calcmode="lin" valueType="num">
                                      <p:cBhvr additive="base">
                                        <p:cTn id="25"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40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1326776" y="256241"/>
            <a:ext cx="9538448" cy="1303618"/>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Stakeholders…</a:t>
            </a:r>
          </a:p>
        </p:txBody>
      </p:sp>
      <p:sp>
        <p:nvSpPr>
          <p:cNvPr id="45059" name="Content Placeholder 2"/>
          <p:cNvSpPr>
            <a:spLocks noGrp="1"/>
          </p:cNvSpPr>
          <p:nvPr>
            <p:ph idx="1"/>
          </p:nvPr>
        </p:nvSpPr>
        <p:spPr>
          <a:xfrm>
            <a:off x="545432" y="1279525"/>
            <a:ext cx="11101136" cy="5185610"/>
          </a:xfrm>
        </p:spPr>
        <p:txBody>
          <a:bodyPr/>
          <a:lstStyle/>
          <a:p>
            <a:pPr algn="just" eaLnBrk="1" hangingPunct="1">
              <a:lnSpc>
                <a:spcPct val="150000"/>
              </a:lnSpc>
            </a:pP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b="1" dirty="0">
                <a:solidFill>
                  <a:srgbClr val="FF0000"/>
                </a:solidFill>
                <a:latin typeface="Times New Roman" panose="02020603050405020304" pitchFamily="18" charset="0"/>
                <a:cs typeface="Times New Roman" panose="02020603050405020304" pitchFamily="18" charset="0"/>
              </a:rPr>
              <a:t>GROUP 3: </a:t>
            </a:r>
            <a:r>
              <a:rPr lang="en-US" altLang="en-US" dirty="0">
                <a:latin typeface="Times New Roman" panose="02020603050405020304" pitchFamily="18" charset="0"/>
                <a:cs typeface="Times New Roman" panose="02020603050405020304" pitchFamily="18" charset="0"/>
              </a:rPr>
              <a:t>Those concerned for the welfare of others and other interested groups, such as NGOs, church groups, </a:t>
            </a:r>
            <a:r>
              <a:rPr lang="en-US" altLang="en-US" dirty="0" smtClean="0">
                <a:latin typeface="Times New Roman" panose="02020603050405020304" pitchFamily="18" charset="0"/>
                <a:cs typeface="Times New Roman" panose="02020603050405020304" pitchFamily="18" charset="0"/>
              </a:rPr>
              <a:t>media</a:t>
            </a:r>
            <a:endParaRPr lang="en-US" altLang="en-US"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These are </a:t>
            </a:r>
            <a:r>
              <a:rPr lang="en-US" altLang="en-US" b="1" i="1" dirty="0">
                <a:solidFill>
                  <a:srgbClr val="FF0066"/>
                </a:solidFill>
                <a:latin typeface="Times New Roman" panose="02020603050405020304" pitchFamily="18" charset="0"/>
                <a:cs typeface="Times New Roman" panose="02020603050405020304" pitchFamily="18" charset="0"/>
              </a:rPr>
              <a:t>potential allies</a:t>
            </a:r>
            <a:r>
              <a:rPr lang="en-US" altLang="en-US" dirty="0">
                <a:latin typeface="Times New Roman" panose="02020603050405020304" pitchFamily="18" charset="0"/>
                <a:cs typeface="Times New Roman" panose="02020603050405020304" pitchFamily="18" charset="0"/>
              </a:rPr>
              <a:t>, and may also be</a:t>
            </a:r>
            <a:r>
              <a:rPr lang="en-US" altLang="en-US" b="1" i="1" dirty="0">
                <a:solidFill>
                  <a:srgbClr val="FF0066"/>
                </a:solidFill>
                <a:latin typeface="Times New Roman" panose="02020603050405020304" pitchFamily="18" charset="0"/>
                <a:cs typeface="Times New Roman" panose="02020603050405020304" pitchFamily="18" charset="0"/>
              </a:rPr>
              <a:t> </a:t>
            </a:r>
            <a:r>
              <a:rPr lang="en-US" altLang="en-US" b="1" i="1" dirty="0" smtClean="0">
                <a:solidFill>
                  <a:srgbClr val="FF0066"/>
                </a:solidFill>
                <a:latin typeface="Times New Roman" panose="02020603050405020304" pitchFamily="18" charset="0"/>
                <a:cs typeface="Times New Roman" panose="02020603050405020304" pitchFamily="18" charset="0"/>
              </a:rPr>
              <a:t>targets</a:t>
            </a: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b="1" dirty="0">
                <a:solidFill>
                  <a:srgbClr val="FF0000"/>
                </a:solidFill>
                <a:latin typeface="Times New Roman" panose="02020603050405020304" pitchFamily="18" charset="0"/>
                <a:cs typeface="Times New Roman" panose="02020603050405020304" pitchFamily="18" charset="0"/>
              </a:rPr>
              <a:t>GROUP 4 :</a:t>
            </a:r>
            <a:r>
              <a:rPr lang="en-US" altLang="en-US" dirty="0">
                <a:latin typeface="Times New Roman" panose="02020603050405020304" pitchFamily="18" charset="0"/>
                <a:cs typeface="Times New Roman" panose="02020603050405020304" pitchFamily="18" charset="0"/>
              </a:rPr>
              <a:t>International players, such as donors, UN bodies, </a:t>
            </a:r>
            <a:r>
              <a:rPr lang="en-US" altLang="en-US" dirty="0" smtClean="0">
                <a:latin typeface="Times New Roman" panose="02020603050405020304" pitchFamily="18" charset="0"/>
                <a:cs typeface="Times New Roman" panose="02020603050405020304" pitchFamily="18" charset="0"/>
              </a:rPr>
              <a:t>NGOs</a:t>
            </a:r>
            <a:endParaRPr lang="en-US" altLang="en-US"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These can be targets, allies or opponents.</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166432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anim calcmode="lin" valueType="num">
                                      <p:cBhvr additive="base">
                                        <p:cTn id="7" dur="5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059">
                                            <p:txEl>
                                              <p:pRg st="2" end="2"/>
                                            </p:txEl>
                                          </p:spTgt>
                                        </p:tgtEl>
                                        <p:attrNameLst>
                                          <p:attrName>style.visibility</p:attrName>
                                        </p:attrNameLst>
                                      </p:cBhvr>
                                      <p:to>
                                        <p:strVal val="visible"/>
                                      </p:to>
                                    </p:set>
                                    <p:anim calcmode="lin" valueType="num">
                                      <p:cBhvr additive="base">
                                        <p:cTn id="13"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anim calcmode="lin" valueType="num">
                                      <p:cBhvr additive="base">
                                        <p:cTn id="19" dur="5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0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5059">
                                            <p:txEl>
                                              <p:pRg st="4" end="4"/>
                                            </p:txEl>
                                          </p:spTgt>
                                        </p:tgtEl>
                                        <p:attrNameLst>
                                          <p:attrName>style.visibility</p:attrName>
                                        </p:attrNameLst>
                                      </p:cBhvr>
                                      <p:to>
                                        <p:strVal val="visible"/>
                                      </p:to>
                                    </p:set>
                                    <p:anim calcmode="lin" valueType="num">
                                      <p:cBhvr additive="base">
                                        <p:cTn id="25" dur="5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05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80166"/>
            <a:ext cx="10515600" cy="4351338"/>
          </a:xfrm>
          <a:solidFill>
            <a:schemeClr val="accent2">
              <a:lumMod val="60000"/>
              <a:lumOff val="40000"/>
            </a:schemeClr>
          </a:solidFill>
        </p:spPr>
        <p:txBody>
          <a:bodyPr>
            <a:noAutofit/>
          </a:bodyPr>
          <a:lstStyle/>
          <a:p>
            <a:pPr marL="0" indent="0" algn="ctr">
              <a:buNone/>
            </a:pPr>
            <a:r>
              <a:rPr lang="en-US" sz="13800" b="1" dirty="0" smtClean="0"/>
              <a:t>Day Four </a:t>
            </a:r>
          </a:p>
          <a:p>
            <a:pPr marL="0" indent="0" algn="ctr">
              <a:buNone/>
            </a:pPr>
            <a:endParaRPr lang="en-US" sz="1050" b="1" dirty="0" smtClean="0"/>
          </a:p>
          <a:p>
            <a:pPr marL="0" indent="0" algn="ctr">
              <a:buNone/>
            </a:pPr>
            <a:endParaRPr lang="en-US" sz="1050" b="1" dirty="0" smtClean="0"/>
          </a:p>
          <a:p>
            <a:pPr marL="0" indent="0" algn="ctr">
              <a:buNone/>
            </a:pPr>
            <a:r>
              <a:rPr lang="en-US" sz="7200" b="1" dirty="0" smtClean="0"/>
              <a:t>Day Three Recap </a:t>
            </a:r>
            <a:endParaRPr lang="en-US" sz="6600"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4661024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883023" y="0"/>
            <a:ext cx="9135036" cy="1529602"/>
          </a:xfrm>
          <a:solidFill>
            <a:schemeClr val="accent2">
              <a:lumMod val="60000"/>
              <a:lumOff val="40000"/>
            </a:schemeClr>
          </a:solidFill>
        </p:spPr>
        <p:txBody>
          <a:bodyPr>
            <a:normAutofit/>
          </a:bodyPr>
          <a:lstStyle/>
          <a:p>
            <a:pPr>
              <a:defRPr/>
            </a:pPr>
            <a:r>
              <a:rPr lang="en-US" altLang="en-US" sz="2800" b="1" dirty="0" smtClean="0">
                <a:latin typeface="Times New Roman" pitchFamily="18" charset="0"/>
                <a:cs typeface="Times New Roman" pitchFamily="18" charset="0"/>
              </a:rPr>
              <a:t>Stakeholder </a:t>
            </a:r>
            <a:r>
              <a:rPr lang="en-US" altLang="en-US" sz="2800" b="1" dirty="0">
                <a:latin typeface="Times New Roman" pitchFamily="18" charset="0"/>
                <a:cs typeface="Times New Roman" pitchFamily="18" charset="0"/>
              </a:rPr>
              <a:t>analysis….</a:t>
            </a:r>
            <a:endParaRPr lang="en-US" altLang="en-US" sz="2800" dirty="0">
              <a:latin typeface="Times New Roman" pitchFamily="18" charset="0"/>
              <a:cs typeface="Times New Roman" pitchFamily="18" charset="0"/>
            </a:endParaRPr>
          </a:p>
        </p:txBody>
      </p:sp>
      <p:sp>
        <p:nvSpPr>
          <p:cNvPr id="46083" name="Content Placeholder 2"/>
          <p:cNvSpPr>
            <a:spLocks noGrp="1"/>
          </p:cNvSpPr>
          <p:nvPr>
            <p:ph idx="1"/>
          </p:nvPr>
        </p:nvSpPr>
        <p:spPr>
          <a:xfrm>
            <a:off x="485274" y="1676400"/>
            <a:ext cx="11221452" cy="4876800"/>
          </a:xfrm>
        </p:spPr>
        <p:txBody>
          <a:bodyPr>
            <a:normAutofit/>
          </a:bodyPr>
          <a:lstStyle/>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Once you have mapped your main stakeholders, </a:t>
            </a:r>
            <a:r>
              <a:rPr lang="en-US" altLang="en-US" sz="2400" dirty="0">
                <a:solidFill>
                  <a:srgbClr val="FF0000"/>
                </a:solidFill>
                <a:latin typeface="Times New Roman" panose="02020603050405020304" pitchFamily="18" charset="0"/>
                <a:cs typeface="Times New Roman" panose="02020603050405020304" pitchFamily="18" charset="0"/>
              </a:rPr>
              <a:t>assess their level of interest </a:t>
            </a:r>
            <a:r>
              <a:rPr lang="en-US" altLang="en-US" sz="2400" dirty="0">
                <a:latin typeface="Times New Roman" panose="02020603050405020304" pitchFamily="18" charset="0"/>
                <a:cs typeface="Times New Roman" panose="02020603050405020304" pitchFamily="18" charset="0"/>
              </a:rPr>
              <a:t>and </a:t>
            </a:r>
            <a:r>
              <a:rPr lang="en-US" altLang="en-US" sz="2400" dirty="0">
                <a:solidFill>
                  <a:srgbClr val="FF0000"/>
                </a:solidFill>
                <a:latin typeface="Times New Roman" panose="02020603050405020304" pitchFamily="18" charset="0"/>
                <a:cs typeface="Times New Roman" panose="02020603050405020304" pitchFamily="18" charset="0"/>
              </a:rPr>
              <a:t>positions they are going to take</a:t>
            </a:r>
            <a:r>
              <a:rPr lang="en-US" altLang="en-US" sz="2400" dirty="0">
                <a:latin typeface="Times New Roman" panose="02020603050405020304" pitchFamily="18" charset="0"/>
                <a:cs typeface="Times New Roman" panose="02020603050405020304" pitchFamily="18" charset="0"/>
              </a:rPr>
              <a:t>, </a:t>
            </a: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You can draw up a stakeholder analysis table to understand</a:t>
            </a:r>
            <a:r>
              <a:rPr lang="en-US" altLang="en-US" sz="2400" dirty="0" smtClean="0">
                <a:latin typeface="Times New Roman" panose="02020603050405020304" pitchFamily="18" charset="0"/>
                <a:cs typeface="Times New Roman" panose="02020603050405020304" pitchFamily="18" charset="0"/>
              </a:rPr>
              <a:t>:</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smtClean="0">
                <a:latin typeface="Times New Roman" panose="02020603050405020304" pitchFamily="18" charset="0"/>
                <a:cs typeface="Times New Roman" panose="02020603050405020304" pitchFamily="18" charset="0"/>
              </a:rPr>
              <a:t>How much </a:t>
            </a:r>
            <a:r>
              <a:rPr lang="en-US" altLang="en-US" sz="2400" dirty="0">
                <a:latin typeface="Times New Roman" panose="02020603050405020304" pitchFamily="18" charset="0"/>
                <a:cs typeface="Times New Roman" panose="02020603050405020304" pitchFamily="18" charset="0"/>
              </a:rPr>
              <a:t>each group </a:t>
            </a:r>
            <a:r>
              <a:rPr lang="en-US" altLang="en-US" sz="2400" b="1" dirty="0">
                <a:latin typeface="Times New Roman" panose="02020603050405020304" pitchFamily="18" charset="0"/>
                <a:cs typeface="Times New Roman" panose="02020603050405020304" pitchFamily="18" charset="0"/>
              </a:rPr>
              <a:t>agrees with your position – you can score them on a scale of -3</a:t>
            </a:r>
            <a:r>
              <a:rPr lang="en-US" altLang="en-US" sz="2400" dirty="0">
                <a:latin typeface="Times New Roman" panose="02020603050405020304" pitchFamily="18" charset="0"/>
                <a:cs typeface="Times New Roman" panose="02020603050405020304" pitchFamily="18" charset="0"/>
              </a:rPr>
              <a:t>(strong disagreement) to +3 (total agreement), with a score of </a:t>
            </a:r>
            <a:r>
              <a:rPr lang="en-US" altLang="en-US" sz="2400" b="1" dirty="0">
                <a:latin typeface="Times New Roman" panose="02020603050405020304" pitchFamily="18" charset="0"/>
                <a:cs typeface="Times New Roman" panose="02020603050405020304" pitchFamily="18" charset="0"/>
              </a:rPr>
              <a:t>0</a:t>
            </a:r>
            <a:r>
              <a:rPr lang="en-US" altLang="en-US" sz="2400" dirty="0">
                <a:latin typeface="Times New Roman" panose="02020603050405020304" pitchFamily="18" charset="0"/>
                <a:cs typeface="Times New Roman" panose="02020603050405020304" pitchFamily="18" charset="0"/>
              </a:rPr>
              <a:t> meaning undecided</a:t>
            </a:r>
          </a:p>
          <a:p>
            <a:pPr algn="just" eaLnBrk="1" hangingPunct="1">
              <a:lnSpc>
                <a:spcPct val="150000"/>
              </a:lnSpc>
            </a:pP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5300950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additive="base">
                                        <p:cTn id="7" dur="5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083">
                                            <p:txEl>
                                              <p:pRg st="1" end="1"/>
                                            </p:txEl>
                                          </p:spTgt>
                                        </p:tgtEl>
                                        <p:attrNameLst>
                                          <p:attrName>style.visibility</p:attrName>
                                        </p:attrNameLst>
                                      </p:cBhvr>
                                      <p:to>
                                        <p:strVal val="visible"/>
                                      </p:to>
                                    </p:set>
                                    <p:anim calcmode="lin" valueType="num">
                                      <p:cBhvr additive="base">
                                        <p:cTn id="13" dur="5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0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083">
                                            <p:txEl>
                                              <p:pRg st="2" end="2"/>
                                            </p:txEl>
                                          </p:spTgt>
                                        </p:tgtEl>
                                        <p:attrNameLst>
                                          <p:attrName>style.visibility</p:attrName>
                                        </p:attrNameLst>
                                      </p:cBhvr>
                                      <p:to>
                                        <p:strVal val="visible"/>
                                      </p:to>
                                    </p:set>
                                    <p:anim calcmode="lin" valueType="num">
                                      <p:cBhvr additive="base">
                                        <p:cTn id="19" dur="5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0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075765" y="484094"/>
            <a:ext cx="10040470" cy="1260662"/>
          </a:xfrm>
          <a:solidFill>
            <a:schemeClr val="accent2">
              <a:lumMod val="60000"/>
              <a:lumOff val="40000"/>
            </a:schemeClr>
          </a:solidFill>
        </p:spPr>
        <p:txBody>
          <a:bodyPr>
            <a:normAutofit/>
          </a:bodyPr>
          <a:lstStyle/>
          <a:p>
            <a:pPr>
              <a:defRPr/>
            </a:pPr>
            <a:r>
              <a:rPr lang="en-US" altLang="en-US" sz="2800" b="1" dirty="0" smtClean="0">
                <a:latin typeface="Times New Roman" pitchFamily="18" charset="0"/>
                <a:cs typeface="Times New Roman" pitchFamily="18" charset="0"/>
              </a:rPr>
              <a:t>Stakeholder </a:t>
            </a:r>
            <a:r>
              <a:rPr lang="en-US" altLang="en-US" sz="2800" b="1" dirty="0">
                <a:latin typeface="Times New Roman" pitchFamily="18" charset="0"/>
                <a:cs typeface="Times New Roman" pitchFamily="18" charset="0"/>
              </a:rPr>
              <a:t>analysis….</a:t>
            </a:r>
            <a:endParaRPr lang="en-US" altLang="en-US" sz="2800" dirty="0">
              <a:latin typeface="Times New Roman" pitchFamily="18" charset="0"/>
              <a:cs typeface="Times New Roman" pitchFamily="18" charset="0"/>
            </a:endParaRPr>
          </a:p>
        </p:txBody>
      </p:sp>
      <p:sp>
        <p:nvSpPr>
          <p:cNvPr id="47107" name="Content Placeholder 2"/>
          <p:cNvSpPr>
            <a:spLocks noGrp="1"/>
          </p:cNvSpPr>
          <p:nvPr>
            <p:ph idx="1"/>
          </p:nvPr>
        </p:nvSpPr>
        <p:spPr>
          <a:xfrm>
            <a:off x="870284" y="1676400"/>
            <a:ext cx="10451432" cy="4876800"/>
          </a:xfrm>
        </p:spPr>
        <p:txBody>
          <a:bodyPr/>
          <a:lstStyle/>
          <a:p>
            <a:pPr marL="0" indent="0" algn="just" eaLnBrk="1" hangingPunct="1">
              <a:lnSpc>
                <a:spcPct val="150000"/>
              </a:lnSpc>
              <a:buNone/>
            </a:pP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How </a:t>
            </a:r>
            <a:r>
              <a:rPr lang="en-US" altLang="en-US" sz="2400" b="1" dirty="0">
                <a:latin typeface="Times New Roman" panose="02020603050405020304" pitchFamily="18" charset="0"/>
                <a:cs typeface="Times New Roman" panose="02020603050405020304" pitchFamily="18" charset="0"/>
              </a:rPr>
              <a:t>important the issue is to them (on a scale of L=low, M=medium and H=high </a:t>
            </a:r>
            <a:r>
              <a:rPr lang="en-US" altLang="en-US" sz="2400" dirty="0">
                <a:latin typeface="Times New Roman" panose="02020603050405020304" pitchFamily="18" charset="0"/>
                <a:cs typeface="Times New Roman" panose="02020603050405020304" pitchFamily="18" charset="0"/>
              </a:rPr>
              <a:t>priority</a:t>
            </a:r>
            <a:r>
              <a:rPr lang="en-US" altLang="en-US" sz="2400" dirty="0" smtClean="0">
                <a:latin typeface="Times New Roman" panose="02020603050405020304" pitchFamily="18" charset="0"/>
                <a:cs typeface="Times New Roman" panose="02020603050405020304" pitchFamily="18" charset="0"/>
              </a:rPr>
              <a:t>)</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smtClean="0">
                <a:latin typeface="Times New Roman" panose="02020603050405020304" pitchFamily="18" charset="0"/>
                <a:cs typeface="Times New Roman" panose="02020603050405020304" pitchFamily="18" charset="0"/>
              </a:rPr>
              <a:t>What </a:t>
            </a:r>
            <a:r>
              <a:rPr lang="en-US" altLang="en-US" sz="2400" dirty="0">
                <a:latin typeface="Times New Roman" panose="02020603050405020304" pitchFamily="18" charset="0"/>
                <a:cs typeface="Times New Roman" panose="02020603050405020304" pitchFamily="18" charset="0"/>
              </a:rPr>
              <a:t>level of </a:t>
            </a:r>
            <a:r>
              <a:rPr lang="en-US" altLang="en-US" sz="2400" b="1" dirty="0">
                <a:latin typeface="Times New Roman" panose="02020603050405020304" pitchFamily="18" charset="0"/>
                <a:cs typeface="Times New Roman" panose="02020603050405020304" pitchFamily="18" charset="0"/>
              </a:rPr>
              <a:t>influence they have (on a scale of L=low, M=medium and H=high).</a:t>
            </a: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7811987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 calcmode="lin" valueType="num">
                                      <p:cBhvr additive="base">
                                        <p:cTn id="7"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 calcmode="lin" valueType="num">
                                      <p:cBhvr additive="base">
                                        <p:cTn id="13"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981200" y="132348"/>
            <a:ext cx="8229600" cy="514350"/>
          </a:xfrm>
          <a:solidFill>
            <a:schemeClr val="accent2">
              <a:lumMod val="60000"/>
              <a:lumOff val="40000"/>
            </a:schemeClr>
          </a:solidFill>
        </p:spPr>
        <p:txBody>
          <a:bodyPr>
            <a:normAutofit/>
          </a:bodyPr>
          <a:lstStyle/>
          <a:p>
            <a:pPr>
              <a:defRPr/>
            </a:pPr>
            <a:r>
              <a:rPr lang="en-US" altLang="en-US" sz="2800" b="1" dirty="0" smtClean="0">
                <a:latin typeface="Times New Roman" pitchFamily="18" charset="0"/>
                <a:cs typeface="Times New Roman" pitchFamily="18" charset="0"/>
              </a:rPr>
              <a:t>Stakeholder </a:t>
            </a:r>
            <a:r>
              <a:rPr lang="en-US" altLang="en-US" sz="2800" b="1" dirty="0">
                <a:latin typeface="Times New Roman" pitchFamily="18" charset="0"/>
                <a:cs typeface="Times New Roman" pitchFamily="18" charset="0"/>
              </a:rPr>
              <a:t>analysis table</a:t>
            </a:r>
          </a:p>
        </p:txBody>
      </p:sp>
      <p:pic>
        <p:nvPicPr>
          <p:cNvPr id="1126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90" y="737080"/>
            <a:ext cx="11173326" cy="5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77514246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solidFill>
            <a:schemeClr val="accent2">
              <a:lumMod val="60000"/>
              <a:lumOff val="40000"/>
            </a:schemeClr>
          </a:solidFill>
        </p:spPr>
        <p:txBody>
          <a:bodyPr>
            <a:normAutofit/>
          </a:bodyPr>
          <a:lstStyle/>
          <a:p>
            <a:pPr>
              <a:defRPr/>
            </a:pPr>
            <a:r>
              <a:rPr lang="en-US" altLang="en-US" b="1" dirty="0">
                <a:latin typeface="Times New Roman" pitchFamily="18" charset="0"/>
                <a:cs typeface="Times New Roman" pitchFamily="18" charset="0"/>
              </a:rPr>
              <a:t>Allies and opponents matrix</a:t>
            </a:r>
            <a:endParaRPr lang="en-US" altLang="en-US" dirty="0">
              <a:latin typeface="Times New Roman" pitchFamily="18" charset="0"/>
              <a:cs typeface="Times New Roman" pitchFamily="18" charset="0"/>
            </a:endParaRPr>
          </a:p>
        </p:txBody>
      </p:sp>
      <p:sp>
        <p:nvSpPr>
          <p:cNvPr id="50179" name="Content Placeholder 2"/>
          <p:cNvSpPr>
            <a:spLocks noGrp="1"/>
          </p:cNvSpPr>
          <p:nvPr>
            <p:ph idx="1"/>
          </p:nvPr>
        </p:nvSpPr>
        <p:spPr/>
        <p:txBody>
          <a:bodyPr/>
          <a:lstStyle/>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It </a:t>
            </a:r>
            <a:r>
              <a:rPr lang="en-US" altLang="en-US" dirty="0">
                <a:latin typeface="Times New Roman" panose="02020603050405020304" pitchFamily="18" charset="0"/>
                <a:cs typeface="Times New Roman" panose="02020603050405020304" pitchFamily="18" charset="0"/>
              </a:rPr>
              <a:t>may be useful to represent the findings of the stakeholder analysis table in a more diagrammatic form to see at a glance who are your </a:t>
            </a:r>
            <a:r>
              <a:rPr lang="en-US" altLang="en-US" b="1" dirty="0">
                <a:solidFill>
                  <a:srgbClr val="FF0000"/>
                </a:solidFill>
                <a:latin typeface="Times New Roman" panose="02020603050405020304" pitchFamily="18" charset="0"/>
                <a:cs typeface="Times New Roman" panose="02020603050405020304" pitchFamily="18" charset="0"/>
              </a:rPr>
              <a:t>opponents and allies </a:t>
            </a:r>
            <a:r>
              <a:rPr lang="en-US" altLang="en-US" b="1" dirty="0" smtClean="0">
                <a:solidFill>
                  <a:srgbClr val="FF0000"/>
                </a:solidFill>
                <a:latin typeface="Times New Roman" panose="02020603050405020304" pitchFamily="18" charset="0"/>
                <a:cs typeface="Times New Roman" panose="02020603050405020304" pitchFamily="18" charset="0"/>
              </a:rPr>
              <a:t>are</a:t>
            </a: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Opponents will be to the left, allies to the right of the central </a:t>
            </a:r>
            <a:r>
              <a:rPr lang="en-US" altLang="en-US" dirty="0" smtClean="0">
                <a:latin typeface="Times New Roman" panose="02020603050405020304" pitchFamily="18" charset="0"/>
                <a:cs typeface="Times New Roman" panose="02020603050405020304" pitchFamily="18" charset="0"/>
              </a:rPr>
              <a:t>line</a:t>
            </a:r>
            <a:endParaRPr lang="en-US" altLang="en-US"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65581334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1981200" y="704850"/>
            <a:ext cx="8229600" cy="590550"/>
          </a:xfrm>
        </p:spPr>
        <p:txBody>
          <a:bodyPr/>
          <a:lstStyle/>
          <a:p>
            <a:pPr>
              <a:defRPr/>
            </a:pPr>
            <a:r>
              <a:rPr lang="en-US" altLang="en-US" sz="2800" b="1" dirty="0">
                <a:latin typeface="Times New Roman" pitchFamily="18" charset="0"/>
                <a:cs typeface="Times New Roman" pitchFamily="18" charset="0"/>
              </a:rPr>
              <a:t>Allies and opponents matrix…</a:t>
            </a:r>
            <a:endParaRPr lang="en-US" altLang="en-US" sz="2800" dirty="0">
              <a:solidFill>
                <a:schemeClr val="tx2">
                  <a:satMod val="130000"/>
                </a:schemeClr>
              </a:solidFill>
              <a:latin typeface="Times New Roman" pitchFamily="18" charset="0"/>
              <a:cs typeface="Times New Roman" pitchFamily="18" charset="0"/>
            </a:endParaRPr>
          </a:p>
        </p:txBody>
      </p:sp>
      <p:pic>
        <p:nvPicPr>
          <p:cNvPr id="1167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447800"/>
            <a:ext cx="8458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a:off x="3886200" y="4495800"/>
            <a:ext cx="1828800" cy="1588"/>
          </a:xfrm>
          <a:prstGeom prst="straightConnector1">
            <a:avLst/>
          </a:prstGeom>
          <a:ln w="25400">
            <a:solidFill>
              <a:srgbClr val="7030A0"/>
            </a:solidFill>
            <a:tailEnd type="arrow"/>
          </a:ln>
        </p:spPr>
        <p:style>
          <a:lnRef idx="3">
            <a:schemeClr val="accent5"/>
          </a:lnRef>
          <a:fillRef idx="0">
            <a:schemeClr val="accent5"/>
          </a:fillRef>
          <a:effectRef idx="2">
            <a:schemeClr val="accent5"/>
          </a:effectRef>
          <a:fontRef idx="minor">
            <a:schemeClr val="tx1"/>
          </a:fontRef>
        </p:style>
      </p:cxnSp>
      <p:cxnSp>
        <p:nvCxnSpPr>
          <p:cNvPr id="7" name="Straight Arrow Connector 6"/>
          <p:cNvCxnSpPr/>
          <p:nvPr/>
        </p:nvCxnSpPr>
        <p:spPr>
          <a:xfrm rot="5400000" flipH="1" flipV="1">
            <a:off x="4610100" y="4076700"/>
            <a:ext cx="2668588" cy="1588"/>
          </a:xfrm>
          <a:prstGeom prst="straightConnector1">
            <a:avLst/>
          </a:prstGeom>
          <a:ln w="22225">
            <a:solidFill>
              <a:srgbClr val="FF0000"/>
            </a:solidFill>
            <a:tailEnd type="arrow"/>
          </a:ln>
        </p:spPr>
        <p:style>
          <a:lnRef idx="3">
            <a:schemeClr val="accent5"/>
          </a:lnRef>
          <a:fillRef idx="0">
            <a:schemeClr val="accent5"/>
          </a:fillRef>
          <a:effectRef idx="2">
            <a:schemeClr val="accent5"/>
          </a:effectRef>
          <a:fontRef idx="minor">
            <a:schemeClr val="tx1"/>
          </a:fontRef>
        </p:style>
      </p:cxn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4038877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Stakeholder analysis ….</a:t>
            </a:r>
          </a:p>
        </p:txBody>
      </p:sp>
      <p:sp>
        <p:nvSpPr>
          <p:cNvPr id="49155" name="Content Placeholder 2"/>
          <p:cNvSpPr>
            <a:spLocks noGrp="1"/>
          </p:cNvSpPr>
          <p:nvPr>
            <p:ph idx="1"/>
          </p:nvPr>
        </p:nvSpPr>
        <p:spPr/>
        <p:txBody>
          <a:bodyPr>
            <a:normAutofit/>
          </a:bodyPr>
          <a:lstStyle/>
          <a:p>
            <a:pPr marL="365760" indent="-283464" algn="just">
              <a:lnSpc>
                <a:spcPct val="150000"/>
              </a:lnSpc>
              <a:buFont typeface="Wingdings 2"/>
              <a:buChar char=""/>
              <a:defRPr/>
            </a:pPr>
            <a:r>
              <a:rPr lang="en-US" altLang="en-US" dirty="0" smtClean="0"/>
              <a:t>This can help you </a:t>
            </a:r>
            <a:r>
              <a:rPr lang="en-US" altLang="en-US" b="1" dirty="0" smtClean="0">
                <a:solidFill>
                  <a:srgbClr val="FF0000"/>
                </a:solidFill>
              </a:rPr>
              <a:t>target your time and resources </a:t>
            </a:r>
            <a:r>
              <a:rPr lang="en-US" altLang="en-US" dirty="0" smtClean="0"/>
              <a:t>towards the most useful contacts.</a:t>
            </a:r>
          </a:p>
          <a:p>
            <a:pPr marL="365760" indent="-283464" algn="just">
              <a:lnSpc>
                <a:spcPct val="150000"/>
              </a:lnSpc>
              <a:buFont typeface="Wingdings 2"/>
              <a:buChar char=""/>
              <a:defRPr/>
            </a:pPr>
            <a:r>
              <a:rPr lang="en-US" altLang="en-US" dirty="0" smtClean="0"/>
              <a:t>It will help you to avoid putting all of your effort into working with those who are in </a:t>
            </a:r>
            <a:r>
              <a:rPr lang="en-US" altLang="en-US" b="1" dirty="0" smtClean="0">
                <a:solidFill>
                  <a:srgbClr val="FF0000"/>
                </a:solidFill>
              </a:rPr>
              <a:t>strong agreement but who have no influence</a:t>
            </a:r>
            <a:r>
              <a:rPr lang="en-US" altLang="en-US" dirty="0" smtClean="0"/>
              <a:t>, or </a:t>
            </a:r>
          </a:p>
          <a:p>
            <a:pPr marL="365760" indent="-283464" algn="just">
              <a:lnSpc>
                <a:spcPct val="150000"/>
              </a:lnSpc>
              <a:buFont typeface="Wingdings 2"/>
              <a:buChar char=""/>
              <a:defRPr/>
            </a:pPr>
            <a:r>
              <a:rPr lang="en-US" altLang="en-US" dirty="0" smtClean="0"/>
              <a:t>Working with those for whom the issue is low priority and so are unlikely to give much time to it</a:t>
            </a:r>
          </a:p>
          <a:p>
            <a:pPr marL="365760" indent="-283464" algn="just">
              <a:lnSpc>
                <a:spcPct val="150000"/>
              </a:lnSpc>
              <a:buFont typeface="Wingdings 2"/>
              <a:buChar char=""/>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00090155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155">
                                            <p:txEl>
                                              <p:pRg st="1" end="1"/>
                                            </p:txEl>
                                          </p:spTgt>
                                        </p:tgtEl>
                                        <p:attrNameLst>
                                          <p:attrName>style.visibility</p:attrName>
                                        </p:attrNameLst>
                                      </p:cBhvr>
                                      <p:to>
                                        <p:strVal val="visible"/>
                                      </p:to>
                                    </p:set>
                                    <p:anim calcmode="lin" valueType="num">
                                      <p:cBhvr additive="base">
                                        <p:cTn id="13" dur="5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anim calcmode="lin" valueType="num">
                                      <p:cBhvr additive="base">
                                        <p:cTn id="19"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838200" y="410368"/>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5. Choosing advocacy methods</a:t>
            </a:r>
          </a:p>
        </p:txBody>
      </p:sp>
      <p:sp>
        <p:nvSpPr>
          <p:cNvPr id="52227" name="Content Placeholder 2"/>
          <p:cNvSpPr>
            <a:spLocks noGrp="1"/>
          </p:cNvSpPr>
          <p:nvPr>
            <p:ph idx="1"/>
          </p:nvPr>
        </p:nvSpPr>
        <p:spPr/>
        <p:txBody>
          <a:bodyPr>
            <a:normAutofit/>
          </a:bodyPr>
          <a:lstStyle/>
          <a:p>
            <a:pPr algn="just" eaLnBrk="1" hangingPunct="1">
              <a:lnSpc>
                <a:spcPct val="150000"/>
              </a:lnSpc>
            </a:pPr>
            <a:r>
              <a:rPr lang="en-US" altLang="en-US" sz="2400" dirty="0" smtClean="0">
                <a:latin typeface="Times New Roman" panose="02020603050405020304" pitchFamily="18" charset="0"/>
                <a:cs typeface="Times New Roman" panose="02020603050405020304" pitchFamily="18" charset="0"/>
              </a:rPr>
              <a:t>There </a:t>
            </a:r>
            <a:r>
              <a:rPr lang="en-US" altLang="en-US" sz="2400" dirty="0">
                <a:latin typeface="Times New Roman" panose="02020603050405020304" pitchFamily="18" charset="0"/>
                <a:cs typeface="Times New Roman" panose="02020603050405020304" pitchFamily="18" charset="0"/>
              </a:rPr>
              <a:t>are many methods and activities that can be used to carry out </a:t>
            </a:r>
            <a:r>
              <a:rPr lang="en-US" altLang="en-US" sz="2400" dirty="0" smtClean="0">
                <a:latin typeface="Times New Roman" panose="02020603050405020304" pitchFamily="18" charset="0"/>
                <a:cs typeface="Times New Roman" panose="02020603050405020304" pitchFamily="18" charset="0"/>
              </a:rPr>
              <a:t>advocacy</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It is likely that you will use most of them at various stages of the advocacy </a:t>
            </a:r>
            <a:r>
              <a:rPr lang="en-US" altLang="en-US" sz="2400" dirty="0" smtClean="0">
                <a:latin typeface="Times New Roman" panose="02020603050405020304" pitchFamily="18" charset="0"/>
                <a:cs typeface="Times New Roman" panose="02020603050405020304" pitchFamily="18" charset="0"/>
              </a:rPr>
              <a:t>process</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The activities you choose will be determined by your </a:t>
            </a:r>
            <a:r>
              <a:rPr lang="en-US" altLang="en-US" sz="2400" b="1" i="1" dirty="0">
                <a:latin typeface="Times New Roman" panose="02020603050405020304" pitchFamily="18" charset="0"/>
                <a:cs typeface="Times New Roman" panose="02020603050405020304" pitchFamily="18" charset="0"/>
              </a:rPr>
              <a:t>objectives,</a:t>
            </a:r>
            <a:r>
              <a:rPr lang="en-US" altLang="en-US" sz="2400" dirty="0">
                <a:latin typeface="Times New Roman" panose="02020603050405020304" pitchFamily="18" charset="0"/>
                <a:cs typeface="Times New Roman" panose="02020603050405020304" pitchFamily="18" charset="0"/>
              </a:rPr>
              <a:t> </a:t>
            </a:r>
            <a:r>
              <a:rPr lang="en-US" altLang="en-US" sz="2400" b="1" i="1" dirty="0">
                <a:latin typeface="Times New Roman" panose="02020603050405020304" pitchFamily="18" charset="0"/>
                <a:cs typeface="Times New Roman" panose="02020603050405020304" pitchFamily="18" charset="0"/>
              </a:rPr>
              <a:t>skills</a:t>
            </a:r>
            <a:r>
              <a:rPr lang="en-US" altLang="en-US" sz="2400" dirty="0">
                <a:latin typeface="Times New Roman" panose="02020603050405020304" pitchFamily="18" charset="0"/>
                <a:cs typeface="Times New Roman" panose="02020603050405020304" pitchFamily="18" charset="0"/>
              </a:rPr>
              <a:t> and</a:t>
            </a:r>
            <a:r>
              <a:rPr lang="en-US" altLang="en-US" sz="2400" b="1" dirty="0">
                <a:latin typeface="Times New Roman" panose="02020603050405020304" pitchFamily="18" charset="0"/>
                <a:cs typeface="Times New Roman" panose="02020603050405020304" pitchFamily="18" charset="0"/>
              </a:rPr>
              <a:t> resources </a:t>
            </a:r>
            <a:r>
              <a:rPr lang="en-US" altLang="en-US" sz="2400" dirty="0">
                <a:latin typeface="Times New Roman" panose="02020603050405020304" pitchFamily="18" charset="0"/>
                <a:cs typeface="Times New Roman" panose="02020603050405020304" pitchFamily="18" charset="0"/>
              </a:rPr>
              <a:t>and </a:t>
            </a:r>
            <a:r>
              <a:rPr lang="en-US" altLang="en-US" sz="2400" b="1" i="1" dirty="0" smtClean="0">
                <a:latin typeface="Times New Roman" panose="02020603050405020304" pitchFamily="18" charset="0"/>
                <a:cs typeface="Times New Roman" panose="02020603050405020304" pitchFamily="18" charset="0"/>
              </a:rPr>
              <a:t>targets</a:t>
            </a: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7573215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additive="base">
                                        <p:cTn id="7"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2227">
                                            <p:txEl>
                                              <p:pRg st="1" end="1"/>
                                            </p:txEl>
                                          </p:spTgt>
                                        </p:tgtEl>
                                        <p:attrNameLst>
                                          <p:attrName>style.visibility</p:attrName>
                                        </p:attrNameLst>
                                      </p:cBhvr>
                                      <p:to>
                                        <p:strVal val="visible"/>
                                      </p:to>
                                    </p:set>
                                    <p:anim calcmode="lin" valueType="num">
                                      <p:cBhvr additive="base">
                                        <p:cTn id="13" dur="5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2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2227">
                                            <p:txEl>
                                              <p:pRg st="2" end="2"/>
                                            </p:txEl>
                                          </p:spTgt>
                                        </p:tgtEl>
                                        <p:attrNameLst>
                                          <p:attrName>style.visibility</p:attrName>
                                        </p:attrNameLst>
                                      </p:cBhvr>
                                      <p:to>
                                        <p:strVal val="visible"/>
                                      </p:to>
                                    </p:set>
                                    <p:anim calcmode="lin" valueType="num">
                                      <p:cBhvr additive="base">
                                        <p:cTn id="19" dur="5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2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1107142" y="161364"/>
            <a:ext cx="8534400" cy="744071"/>
          </a:xfrm>
          <a:solidFill>
            <a:schemeClr val="accent2">
              <a:lumMod val="60000"/>
              <a:lumOff val="40000"/>
            </a:schemeClr>
          </a:solidFill>
        </p:spPr>
        <p:txBody>
          <a:bodyPr>
            <a:normAutofit/>
          </a:bodyPr>
          <a:lstStyle/>
          <a:p>
            <a:pPr>
              <a:defRPr/>
            </a:pPr>
            <a:r>
              <a:rPr lang="en-US" altLang="en-US" sz="2800" b="1" dirty="0">
                <a:latin typeface="Times New Roman" pitchFamily="18" charset="0"/>
                <a:cs typeface="Times New Roman" pitchFamily="18" charset="0"/>
              </a:rPr>
              <a:t>Advocacy methods…</a:t>
            </a:r>
            <a:endParaRPr lang="en-US" altLang="en-US" sz="2800" dirty="0">
              <a:solidFill>
                <a:schemeClr val="tx2">
                  <a:satMod val="130000"/>
                </a:schemeClr>
              </a:solidFill>
              <a:latin typeface="Times New Roman" pitchFamily="18" charset="0"/>
              <a:cs typeface="Times New Roman" pitchFamily="18" charset="0"/>
            </a:endParaRPr>
          </a:p>
        </p:txBody>
      </p:sp>
      <p:pic>
        <p:nvPicPr>
          <p:cNvPr id="12288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093" y="1011854"/>
            <a:ext cx="9516035" cy="570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8629975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838200" y="185738"/>
            <a:ext cx="10515600" cy="979581"/>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      6. Risk management</a:t>
            </a:r>
          </a:p>
        </p:txBody>
      </p:sp>
      <p:sp>
        <p:nvSpPr>
          <p:cNvPr id="54275" name="Content Placeholder 2"/>
          <p:cNvSpPr>
            <a:spLocks noGrp="1"/>
          </p:cNvSpPr>
          <p:nvPr>
            <p:ph idx="1"/>
          </p:nvPr>
        </p:nvSpPr>
        <p:spPr>
          <a:xfrm>
            <a:off x="457200" y="1344706"/>
            <a:ext cx="11537575" cy="5217459"/>
          </a:xfrm>
        </p:spPr>
        <p:txBody>
          <a:bodyPr>
            <a:normAutofit fontScale="70000" lnSpcReduction="20000"/>
          </a:bodyPr>
          <a:lstStyle/>
          <a:p>
            <a:pPr marL="82296" indent="0" algn="just">
              <a:lnSpc>
                <a:spcPct val="170000"/>
              </a:lnSpc>
              <a:buNone/>
              <a:defRPr/>
            </a:pPr>
            <a:r>
              <a:rPr lang="en-US" altLang="en-US" dirty="0" smtClean="0">
                <a:latin typeface="Times New Roman" pitchFamily="18" charset="0"/>
                <a:cs typeface="Times New Roman" pitchFamily="18" charset="0"/>
              </a:rPr>
              <a:t>Advocacy </a:t>
            </a:r>
            <a:r>
              <a:rPr lang="en-US" altLang="en-US" b="1" dirty="0" smtClean="0">
                <a:solidFill>
                  <a:srgbClr val="FF0000"/>
                </a:solidFill>
                <a:latin typeface="Times New Roman" pitchFamily="18" charset="0"/>
                <a:cs typeface="Times New Roman" pitchFamily="18" charset="0"/>
              </a:rPr>
              <a:t>involves risk</a:t>
            </a:r>
            <a:r>
              <a:rPr lang="en-US" altLang="en-US" dirty="0" smtClean="0">
                <a:latin typeface="Times New Roman" pitchFamily="18" charset="0"/>
                <a:cs typeface="Times New Roman" pitchFamily="18" charset="0"/>
              </a:rPr>
              <a:t>; therefore making sure that you consider the main risks you face before you undertake advocacy, and planning ways of reducing these risks</a:t>
            </a:r>
          </a:p>
          <a:p>
            <a:pPr marL="365760" indent="-283464" algn="just">
              <a:lnSpc>
                <a:spcPct val="170000"/>
              </a:lnSpc>
              <a:buNone/>
              <a:defRPr/>
            </a:pPr>
            <a:r>
              <a:rPr lang="en-US" altLang="en-US" dirty="0" err="1" smtClean="0">
                <a:latin typeface="Times New Roman" pitchFamily="18" charset="0"/>
                <a:cs typeface="Times New Roman" pitchFamily="18" charset="0"/>
              </a:rPr>
              <a:t>Eg</a:t>
            </a:r>
            <a:r>
              <a:rPr lang="en-US" altLang="en-US" dirty="0" smtClean="0">
                <a:latin typeface="Times New Roman" pitchFamily="18" charset="0"/>
                <a:cs typeface="Times New Roman" pitchFamily="18" charset="0"/>
              </a:rPr>
              <a:t>. </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Damaged reputation</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Violence against those doing the advocacy and their friends and family, and against those being advocated for.</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Psychological abuse against all those involved</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Economic loss such as loss of a job</a:t>
            </a:r>
          </a:p>
          <a:p>
            <a:pPr marL="82296" lvl="1" indent="0" algn="just">
              <a:lnSpc>
                <a:spcPct val="170000"/>
              </a:lnSpc>
              <a:spcBef>
                <a:spcPts val="1000"/>
              </a:spcBef>
              <a:buNone/>
              <a:defRPr/>
            </a:pPr>
            <a:r>
              <a:rPr lang="en-US" altLang="en-US" sz="2800" dirty="0">
                <a:latin typeface="Times New Roman" pitchFamily="18" charset="0"/>
                <a:cs typeface="Times New Roman" pitchFamily="18" charset="0"/>
              </a:rPr>
              <a:t>List the main areas of risk and agree the methods and activities you will use to reduce the risk and who is responsible for this, the ‘owner’.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7847622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 calcmode="lin" valueType="num">
                                      <p:cBhvr additive="base">
                                        <p:cTn id="7" dur="500" fill="hold"/>
                                        <p:tgtEl>
                                          <p:spTgt spid="542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2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275">
                                            <p:txEl>
                                              <p:pRg st="1" end="1"/>
                                            </p:txEl>
                                          </p:spTgt>
                                        </p:tgtEl>
                                        <p:attrNameLst>
                                          <p:attrName>style.visibility</p:attrName>
                                        </p:attrNameLst>
                                      </p:cBhvr>
                                      <p:to>
                                        <p:strVal val="visible"/>
                                      </p:to>
                                    </p:set>
                                    <p:anim calcmode="lin" valueType="num">
                                      <p:cBhvr additive="base">
                                        <p:cTn id="13" dur="500" fill="hold"/>
                                        <p:tgtEl>
                                          <p:spTgt spid="542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27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 calcmode="lin" valueType="num">
                                      <p:cBhvr additive="base">
                                        <p:cTn id="17" dur="500" fill="hold"/>
                                        <p:tgtEl>
                                          <p:spTgt spid="5427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427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4275">
                                            <p:txEl>
                                              <p:pRg st="3" end="3"/>
                                            </p:txEl>
                                          </p:spTgt>
                                        </p:tgtEl>
                                        <p:attrNameLst>
                                          <p:attrName>style.visibility</p:attrName>
                                        </p:attrNameLst>
                                      </p:cBhvr>
                                      <p:to>
                                        <p:strVal val="visible"/>
                                      </p:to>
                                    </p:set>
                                    <p:anim calcmode="lin" valueType="num">
                                      <p:cBhvr additive="base">
                                        <p:cTn id="21" dur="500" fill="hold"/>
                                        <p:tgtEl>
                                          <p:spTgt spid="5427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4275">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4275">
                                            <p:txEl>
                                              <p:pRg st="4" end="4"/>
                                            </p:txEl>
                                          </p:spTgt>
                                        </p:tgtEl>
                                        <p:attrNameLst>
                                          <p:attrName>style.visibility</p:attrName>
                                        </p:attrNameLst>
                                      </p:cBhvr>
                                      <p:to>
                                        <p:strVal val="visible"/>
                                      </p:to>
                                    </p:set>
                                    <p:anim calcmode="lin" valueType="num">
                                      <p:cBhvr additive="base">
                                        <p:cTn id="25" dur="500" fill="hold"/>
                                        <p:tgtEl>
                                          <p:spTgt spid="5427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27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4275">
                                            <p:txEl>
                                              <p:pRg st="5" end="5"/>
                                            </p:txEl>
                                          </p:spTgt>
                                        </p:tgtEl>
                                        <p:attrNameLst>
                                          <p:attrName>style.visibility</p:attrName>
                                        </p:attrNameLst>
                                      </p:cBhvr>
                                      <p:to>
                                        <p:strVal val="visible"/>
                                      </p:to>
                                    </p:set>
                                    <p:anim calcmode="lin" valueType="num">
                                      <p:cBhvr additive="base">
                                        <p:cTn id="29" dur="500" fill="hold"/>
                                        <p:tgtEl>
                                          <p:spTgt spid="5427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427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4275">
                                            <p:txEl>
                                              <p:pRg st="6" end="6"/>
                                            </p:txEl>
                                          </p:spTgt>
                                        </p:tgtEl>
                                        <p:attrNameLst>
                                          <p:attrName>style.visibility</p:attrName>
                                        </p:attrNameLst>
                                      </p:cBhvr>
                                      <p:to>
                                        <p:strVal val="visible"/>
                                      </p:to>
                                    </p:set>
                                    <p:anim calcmode="lin" valueType="num">
                                      <p:cBhvr additive="base">
                                        <p:cTn id="33" dur="500" fill="hold"/>
                                        <p:tgtEl>
                                          <p:spTgt spid="5427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42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2209800" y="0"/>
            <a:ext cx="7772400" cy="666750"/>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Risk management…</a:t>
            </a:r>
            <a:endParaRPr lang="en-US" altLang="en-US" sz="2800" dirty="0">
              <a:solidFill>
                <a:schemeClr val="tx2">
                  <a:satMod val="130000"/>
                </a:schemeClr>
              </a:solidFill>
              <a:latin typeface="Times New Roman" pitchFamily="18" charset="0"/>
              <a:cs typeface="Times New Roman" pitchFamily="18" charset="0"/>
            </a:endParaRPr>
          </a:p>
        </p:txBody>
      </p:sp>
      <p:pic>
        <p:nvPicPr>
          <p:cNvPr id="1290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176" y="615349"/>
            <a:ext cx="11385648" cy="610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4254589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1205753" y="228600"/>
            <a:ext cx="8597152" cy="1211356"/>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Risk management….</a:t>
            </a:r>
          </a:p>
        </p:txBody>
      </p:sp>
      <p:sp>
        <p:nvSpPr>
          <p:cNvPr id="57347" name="Content Placeholder 2"/>
          <p:cNvSpPr>
            <a:spLocks noGrp="1"/>
          </p:cNvSpPr>
          <p:nvPr>
            <p:ph idx="1"/>
          </p:nvPr>
        </p:nvSpPr>
        <p:spPr>
          <a:xfrm>
            <a:off x="497541" y="1613647"/>
            <a:ext cx="11187953" cy="4491318"/>
          </a:xfrm>
        </p:spPr>
        <p:txBody>
          <a:bodyPr>
            <a:normAutofit fontScale="92500"/>
          </a:bodyPr>
          <a:lstStyle/>
          <a:p>
            <a:pPr marL="365760" indent="-283464" algn="just">
              <a:lnSpc>
                <a:spcPct val="170000"/>
              </a:lnSpc>
              <a:buFont typeface="Wingdings 2"/>
              <a:buChar char=""/>
              <a:defRPr/>
            </a:pPr>
            <a:r>
              <a:rPr lang="en-US" altLang="en-US" dirty="0" smtClean="0"/>
              <a:t>If you think any </a:t>
            </a:r>
            <a:r>
              <a:rPr lang="en-US" altLang="en-US" b="1" dirty="0" smtClean="0">
                <a:solidFill>
                  <a:schemeClr val="accent2">
                    <a:lumMod val="75000"/>
                  </a:schemeClr>
                </a:solidFill>
              </a:rPr>
              <a:t>risk is too high</a:t>
            </a:r>
            <a:r>
              <a:rPr lang="en-US" altLang="en-US" dirty="0" smtClean="0"/>
              <a:t>, it is wise to consider </a:t>
            </a:r>
            <a:r>
              <a:rPr lang="en-US" altLang="en-US" b="1" dirty="0" smtClean="0">
                <a:solidFill>
                  <a:schemeClr val="accent2">
                    <a:lumMod val="75000"/>
                  </a:schemeClr>
                </a:solidFill>
              </a:rPr>
              <a:t>using other options for your advocacy,</a:t>
            </a:r>
            <a:r>
              <a:rPr lang="en-US" altLang="en-US" dirty="0" smtClean="0"/>
              <a:t> such as using an </a:t>
            </a:r>
            <a:r>
              <a:rPr lang="en-US" altLang="en-US" b="1" dirty="0" smtClean="0">
                <a:solidFill>
                  <a:srgbClr val="FF0000"/>
                </a:solidFill>
              </a:rPr>
              <a:t>external spokesperson or overseas NGO</a:t>
            </a:r>
          </a:p>
          <a:p>
            <a:pPr marL="365760" indent="-283464" algn="just">
              <a:lnSpc>
                <a:spcPct val="170000"/>
              </a:lnSpc>
              <a:buFont typeface="Wingdings 2"/>
              <a:buChar char=""/>
              <a:defRPr/>
            </a:pPr>
            <a:r>
              <a:rPr lang="en-US" altLang="en-US" dirty="0" smtClean="0"/>
              <a:t>There may be some situations where the risk is so high that you cannot do any advocacy at all</a:t>
            </a:r>
          </a:p>
          <a:p>
            <a:pPr marL="365760" indent="-283464" algn="just">
              <a:lnSpc>
                <a:spcPct val="170000"/>
              </a:lnSpc>
              <a:buFont typeface="Wingdings 2"/>
              <a:buChar char=""/>
              <a:defRPr/>
            </a:pPr>
            <a:r>
              <a:rPr lang="en-US" altLang="en-US" dirty="0" smtClean="0"/>
              <a:t>Ensure that everyone involved is aware of the risk, is still happy to proceed and is aware of what to do to minimize the risk</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8082228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7347">
                                            <p:txEl>
                                              <p:pRg st="1" end="1"/>
                                            </p:txEl>
                                          </p:spTgt>
                                        </p:tgtEl>
                                        <p:attrNameLst>
                                          <p:attrName>style.visibility</p:attrName>
                                        </p:attrNameLst>
                                      </p:cBhvr>
                                      <p:to>
                                        <p:strVal val="visible"/>
                                      </p:to>
                                    </p:set>
                                    <p:anim calcmode="lin" valueType="num">
                                      <p:cBhvr additive="base">
                                        <p:cTn id="13"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 calcmode="lin" valueType="num">
                                      <p:cBhvr additive="base">
                                        <p:cTn id="19" dur="5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838200" y="249799"/>
            <a:ext cx="10515600" cy="1121802"/>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SWOT analysis</a:t>
            </a:r>
            <a:endParaRPr lang="en-US" altLang="en-US" sz="2800" dirty="0">
              <a:latin typeface="Times New Roman" pitchFamily="18" charset="0"/>
              <a:cs typeface="Times New Roman" pitchFamily="18" charset="0"/>
            </a:endParaRPr>
          </a:p>
        </p:txBody>
      </p:sp>
      <p:sp>
        <p:nvSpPr>
          <p:cNvPr id="133123" name="Content Placeholder 2"/>
          <p:cNvSpPr>
            <a:spLocks noGrp="1"/>
          </p:cNvSpPr>
          <p:nvPr>
            <p:ph idx="1"/>
          </p:nvPr>
        </p:nvSpPr>
        <p:spPr/>
        <p:txBody>
          <a:bodyPr/>
          <a:lstStyle/>
          <a:p>
            <a:pPr algn="just" eaLnBrk="1" hangingPunct="1">
              <a:lnSpc>
                <a:spcPct val="150000"/>
              </a:lnSpc>
            </a:pPr>
            <a:r>
              <a:rPr lang="en-US" altLang="en-US" dirty="0" smtClean="0"/>
              <a:t>SWOT analysis is a simple way of looking in more detail at your strengths and weaknesses, and considering how to build on your strengths and eliminate your weaknesses, concentrating particularly on the first two rows</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2622592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416422" y="301437"/>
            <a:ext cx="8897471" cy="797779"/>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SWOT…</a:t>
            </a:r>
          </a:p>
        </p:txBody>
      </p:sp>
      <p:pic>
        <p:nvPicPr>
          <p:cNvPr id="1351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562" y="1235742"/>
            <a:ext cx="9922998" cy="5622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11264415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838200" y="190313"/>
            <a:ext cx="10515600" cy="971467"/>
          </a:xfrm>
          <a:solidFill>
            <a:schemeClr val="accent2">
              <a:lumMod val="60000"/>
              <a:lumOff val="40000"/>
            </a:schemeClr>
          </a:solidFill>
        </p:spPr>
        <p:txBody>
          <a:bodyPr/>
          <a:lstStyle/>
          <a:p>
            <a:pPr>
              <a:defRPr/>
            </a:pPr>
            <a:r>
              <a:rPr lang="en-US" altLang="en-US" sz="2600" b="1" dirty="0">
                <a:latin typeface="Times New Roman" pitchFamily="18" charset="0"/>
                <a:cs typeface="Times New Roman" pitchFamily="18" charset="0"/>
              </a:rPr>
              <a:t>7. Action planning/produce plan of work</a:t>
            </a:r>
          </a:p>
        </p:txBody>
      </p:sp>
      <p:sp>
        <p:nvSpPr>
          <p:cNvPr id="59395" name="Content Placeholder 2"/>
          <p:cNvSpPr>
            <a:spLocks noGrp="1"/>
          </p:cNvSpPr>
          <p:nvPr>
            <p:ph idx="1"/>
          </p:nvPr>
        </p:nvSpPr>
        <p:spPr>
          <a:xfrm>
            <a:off x="484094" y="1304364"/>
            <a:ext cx="11093824" cy="5051985"/>
          </a:xfrm>
        </p:spPr>
        <p:txBody>
          <a:bodyPr>
            <a:normAutofit/>
          </a:bodyPr>
          <a:lstStyle/>
          <a:p>
            <a:pPr algn="just" eaLnBrk="1" hangingPunct="1">
              <a:lnSpc>
                <a:spcPct val="150000"/>
              </a:lnSpc>
            </a:pPr>
            <a:r>
              <a:rPr lang="en-US" altLang="en-US" sz="2200" dirty="0">
                <a:latin typeface="Baskerville Old Face" panose="02020602080505020303" pitchFamily="18" charset="0"/>
              </a:rPr>
              <a:t>Once you have developed an overall advocacy strategy with clear ideas of methods and activities, it is important to plan how it will take place in terms of </a:t>
            </a:r>
            <a:r>
              <a:rPr lang="en-US" altLang="en-US" sz="2200" b="1" i="1" dirty="0">
                <a:latin typeface="Baskerville Old Face" panose="02020602080505020303" pitchFamily="18" charset="0"/>
              </a:rPr>
              <a:t>timing, resources, budgeting, personnel</a:t>
            </a:r>
            <a:r>
              <a:rPr lang="en-US" altLang="en-US" sz="2200" dirty="0">
                <a:latin typeface="Baskerville Old Face" panose="02020602080505020303" pitchFamily="18" charset="0"/>
              </a:rPr>
              <a:t>, etc. </a:t>
            </a:r>
          </a:p>
          <a:p>
            <a:pPr algn="just" eaLnBrk="1" hangingPunct="1">
              <a:lnSpc>
                <a:spcPct val="150000"/>
              </a:lnSpc>
            </a:pPr>
            <a:r>
              <a:rPr lang="en-US" altLang="en-US" sz="2200" b="1" dirty="0">
                <a:latin typeface="Baskerville Old Face" panose="02020602080505020303" pitchFamily="18" charset="0"/>
              </a:rPr>
              <a:t>Decide;</a:t>
            </a:r>
          </a:p>
          <a:p>
            <a:pPr lvl="2" algn="just" eaLnBrk="1" hangingPunct="1">
              <a:lnSpc>
                <a:spcPct val="150000"/>
              </a:lnSpc>
              <a:buFont typeface="Wingdings" panose="05000000000000000000" pitchFamily="2" charset="2"/>
              <a:buChar char="Ø"/>
            </a:pPr>
            <a:r>
              <a:rPr lang="en-US" altLang="en-US" sz="1700" dirty="0">
                <a:latin typeface="Baskerville Old Face" panose="02020602080505020303" pitchFamily="18" charset="0"/>
              </a:rPr>
              <a:t> </a:t>
            </a:r>
            <a:r>
              <a:rPr lang="en-US" altLang="en-US" sz="1900" dirty="0">
                <a:latin typeface="Times New Roman" panose="02020603050405020304" pitchFamily="18" charset="0"/>
                <a:cs typeface="Times New Roman" panose="02020603050405020304" pitchFamily="18" charset="0"/>
              </a:rPr>
              <a:t>who will do what,  when will this be done, and with whom, </a:t>
            </a:r>
            <a:r>
              <a:rPr lang="en-US" altLang="en-US" sz="1900" dirty="0" smtClean="0">
                <a:latin typeface="Times New Roman" panose="02020603050405020304" pitchFamily="18" charset="0"/>
                <a:cs typeface="Times New Roman" panose="02020603050405020304" pitchFamily="18" charset="0"/>
              </a:rPr>
              <a:t>what </a:t>
            </a:r>
            <a:r>
              <a:rPr lang="en-US" altLang="en-US" sz="1900" dirty="0">
                <a:latin typeface="Times New Roman" panose="02020603050405020304" pitchFamily="18" charset="0"/>
                <a:cs typeface="Times New Roman" panose="02020603050405020304" pitchFamily="18" charset="0"/>
              </a:rPr>
              <a:t>types of inputs, besides people, will be needed</a:t>
            </a:r>
            <a:r>
              <a:rPr lang="en-US" altLang="en-US" sz="1900" dirty="0" smtClean="0">
                <a:latin typeface="Times New Roman" panose="02020603050405020304" pitchFamily="18" charset="0"/>
                <a:cs typeface="Times New Roman" panose="02020603050405020304" pitchFamily="18" charset="0"/>
              </a:rPr>
              <a:t>.</a:t>
            </a:r>
            <a:endParaRPr lang="en-US" altLang="en-US" sz="2400" dirty="0">
              <a:latin typeface="Times New Roman" panose="02020603050405020304" pitchFamily="18" charset="0"/>
              <a:cs typeface="Times New Roman" panose="02020603050405020304" pitchFamily="18" charset="0"/>
            </a:endParaRPr>
          </a:p>
          <a:p>
            <a:pPr lvl="2" algn="just" eaLnBrk="1" hangingPunct="1">
              <a:lnSpc>
                <a:spcPct val="150000"/>
              </a:lnSpc>
              <a:buFont typeface="Wingdings" panose="05000000000000000000" pitchFamily="2" charset="2"/>
              <a:buChar char="Ø"/>
            </a:pPr>
            <a:r>
              <a:rPr lang="en-US" altLang="en-US" sz="1900" dirty="0">
                <a:latin typeface="Times New Roman" panose="02020603050405020304" pitchFamily="18" charset="0"/>
                <a:cs typeface="Times New Roman" panose="02020603050405020304" pitchFamily="18" charset="0"/>
              </a:rPr>
              <a:t>These things can be done using an activity planning and an activity schedule (Gantt chart).</a:t>
            </a:r>
            <a:r>
              <a:rPr lang="en-US" altLang="en-US" sz="1900" b="1" dirty="0">
                <a:latin typeface="Times New Roman" panose="02020603050405020304" pitchFamily="18" charset="0"/>
                <a:cs typeface="Times New Roman" panose="02020603050405020304" pitchFamily="18" charset="0"/>
              </a:rPr>
              <a:t> </a:t>
            </a:r>
            <a:endParaRPr lang="en-US" altLang="en-US" sz="19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0862187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 calcmode="lin" valueType="num">
                                      <p:cBhvr additive="base">
                                        <p:cTn id="7" dur="5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9395">
                                            <p:txEl>
                                              <p:pRg st="1" end="1"/>
                                            </p:txEl>
                                          </p:spTgt>
                                        </p:tgtEl>
                                        <p:attrNameLst>
                                          <p:attrName>style.visibility</p:attrName>
                                        </p:attrNameLst>
                                      </p:cBhvr>
                                      <p:to>
                                        <p:strVal val="visible"/>
                                      </p:to>
                                    </p:set>
                                    <p:anim calcmode="lin" valueType="num">
                                      <p:cBhvr additive="base">
                                        <p:cTn id="13" dur="5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39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9395">
                                            <p:txEl>
                                              <p:pRg st="2" end="2"/>
                                            </p:txEl>
                                          </p:spTgt>
                                        </p:tgtEl>
                                        <p:attrNameLst>
                                          <p:attrName>style.visibility</p:attrName>
                                        </p:attrNameLst>
                                      </p:cBhvr>
                                      <p:to>
                                        <p:strVal val="visible"/>
                                      </p:to>
                                    </p:set>
                                    <p:anim calcmode="lin" valueType="num">
                                      <p:cBhvr additive="base">
                                        <p:cTn id="17"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939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9395">
                                            <p:txEl>
                                              <p:pRg st="3" end="3"/>
                                            </p:txEl>
                                          </p:spTgt>
                                        </p:tgtEl>
                                        <p:attrNameLst>
                                          <p:attrName>style.visibility</p:attrName>
                                        </p:attrNameLst>
                                      </p:cBhvr>
                                      <p:to>
                                        <p:strVal val="visible"/>
                                      </p:to>
                                    </p:set>
                                    <p:anim calcmode="lin" valueType="num">
                                      <p:cBhvr additive="base">
                                        <p:cTn id="21" dur="5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93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Action plan…</a:t>
            </a:r>
            <a:r>
              <a:rPr lang="en-US" altLang="en-US" sz="2800" b="1" dirty="0">
                <a:solidFill>
                  <a:schemeClr val="tx2">
                    <a:satMod val="130000"/>
                  </a:schemeClr>
                </a:solidFill>
                <a:latin typeface="Times New Roman" pitchFamily="18" charset="0"/>
                <a:cs typeface="Times New Roman" pitchFamily="18" charset="0"/>
              </a:rPr>
              <a:t>activity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93549524"/>
              </p:ext>
            </p:extLst>
          </p:nvPr>
        </p:nvGraphicFramePr>
        <p:xfrm>
          <a:off x="425118" y="1840831"/>
          <a:ext cx="11570367" cy="4635254"/>
        </p:xfrm>
        <a:graphic>
          <a:graphicData uri="http://schemas.openxmlformats.org/drawingml/2006/table">
            <a:tbl>
              <a:tblPr/>
              <a:tblGrid>
                <a:gridCol w="1005627"/>
                <a:gridCol w="985040"/>
                <a:gridCol w="925340"/>
                <a:gridCol w="738009"/>
                <a:gridCol w="682427"/>
                <a:gridCol w="943868"/>
                <a:gridCol w="921224"/>
                <a:gridCol w="1057092"/>
                <a:gridCol w="1712757"/>
                <a:gridCol w="1409112"/>
                <a:gridCol w="606257"/>
                <a:gridCol w="583614"/>
              </a:tblGrid>
              <a:tr h="924116">
                <a:tc>
                  <a:txBody>
                    <a:bodyPr/>
                    <a:lstStyle/>
                    <a:p>
                      <a:pPr marL="0" marR="0" algn="ctr">
                        <a:spcBef>
                          <a:spcPts val="0"/>
                        </a:spcBef>
                        <a:spcAft>
                          <a:spcPts val="0"/>
                        </a:spcAft>
                      </a:pPr>
                      <a:r>
                        <a:rPr lang="en-US" sz="1100" kern="1200" dirty="0">
                          <a:latin typeface="Calibri"/>
                          <a:ea typeface="Times New Roman"/>
                        </a:rPr>
                        <a:t>Objective </a:t>
                      </a:r>
                      <a:endParaRPr lang="en-US" sz="11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Indicator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How to measure success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Target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dirty="0">
                          <a:latin typeface="Calibri"/>
                          <a:ea typeface="Times New Roman"/>
                        </a:rPr>
                        <a:t>Allice </a:t>
                      </a:r>
                      <a:endParaRPr lang="en-US" sz="11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Methods &amp; activity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Material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Personnel needed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Risk/assumptions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Responsibility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dirty="0">
                          <a:latin typeface="Calibri"/>
                          <a:ea typeface="Times New Roman"/>
                        </a:rPr>
                        <a:t>Date  </a:t>
                      </a:r>
                      <a:endParaRPr lang="en-US" sz="11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spcBef>
                          <a:spcPts val="0"/>
                        </a:spcBef>
                        <a:spcAft>
                          <a:spcPts val="0"/>
                        </a:spcAft>
                      </a:pPr>
                      <a:r>
                        <a:rPr lang="en-US" sz="1100" kern="1200">
                          <a:latin typeface="Calibri"/>
                          <a:ea typeface="Times New Roman"/>
                        </a:rPr>
                        <a:t>Cost </a:t>
                      </a:r>
                      <a:endParaRPr lang="en-US" sz="11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6185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r>
              <a:tr h="618523">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497A"/>
                    </a:solidFill>
                  </a:tcPr>
                </a:tc>
              </a:tr>
              <a:tr h="6185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r>
              <a:tr h="6185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r>
              <a:tr h="6185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r>
              <a:tr h="6185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r>
            </a:tbl>
          </a:graphicData>
        </a:graphic>
      </p:graphicFrame>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0302913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838200" y="242721"/>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Activity schedule (Gantt chart)</a:t>
            </a:r>
            <a:endParaRPr lang="en-US" altLang="en-US" sz="2800" dirty="0">
              <a:latin typeface="Times New Roman" pitchFamily="18" charset="0"/>
              <a:cs typeface="Times New Roman" pitchFamily="18" charset="0"/>
            </a:endParaRPr>
          </a:p>
        </p:txBody>
      </p:sp>
      <p:sp>
        <p:nvSpPr>
          <p:cNvPr id="61443" name="Content Placeholder 2"/>
          <p:cNvSpPr>
            <a:spLocks noGrp="1"/>
          </p:cNvSpPr>
          <p:nvPr>
            <p:ph idx="1"/>
          </p:nvPr>
        </p:nvSpPr>
        <p:spPr>
          <a:xfrm>
            <a:off x="838200" y="1514100"/>
            <a:ext cx="10515600" cy="4351338"/>
          </a:xfrm>
        </p:spPr>
        <p:txBody>
          <a:bodyPr>
            <a:normAutofit/>
          </a:bodyPr>
          <a:lstStyle/>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P</a:t>
            </a:r>
            <a:r>
              <a:rPr lang="en-US" altLang="en-US" dirty="0" smtClean="0">
                <a:latin typeface="Times New Roman" panose="02020603050405020304" pitchFamily="18" charset="0"/>
                <a:cs typeface="Times New Roman" panose="02020603050405020304" pitchFamily="18" charset="0"/>
              </a:rPr>
              <a:t>lace all of the activities into a time frame so that you can all plan your work together</a:t>
            </a:r>
          </a:p>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All the advocacy activities now need to be incorporated into one time-frame</a:t>
            </a:r>
          </a:p>
          <a:p>
            <a:pPr algn="just" eaLnBrk="1" hangingPunct="1">
              <a:lnSpc>
                <a:spcPct val="150000"/>
              </a:lnSpc>
            </a:pPr>
            <a:r>
              <a:rPr lang="en-US" altLang="en-US" dirty="0" smtClean="0">
                <a:latin typeface="Times New Roman" panose="02020603050405020304" pitchFamily="18" charset="0"/>
                <a:cs typeface="Times New Roman" panose="02020603050405020304" pitchFamily="18" charset="0"/>
              </a:rPr>
              <a:t>The chart shows when each activity is due to start and finish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754263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 calcmode="lin" valueType="num">
                                      <p:cBhvr additive="base">
                                        <p:cTn id="7"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43">
                                            <p:txEl>
                                              <p:pRg st="1" end="1"/>
                                            </p:txEl>
                                          </p:spTgt>
                                        </p:tgtEl>
                                        <p:attrNameLst>
                                          <p:attrName>style.visibility</p:attrName>
                                        </p:attrNameLst>
                                      </p:cBhvr>
                                      <p:to>
                                        <p:strVal val="visible"/>
                                      </p:to>
                                    </p:set>
                                    <p:anim calcmode="lin" valueType="num">
                                      <p:cBhvr additive="base">
                                        <p:cTn id="13"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43">
                                            <p:txEl>
                                              <p:pRg st="2" end="2"/>
                                            </p:txEl>
                                          </p:spTgt>
                                        </p:tgtEl>
                                        <p:attrNameLst>
                                          <p:attrName>style.visibility</p:attrName>
                                        </p:attrNameLst>
                                      </p:cBhvr>
                                      <p:to>
                                        <p:strVal val="visible"/>
                                      </p:to>
                                    </p:set>
                                    <p:anim calcmode="lin" valueType="num">
                                      <p:cBhvr additive="base">
                                        <p:cTn id="19"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4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398494" y="187492"/>
            <a:ext cx="8812306" cy="847932"/>
          </a:xfrm>
          <a:solidFill>
            <a:schemeClr val="accent2">
              <a:lumMod val="60000"/>
              <a:lumOff val="40000"/>
            </a:schemeClr>
          </a:solidFill>
        </p:spPr>
        <p:txBody>
          <a:bodyPr/>
          <a:lstStyle/>
          <a:p>
            <a:pPr>
              <a:defRPr/>
            </a:pPr>
            <a:r>
              <a:rPr lang="en-US" altLang="en-US" sz="2800" b="1" dirty="0" smtClean="0">
                <a:latin typeface="Times New Roman" pitchFamily="18" charset="0"/>
                <a:cs typeface="Times New Roman" pitchFamily="18" charset="0"/>
              </a:rPr>
              <a:t>Sample </a:t>
            </a:r>
            <a:r>
              <a:rPr lang="en-US" altLang="en-US" sz="2800" b="1" dirty="0">
                <a:latin typeface="Times New Roman" pitchFamily="18" charset="0"/>
                <a:cs typeface="Times New Roman" pitchFamily="18" charset="0"/>
              </a:rPr>
              <a:t>Gantt chart </a:t>
            </a:r>
          </a:p>
        </p:txBody>
      </p:sp>
      <p:pic>
        <p:nvPicPr>
          <p:cNvPr id="143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881136"/>
            <a:ext cx="9677400" cy="530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54989698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847165" y="64336"/>
            <a:ext cx="10515600" cy="1325563"/>
          </a:xfrm>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Step Four: Action/implementation </a:t>
            </a:r>
          </a:p>
        </p:txBody>
      </p:sp>
      <p:sp>
        <p:nvSpPr>
          <p:cNvPr id="3" name="Content Placeholder 2"/>
          <p:cNvSpPr>
            <a:spLocks noGrp="1"/>
          </p:cNvSpPr>
          <p:nvPr>
            <p:ph idx="1"/>
          </p:nvPr>
        </p:nvSpPr>
        <p:spPr>
          <a:xfrm>
            <a:off x="389965" y="1550418"/>
            <a:ext cx="11430000" cy="4966452"/>
          </a:xfrm>
        </p:spPr>
        <p:txBody>
          <a:bodyPr>
            <a:normAutofit/>
          </a:bodyPr>
          <a:lstStyle/>
          <a:p>
            <a:pPr marL="365760" indent="-283464" algn="just">
              <a:lnSpc>
                <a:spcPct val="150000"/>
              </a:lnSpc>
              <a:buFont typeface="Wingdings 2"/>
              <a:buChar char=""/>
              <a:defRPr/>
            </a:pPr>
            <a:r>
              <a:rPr lang="en-US" altLang="en-US" dirty="0" smtClean="0"/>
              <a:t>In this step, </a:t>
            </a:r>
            <a:r>
              <a:rPr lang="en-US" altLang="en-US" b="1" dirty="0" smtClean="0">
                <a:solidFill>
                  <a:srgbClr val="FF0000"/>
                </a:solidFill>
              </a:rPr>
              <a:t>advocacy strategies are converted into action</a:t>
            </a:r>
            <a:endParaRPr lang="en-US" altLang="en-US" dirty="0"/>
          </a:p>
          <a:p>
            <a:pPr marL="365760" indent="-283464" algn="just">
              <a:lnSpc>
                <a:spcPct val="150000"/>
              </a:lnSpc>
              <a:buFont typeface="Wingdings 2"/>
              <a:buChar char=""/>
              <a:defRPr/>
            </a:pPr>
            <a:r>
              <a:rPr lang="en-US" altLang="en-US" dirty="0" smtClean="0"/>
              <a:t>A lot of option is there to conduct advocacy </a:t>
            </a:r>
          </a:p>
          <a:p>
            <a:pPr marL="365760" indent="-283464" algn="just">
              <a:lnSpc>
                <a:spcPct val="150000"/>
              </a:lnSpc>
              <a:buFont typeface="Wingdings 2"/>
              <a:buChar char=""/>
              <a:defRPr/>
            </a:pPr>
            <a:r>
              <a:rPr lang="en-US" altLang="en-US" dirty="0" smtClean="0"/>
              <a:t>You may use all of the options in a particular advocacy initiative</a:t>
            </a:r>
          </a:p>
          <a:p>
            <a:pPr marL="365760" indent="-283464" algn="just">
              <a:lnSpc>
                <a:spcPct val="150000"/>
              </a:lnSpc>
              <a:buFont typeface="Wingdings 2"/>
              <a:buChar char=""/>
              <a:defRPr/>
            </a:pPr>
            <a:r>
              <a:rPr lang="en-US" altLang="en-US" dirty="0" smtClean="0"/>
              <a:t>It is vital that all activities are coordinated and that they do not contradict each other</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8795020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Advocacy options </a:t>
            </a:r>
          </a:p>
        </p:txBody>
      </p:sp>
      <p:sp>
        <p:nvSpPr>
          <p:cNvPr id="147459" name="Content Placeholder 2"/>
          <p:cNvSpPr>
            <a:spLocks noGrp="1"/>
          </p:cNvSpPr>
          <p:nvPr>
            <p:ph idx="1"/>
          </p:nvPr>
        </p:nvSpPr>
        <p:spPr/>
        <p:txBody>
          <a:bodyPr>
            <a:normAutofit lnSpcReduction="10000"/>
          </a:bodyPr>
          <a:lstStyle/>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Deciding your position /message </a:t>
            </a:r>
          </a:p>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Networking </a:t>
            </a:r>
          </a:p>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Lobbying </a:t>
            </a:r>
          </a:p>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Education and raising awareness</a:t>
            </a:r>
          </a:p>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Mobilizing </a:t>
            </a:r>
          </a:p>
          <a:p>
            <a:pPr marL="514350" indent="-514350">
              <a:lnSpc>
                <a:spcPct val="150000"/>
              </a:lnSpc>
              <a:buFont typeface="Calibri" panose="020F0502020204030204" pitchFamily="34" charset="0"/>
              <a:buAutoNum type="arabicPeriod"/>
            </a:pPr>
            <a:r>
              <a:rPr lang="en-US" altLang="en-US" dirty="0">
                <a:latin typeface="Times New Roman" panose="02020603050405020304" pitchFamily="18" charset="0"/>
                <a:cs typeface="Times New Roman" panose="02020603050405020304" pitchFamily="18" charset="0"/>
              </a:rPr>
              <a:t>Working with the media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05425973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solidFill>
            <a:schemeClr val="accent2">
              <a:lumMod val="60000"/>
              <a:lumOff val="40000"/>
            </a:schemeClr>
          </a:solidFill>
        </p:spPr>
        <p:txBody>
          <a:bodyPr/>
          <a:lstStyle/>
          <a:p>
            <a:pPr>
              <a:defRPr/>
            </a:pPr>
            <a:r>
              <a:rPr lang="en-US" altLang="en-US" sz="2800" b="1" dirty="0">
                <a:solidFill>
                  <a:srgbClr val="000099"/>
                </a:solidFill>
                <a:latin typeface="Times New Roman" pitchFamily="18" charset="0"/>
                <a:cs typeface="Times New Roman" pitchFamily="18" charset="0"/>
              </a:rPr>
              <a:t>1. Deciding your position</a:t>
            </a:r>
            <a:endParaRPr lang="en-US" altLang="en-US" sz="2800" dirty="0">
              <a:solidFill>
                <a:schemeClr val="tx2">
                  <a:satMod val="13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744071" y="1422213"/>
            <a:ext cx="10515600" cy="4351338"/>
          </a:xfrm>
        </p:spPr>
        <p:txBody>
          <a:bodyPr/>
          <a:lstStyle/>
          <a:p>
            <a:pPr algn="just" eaLnBrk="1" hangingPunct="1">
              <a:lnSpc>
                <a:spcPct val="150000"/>
              </a:lnSpc>
            </a:pPr>
            <a:endParaRPr lang="en-US" altLang="en-US" dirty="0" smtClean="0"/>
          </a:p>
          <a:p>
            <a:pPr algn="just" eaLnBrk="1" hangingPunct="1">
              <a:lnSpc>
                <a:spcPct val="150000"/>
              </a:lnSpc>
            </a:pPr>
            <a:r>
              <a:rPr lang="en-US" altLang="en-US" dirty="0" smtClean="0"/>
              <a:t>A </a:t>
            </a:r>
            <a:r>
              <a:rPr lang="en-US" altLang="en-US" b="1" i="1" dirty="0" smtClean="0">
                <a:solidFill>
                  <a:srgbClr val="FF0000"/>
                </a:solidFill>
              </a:rPr>
              <a:t>position is a statement </a:t>
            </a:r>
            <a:r>
              <a:rPr lang="en-US" altLang="en-US" i="1" dirty="0" smtClean="0"/>
              <a:t>of what an organization, group or person believes about a </a:t>
            </a:r>
            <a:r>
              <a:rPr lang="en-US" altLang="en-US" dirty="0" smtClean="0"/>
              <a:t>particular issue and how they think this should be acted upon </a:t>
            </a:r>
          </a:p>
          <a:p>
            <a:pPr algn="just" eaLnBrk="1" hangingPunct="1">
              <a:lnSpc>
                <a:spcPct val="150000"/>
              </a:lnSpc>
            </a:pPr>
            <a:r>
              <a:rPr lang="en-US" altLang="en-US" dirty="0" smtClean="0"/>
              <a:t>Position is often also called a </a:t>
            </a:r>
            <a:r>
              <a:rPr lang="en-US" altLang="en-US" b="1" i="1" dirty="0" smtClean="0"/>
              <a:t>policy.</a:t>
            </a:r>
            <a:endParaRPr lang="en-US" altLang="en-US" b="1"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82149584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1255059" y="570379"/>
            <a:ext cx="8229600" cy="895350"/>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Purposes of Positions </a:t>
            </a:r>
            <a:endParaRPr lang="en-US" altLang="en-US" sz="2800" dirty="0">
              <a:latin typeface="Times New Roman" pitchFamily="18" charset="0"/>
              <a:cs typeface="Times New Roman" pitchFamily="18" charset="0"/>
            </a:endParaRPr>
          </a:p>
        </p:txBody>
      </p:sp>
      <p:sp>
        <p:nvSpPr>
          <p:cNvPr id="65539" name="Content Placeholder 2"/>
          <p:cNvSpPr>
            <a:spLocks noGrp="1"/>
          </p:cNvSpPr>
          <p:nvPr>
            <p:ph idx="1"/>
          </p:nvPr>
        </p:nvSpPr>
        <p:spPr/>
        <p:txBody>
          <a:bodyPr>
            <a:normAutofit fontScale="92500" lnSpcReduction="10000"/>
          </a:bodyPr>
          <a:lstStyle/>
          <a:p>
            <a:pPr algn="just" eaLnBrk="1" hangingPunct="1">
              <a:lnSpc>
                <a:spcPct val="160000"/>
              </a:lnSpc>
            </a:pPr>
            <a:r>
              <a:rPr lang="en-US" altLang="en-US" b="1" dirty="0" smtClean="0">
                <a:latin typeface="Times New Roman" panose="02020603050405020304" pitchFamily="18" charset="0"/>
                <a:cs typeface="Times New Roman" panose="02020603050405020304" pitchFamily="18" charset="0"/>
              </a:rPr>
              <a:t>Clarify </a:t>
            </a:r>
            <a:r>
              <a:rPr lang="en-US" altLang="en-US" b="1" dirty="0">
                <a:latin typeface="Times New Roman" panose="02020603050405020304" pitchFamily="18" charset="0"/>
                <a:cs typeface="Times New Roman" panose="02020603050405020304" pitchFamily="18" charset="0"/>
              </a:rPr>
              <a:t>thinking on a particular issue : </a:t>
            </a:r>
            <a:r>
              <a:rPr lang="en-US" altLang="en-US" sz="2400" dirty="0">
                <a:latin typeface="Times New Roman" panose="02020603050405020304" pitchFamily="18" charset="0"/>
                <a:cs typeface="Times New Roman" panose="02020603050405020304" pitchFamily="18" charset="0"/>
              </a:rPr>
              <a:t>It is often only when things are written down that the position becomes </a:t>
            </a:r>
            <a:r>
              <a:rPr lang="en-US" altLang="en-US" sz="2400" dirty="0" smtClean="0">
                <a:latin typeface="Times New Roman" panose="02020603050405020304" pitchFamily="18" charset="0"/>
                <a:cs typeface="Times New Roman" panose="02020603050405020304" pitchFamily="18" charset="0"/>
              </a:rPr>
              <a:t>clear</a:t>
            </a:r>
            <a:endParaRPr lang="en-US" altLang="en-US" b="1" dirty="0">
              <a:latin typeface="Times New Roman" panose="02020603050405020304" pitchFamily="18" charset="0"/>
              <a:cs typeface="Times New Roman" panose="02020603050405020304" pitchFamily="18" charset="0"/>
            </a:endParaRPr>
          </a:p>
          <a:p>
            <a:pPr algn="just" eaLnBrk="1" hangingPunct="1">
              <a:lnSpc>
                <a:spcPct val="160000"/>
              </a:lnSpc>
            </a:pPr>
            <a:r>
              <a:rPr lang="en-US" altLang="en-US" b="1" dirty="0" smtClean="0">
                <a:latin typeface="Times New Roman" panose="02020603050405020304" pitchFamily="18" charset="0"/>
                <a:cs typeface="Times New Roman" panose="02020603050405020304" pitchFamily="18" charset="0"/>
              </a:rPr>
              <a:t>Accurate </a:t>
            </a:r>
            <a:r>
              <a:rPr lang="en-US" altLang="en-US" b="1" dirty="0">
                <a:latin typeface="Times New Roman" panose="02020603050405020304" pitchFamily="18" charset="0"/>
                <a:cs typeface="Times New Roman" panose="02020603050405020304" pitchFamily="18" charset="0"/>
              </a:rPr>
              <a:t>representation:  </a:t>
            </a:r>
            <a:r>
              <a:rPr lang="en-US" altLang="en-US" sz="2400" dirty="0">
                <a:latin typeface="Times New Roman" panose="02020603050405020304" pitchFamily="18" charset="0"/>
                <a:cs typeface="Times New Roman" panose="02020603050405020304" pitchFamily="18" charset="0"/>
              </a:rPr>
              <a:t>being able to give a position to other groups such as the media and policy-makers will help you to be accurately represented and understood by </a:t>
            </a:r>
            <a:r>
              <a:rPr lang="en-US" altLang="en-US" sz="2400" dirty="0" smtClean="0">
                <a:latin typeface="Times New Roman" panose="02020603050405020304" pitchFamily="18" charset="0"/>
                <a:cs typeface="Times New Roman" panose="02020603050405020304" pitchFamily="18" charset="0"/>
              </a:rPr>
              <a:t>them</a:t>
            </a:r>
            <a:endParaRPr lang="en-US" altLang="en-US" dirty="0">
              <a:latin typeface="Times New Roman" panose="02020603050405020304" pitchFamily="18" charset="0"/>
              <a:cs typeface="Times New Roman" panose="02020603050405020304" pitchFamily="18" charset="0"/>
            </a:endParaRPr>
          </a:p>
          <a:p>
            <a:pPr algn="just" eaLnBrk="1" hangingPunct="1">
              <a:lnSpc>
                <a:spcPct val="160000"/>
              </a:lnSpc>
            </a:pPr>
            <a:r>
              <a:rPr lang="en-US" altLang="en-US" b="1" dirty="0" smtClean="0">
                <a:latin typeface="Times New Roman" panose="02020603050405020304" pitchFamily="18" charset="0"/>
                <a:cs typeface="Times New Roman" panose="02020603050405020304" pitchFamily="18" charset="0"/>
              </a:rPr>
              <a:t>Consistency </a:t>
            </a:r>
            <a:r>
              <a:rPr lang="en-US" altLang="en-US" b="1" dirty="0">
                <a:latin typeface="Times New Roman" panose="02020603050405020304" pitchFamily="18" charset="0"/>
                <a:cs typeface="Times New Roman" panose="02020603050405020304" pitchFamily="18" charset="0"/>
              </a:rPr>
              <a:t>of voice : </a:t>
            </a:r>
            <a:r>
              <a:rPr lang="en-US" altLang="en-US" sz="2400" dirty="0">
                <a:latin typeface="Times New Roman" panose="02020603050405020304" pitchFamily="18" charset="0"/>
                <a:cs typeface="Times New Roman" panose="02020603050405020304" pitchFamily="18" charset="0"/>
              </a:rPr>
              <a:t>to ensure that all spokespeople within the group give the same </a:t>
            </a:r>
            <a:r>
              <a:rPr lang="en-US" altLang="en-US" sz="2400" dirty="0" smtClean="0">
                <a:latin typeface="Times New Roman" panose="02020603050405020304" pitchFamily="18" charset="0"/>
                <a:cs typeface="Times New Roman" panose="02020603050405020304" pitchFamily="18" charset="0"/>
              </a:rPr>
              <a:t>messages</a:t>
            </a: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5915661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 calcmode="lin" valueType="num">
                                      <p:cBhvr additive="base">
                                        <p:cTn id="7"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539">
                                            <p:txEl>
                                              <p:pRg st="1" end="1"/>
                                            </p:txEl>
                                          </p:spTgt>
                                        </p:tgtEl>
                                        <p:attrNameLst>
                                          <p:attrName>style.visibility</p:attrName>
                                        </p:attrNameLst>
                                      </p:cBhvr>
                                      <p:to>
                                        <p:strVal val="visible"/>
                                      </p:to>
                                    </p:set>
                                    <p:anim calcmode="lin" valueType="num">
                                      <p:cBhvr additive="base">
                                        <p:cTn id="13"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5539">
                                            <p:txEl>
                                              <p:pRg st="2" end="2"/>
                                            </p:txEl>
                                          </p:spTgt>
                                        </p:tgtEl>
                                        <p:attrNameLst>
                                          <p:attrName>style.visibility</p:attrName>
                                        </p:attrNameLst>
                                      </p:cBhvr>
                                      <p:to>
                                        <p:strVal val="visible"/>
                                      </p:to>
                                    </p:set>
                                    <p:anim calcmode="lin" valueType="num">
                                      <p:cBhvr additive="base">
                                        <p:cTn id="19"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Position …</a:t>
            </a:r>
          </a:p>
        </p:txBody>
      </p:sp>
      <p:sp>
        <p:nvSpPr>
          <p:cNvPr id="153603" name="Content Placeholder 2"/>
          <p:cNvSpPr>
            <a:spLocks noGrp="1"/>
          </p:cNvSpPr>
          <p:nvPr>
            <p:ph idx="1"/>
          </p:nvPr>
        </p:nvSpPr>
        <p:spPr/>
        <p:txBody>
          <a:bodyPr/>
          <a:lstStyle/>
          <a:p>
            <a:pPr algn="just" eaLnBrk="1" hangingPunct="1">
              <a:lnSpc>
                <a:spcPct val="150000"/>
              </a:lnSpc>
            </a:pPr>
            <a:endParaRPr lang="en-US" altLang="en-US" b="1"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b="1" dirty="0" smtClean="0">
                <a:latin typeface="Times New Roman" panose="02020603050405020304" pitchFamily="18" charset="0"/>
                <a:cs typeface="Times New Roman" panose="02020603050405020304" pitchFamily="18" charset="0"/>
              </a:rPr>
              <a:t>Clarify </a:t>
            </a:r>
            <a:r>
              <a:rPr lang="en-US" altLang="en-US" b="1" dirty="0">
                <a:latin typeface="Times New Roman" panose="02020603050405020304" pitchFamily="18" charset="0"/>
                <a:cs typeface="Times New Roman" panose="02020603050405020304" pitchFamily="18" charset="0"/>
              </a:rPr>
              <a:t>differences:  </a:t>
            </a:r>
            <a:r>
              <a:rPr lang="en-US" altLang="en-US" sz="2500" dirty="0">
                <a:latin typeface="Times New Roman" panose="02020603050405020304" pitchFamily="18" charset="0"/>
                <a:cs typeface="Times New Roman" panose="02020603050405020304" pitchFamily="18" charset="0"/>
              </a:rPr>
              <a:t>to help you to identify the main areas of disagreement you have with other people’s positions and therefore clarify the main areas for advocacy </a:t>
            </a:r>
            <a:r>
              <a:rPr lang="en-US" altLang="en-US" sz="2500" dirty="0" smtClean="0">
                <a:latin typeface="Times New Roman" panose="02020603050405020304" pitchFamily="18" charset="0"/>
                <a:cs typeface="Times New Roman" panose="02020603050405020304" pitchFamily="18" charset="0"/>
              </a:rPr>
              <a:t>work</a:t>
            </a:r>
            <a:endParaRPr lang="en-US" altLang="en-US" sz="2500" dirty="0">
              <a:latin typeface="Times New Roman" panose="02020603050405020304" pitchFamily="18" charset="0"/>
              <a:cs typeface="Times New Roman" panose="02020603050405020304" pitchFamily="18" charset="0"/>
            </a:endParaRPr>
          </a:p>
          <a:p>
            <a:pPr eaLnBrk="1" hangingPunct="1">
              <a:lnSpc>
                <a:spcPct val="150000"/>
              </a:lnSpc>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39936686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solidFill>
            <a:schemeClr val="accent2">
              <a:lumMod val="60000"/>
              <a:lumOff val="40000"/>
            </a:schemeClr>
          </a:solidFill>
        </p:spPr>
        <p:txBody>
          <a:bodyPr/>
          <a:lstStyle/>
          <a:p>
            <a:pPr>
              <a:defRPr/>
            </a:pPr>
            <a:r>
              <a:rPr lang="en-US" altLang="en-US" sz="2600" b="1" dirty="0">
                <a:latin typeface="Times New Roman" pitchFamily="18" charset="0"/>
                <a:ea typeface="+mn-ea"/>
                <a:cs typeface="Times New Roman" pitchFamily="18" charset="0"/>
              </a:rPr>
              <a:t>Positions</a:t>
            </a:r>
            <a:r>
              <a:rPr lang="en-US" altLang="en-US" sz="2800" b="1" dirty="0">
                <a:solidFill>
                  <a:srgbClr val="FF0000"/>
                </a:solidFill>
                <a:latin typeface="Times New Roman" pitchFamily="18" charset="0"/>
                <a:cs typeface="Times New Roman" pitchFamily="18" charset="0"/>
              </a:rPr>
              <a:t> </a:t>
            </a:r>
            <a:r>
              <a:rPr lang="en-US" altLang="en-US" sz="2600" b="1" dirty="0">
                <a:latin typeface="Times New Roman" pitchFamily="18" charset="0"/>
                <a:ea typeface="+mn-ea"/>
                <a:cs typeface="Times New Roman" pitchFamily="18" charset="0"/>
              </a:rPr>
              <a:t>…tips </a:t>
            </a:r>
          </a:p>
        </p:txBody>
      </p:sp>
      <p:sp>
        <p:nvSpPr>
          <p:cNvPr id="67587" name="Content Placeholder 2"/>
          <p:cNvSpPr>
            <a:spLocks noGrp="1"/>
          </p:cNvSpPr>
          <p:nvPr>
            <p:ph idx="1"/>
          </p:nvPr>
        </p:nvSpPr>
        <p:spPr/>
        <p:txBody>
          <a:bodyPr>
            <a:normAutofit fontScale="92500"/>
          </a:bodyPr>
          <a:lstStyle/>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Positions should be kept as brief as possible (2–4 pages) and to the point</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 Focus on what you can offer, such as new or unique evidence that you might have</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Make sure information is relevant and up-to-date</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Build arguments around what you believe to be the weak points of the policy-makers.</a:t>
            </a:r>
          </a:p>
          <a:p>
            <a:pPr marL="365760" indent="-283464" algn="just">
              <a:lnSpc>
                <a:spcPct val="150000"/>
              </a:lnSpc>
              <a:buNone/>
              <a:defRPr/>
            </a:pPr>
            <a:endParaRPr lang="en-US" altLang="en-US"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22861592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 calcmode="lin" valueType="num">
                                      <p:cBhvr additive="base">
                                        <p:cTn id="7" dur="500" fill="hold"/>
                                        <p:tgtEl>
                                          <p:spTgt spid="675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5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7587">
                                            <p:txEl>
                                              <p:pRg st="1" end="1"/>
                                            </p:txEl>
                                          </p:spTgt>
                                        </p:tgtEl>
                                        <p:attrNameLst>
                                          <p:attrName>style.visibility</p:attrName>
                                        </p:attrNameLst>
                                      </p:cBhvr>
                                      <p:to>
                                        <p:strVal val="visible"/>
                                      </p:to>
                                    </p:set>
                                    <p:anim calcmode="lin" valueType="num">
                                      <p:cBhvr additive="base">
                                        <p:cTn id="13" dur="500" fill="hold"/>
                                        <p:tgtEl>
                                          <p:spTgt spid="675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5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7587">
                                            <p:txEl>
                                              <p:pRg st="2" end="2"/>
                                            </p:txEl>
                                          </p:spTgt>
                                        </p:tgtEl>
                                        <p:attrNameLst>
                                          <p:attrName>style.visibility</p:attrName>
                                        </p:attrNameLst>
                                      </p:cBhvr>
                                      <p:to>
                                        <p:strVal val="visible"/>
                                      </p:to>
                                    </p:set>
                                    <p:anim calcmode="lin" valueType="num">
                                      <p:cBhvr additive="base">
                                        <p:cTn id="19" dur="500" fill="hold"/>
                                        <p:tgtEl>
                                          <p:spTgt spid="675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75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7587">
                                            <p:txEl>
                                              <p:pRg st="3" end="3"/>
                                            </p:txEl>
                                          </p:spTgt>
                                        </p:tgtEl>
                                        <p:attrNameLst>
                                          <p:attrName>style.visibility</p:attrName>
                                        </p:attrNameLst>
                                      </p:cBhvr>
                                      <p:to>
                                        <p:strVal val="visible"/>
                                      </p:to>
                                    </p:set>
                                    <p:anim calcmode="lin" valueType="num">
                                      <p:cBhvr additive="base">
                                        <p:cTn id="25" dur="500" fill="hold"/>
                                        <p:tgtEl>
                                          <p:spTgt spid="675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758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1111623" y="255771"/>
            <a:ext cx="9188824" cy="1282520"/>
          </a:xfrm>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Positions ….</a:t>
            </a:r>
          </a:p>
        </p:txBody>
      </p:sp>
      <p:sp>
        <p:nvSpPr>
          <p:cNvPr id="68611" name="Content Placeholder 2"/>
          <p:cNvSpPr>
            <a:spLocks noGrp="1"/>
          </p:cNvSpPr>
          <p:nvPr>
            <p:ph idx="1"/>
          </p:nvPr>
        </p:nvSpPr>
        <p:spPr>
          <a:xfrm>
            <a:off x="794084" y="1642397"/>
            <a:ext cx="10756232" cy="4974972"/>
          </a:xfrm>
        </p:spPr>
        <p:txBody>
          <a:bodyPr>
            <a:normAutofit/>
          </a:bodyPr>
          <a:lstStyle/>
          <a:p>
            <a:pPr marL="365760" indent="-283464" algn="just">
              <a:lnSpc>
                <a:spcPct val="150000"/>
              </a:lnSpc>
              <a:buFont typeface="Wingdings 2"/>
              <a:buChar char=""/>
              <a:defRPr/>
            </a:pPr>
            <a:r>
              <a:rPr lang="en-US" altLang="en-US" dirty="0">
                <a:latin typeface="Times New Roman" pitchFamily="18" charset="0"/>
                <a:cs typeface="Times New Roman" pitchFamily="18" charset="0"/>
              </a:rPr>
              <a:t>Policy-makers need to know they can work with you, so ensure that the tone of the position shows that you are willing to </a:t>
            </a:r>
            <a:r>
              <a:rPr lang="en-US" altLang="en-US" dirty="0" smtClean="0">
                <a:latin typeface="Times New Roman" pitchFamily="18" charset="0"/>
                <a:cs typeface="Times New Roman" pitchFamily="18" charset="0"/>
              </a:rPr>
              <a:t>co-operate</a:t>
            </a:r>
            <a:endParaRPr lang="en-US" altLang="en-US" dirty="0">
              <a:latin typeface="Times New Roman" pitchFamily="18" charset="0"/>
              <a:cs typeface="Times New Roman" pitchFamily="18" charset="0"/>
            </a:endParaRPr>
          </a:p>
          <a:p>
            <a:pPr marL="365760" indent="-283464" algn="just">
              <a:lnSpc>
                <a:spcPct val="150000"/>
              </a:lnSpc>
              <a:buFont typeface="Wingdings 2"/>
              <a:buChar char=""/>
              <a:defRPr/>
            </a:pPr>
            <a:r>
              <a:rPr lang="en-US" altLang="en-US" dirty="0">
                <a:latin typeface="Times New Roman" pitchFamily="18" charset="0"/>
                <a:cs typeface="Times New Roman" pitchFamily="18" charset="0"/>
              </a:rPr>
              <a:t>Write clear recommendations that can be </a:t>
            </a:r>
            <a:r>
              <a:rPr lang="en-US" altLang="en-US" dirty="0" smtClean="0">
                <a:latin typeface="Times New Roman" pitchFamily="18" charset="0"/>
                <a:cs typeface="Times New Roman" pitchFamily="18" charset="0"/>
              </a:rPr>
              <a:t>implemented</a:t>
            </a:r>
            <a:endParaRPr lang="en-US" altLang="en-US" dirty="0">
              <a:latin typeface="Times New Roman" pitchFamily="18" charset="0"/>
              <a:cs typeface="Times New Roman" pitchFamily="18" charset="0"/>
            </a:endParaRP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Ensure </a:t>
            </a:r>
            <a:r>
              <a:rPr lang="en-US" altLang="en-US" dirty="0">
                <a:latin typeface="Times New Roman" pitchFamily="18" charset="0"/>
                <a:cs typeface="Times New Roman" pitchFamily="18" charset="0"/>
              </a:rPr>
              <a:t>that your position accurately reflects the views of those you claim to </a:t>
            </a:r>
            <a:r>
              <a:rPr lang="en-US" altLang="en-US" dirty="0" smtClean="0">
                <a:latin typeface="Times New Roman" pitchFamily="18" charset="0"/>
                <a:cs typeface="Times New Roman" pitchFamily="18" charset="0"/>
              </a:rPr>
              <a:t>represent</a:t>
            </a:r>
            <a:endParaRPr lang="en-US" altLang="en-US" dirty="0">
              <a:latin typeface="Times New Roman" pitchFamily="18" charset="0"/>
              <a:cs typeface="Times New Roman" pitchFamily="18" charset="0"/>
            </a:endParaRP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Check </a:t>
            </a:r>
            <a:r>
              <a:rPr lang="en-US" altLang="en-US" dirty="0">
                <a:latin typeface="Times New Roman" pitchFamily="18" charset="0"/>
                <a:cs typeface="Times New Roman" pitchFamily="18" charset="0"/>
              </a:rPr>
              <a:t>for grammar and spelling mistakes – poor presentation can discourage people from reading </a:t>
            </a:r>
            <a:r>
              <a:rPr lang="en-US" altLang="en-US" dirty="0" smtClean="0">
                <a:latin typeface="Times New Roman" pitchFamily="18" charset="0"/>
                <a:cs typeface="Times New Roman" pitchFamily="18" charset="0"/>
              </a:rPr>
              <a:t>it</a:t>
            </a:r>
            <a:endParaRPr lang="en-US" altLang="en-US"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4427098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8611">
                                            <p:txEl>
                                              <p:pRg st="1" end="1"/>
                                            </p:txEl>
                                          </p:spTgt>
                                        </p:tgtEl>
                                        <p:attrNameLst>
                                          <p:attrName>style.visibility</p:attrName>
                                        </p:attrNameLst>
                                      </p:cBhvr>
                                      <p:to>
                                        <p:strVal val="visible"/>
                                      </p:to>
                                    </p:set>
                                    <p:anim calcmode="lin" valueType="num">
                                      <p:cBhvr additive="base">
                                        <p:cTn id="13" dur="5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8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8611">
                                            <p:txEl>
                                              <p:pRg st="2" end="2"/>
                                            </p:txEl>
                                          </p:spTgt>
                                        </p:tgtEl>
                                        <p:attrNameLst>
                                          <p:attrName>style.visibility</p:attrName>
                                        </p:attrNameLst>
                                      </p:cBhvr>
                                      <p:to>
                                        <p:strVal val="visible"/>
                                      </p:to>
                                    </p:set>
                                    <p:anim calcmode="lin" valueType="num">
                                      <p:cBhvr additive="base">
                                        <p:cTn id="19" dur="5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86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8611">
                                            <p:txEl>
                                              <p:pRg st="3" end="3"/>
                                            </p:txEl>
                                          </p:spTgt>
                                        </p:tgtEl>
                                        <p:attrNameLst>
                                          <p:attrName>style.visibility</p:attrName>
                                        </p:attrNameLst>
                                      </p:cBhvr>
                                      <p:to>
                                        <p:strVal val="visible"/>
                                      </p:to>
                                    </p:set>
                                    <p:anim calcmode="lin" valueType="num">
                                      <p:cBhvr additive="base">
                                        <p:cTn id="25" dur="5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86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838200" y="365126"/>
            <a:ext cx="10515600" cy="1046816"/>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Main components of a position or policy</a:t>
            </a:r>
            <a:endParaRPr lang="en-US" altLang="en-US" sz="2800" dirty="0">
              <a:latin typeface="Times New Roman" pitchFamily="18" charset="0"/>
              <a:cs typeface="Times New Roman" pitchFamily="18" charset="0"/>
            </a:endParaRPr>
          </a:p>
        </p:txBody>
      </p:sp>
      <p:sp>
        <p:nvSpPr>
          <p:cNvPr id="69635" name="Content Placeholder 2"/>
          <p:cNvSpPr>
            <a:spLocks noGrp="1"/>
          </p:cNvSpPr>
          <p:nvPr>
            <p:ph idx="1"/>
          </p:nvPr>
        </p:nvSpPr>
        <p:spPr>
          <a:xfrm>
            <a:off x="838200" y="1627094"/>
            <a:ext cx="10515600" cy="4549869"/>
          </a:xfrm>
        </p:spPr>
        <p:txBody>
          <a:bodyPr>
            <a:normAutofit fontScale="92500" lnSpcReduction="10000"/>
          </a:bodyPr>
          <a:lstStyle/>
          <a:p>
            <a:pPr marL="514350" indent="-514350" algn="just">
              <a:lnSpc>
                <a:spcPct val="160000"/>
              </a:lnSpc>
              <a:buFont typeface="Wingdings 2" panose="05020102010507070707" pitchFamily="18" charset="2"/>
              <a:buAutoNum type="arabicPeriod"/>
              <a:defRPr/>
            </a:pPr>
            <a:r>
              <a:rPr lang="en-US" altLang="en-US" b="1" dirty="0" smtClean="0">
                <a:solidFill>
                  <a:srgbClr val="000099"/>
                </a:solidFill>
              </a:rPr>
              <a:t>Introduction: </a:t>
            </a:r>
            <a:r>
              <a:rPr lang="en-US" altLang="en-US" dirty="0" smtClean="0"/>
              <a:t>Name of organization, what your main activities are, what your basis for existence is, who you represent</a:t>
            </a:r>
          </a:p>
          <a:p>
            <a:pPr marL="514350" indent="-514350" algn="just">
              <a:lnSpc>
                <a:spcPct val="160000"/>
              </a:lnSpc>
              <a:buFont typeface="Wingdings 2" panose="05020102010507070707" pitchFamily="18" charset="2"/>
              <a:buAutoNum type="arabicPeriod"/>
              <a:defRPr/>
            </a:pPr>
            <a:r>
              <a:rPr lang="en-US" altLang="en-US" b="1" dirty="0" smtClean="0">
                <a:solidFill>
                  <a:srgbClr val="000099"/>
                </a:solidFill>
              </a:rPr>
              <a:t>Executive summary </a:t>
            </a:r>
            <a:r>
              <a:rPr lang="en-US" altLang="en-US" dirty="0" smtClean="0"/>
              <a:t>(if the position paper is long). Brief outline of your history of involvement, of the issues and why you are concerned</a:t>
            </a:r>
            <a:endParaRPr lang="en-US" altLang="en-US" b="1" dirty="0" smtClean="0">
              <a:solidFill>
                <a:srgbClr val="000099"/>
              </a:solidFill>
            </a:endParaRPr>
          </a:p>
          <a:p>
            <a:pPr marL="514350" indent="-514350" algn="just">
              <a:lnSpc>
                <a:spcPct val="160000"/>
              </a:lnSpc>
              <a:buFont typeface="Wingdings 2" panose="05020102010507070707" pitchFamily="18" charset="2"/>
              <a:buAutoNum type="arabicPeriod"/>
              <a:defRPr/>
            </a:pPr>
            <a:r>
              <a:rPr lang="en-US" altLang="en-US" b="1" dirty="0" smtClean="0">
                <a:solidFill>
                  <a:srgbClr val="000099"/>
                </a:solidFill>
              </a:rPr>
              <a:t>Effects and evidence : </a:t>
            </a:r>
            <a:r>
              <a:rPr lang="en-US" altLang="en-US" dirty="0" smtClean="0"/>
              <a:t>What are the current and potential future effects of the issue on those you represent? Include </a:t>
            </a:r>
            <a:r>
              <a:rPr lang="en-US" altLang="en-US" b="1" i="1" dirty="0" smtClean="0">
                <a:solidFill>
                  <a:srgbClr val="FF0000"/>
                </a:solidFill>
              </a:rPr>
              <a:t>any primary or secondary research </a:t>
            </a:r>
            <a:r>
              <a:rPr lang="en-US" altLang="en-US" dirty="0"/>
              <a:t>y</a:t>
            </a:r>
            <a:r>
              <a:rPr lang="en-US" altLang="en-US" dirty="0" smtClean="0"/>
              <a:t>ou have.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46149365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calcmode="lin" valueType="num">
                                      <p:cBhvr additive="base">
                                        <p:cTn id="7" dur="500" fill="hold"/>
                                        <p:tgtEl>
                                          <p:spTgt spid="69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9635">
                                            <p:txEl>
                                              <p:pRg st="1" end="1"/>
                                            </p:txEl>
                                          </p:spTgt>
                                        </p:tgtEl>
                                        <p:attrNameLst>
                                          <p:attrName>style.visibility</p:attrName>
                                        </p:attrNameLst>
                                      </p:cBhvr>
                                      <p:to>
                                        <p:strVal val="visible"/>
                                      </p:to>
                                    </p:set>
                                    <p:anim calcmode="lin" valueType="num">
                                      <p:cBhvr additive="base">
                                        <p:cTn id="13" dur="500" fill="hold"/>
                                        <p:tgtEl>
                                          <p:spTgt spid="69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9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9635">
                                            <p:txEl>
                                              <p:pRg st="2" end="2"/>
                                            </p:txEl>
                                          </p:spTgt>
                                        </p:tgtEl>
                                        <p:attrNameLst>
                                          <p:attrName>style.visibility</p:attrName>
                                        </p:attrNameLst>
                                      </p:cBhvr>
                                      <p:to>
                                        <p:strVal val="visible"/>
                                      </p:to>
                                    </p:set>
                                    <p:anim calcmode="lin" valueType="num">
                                      <p:cBhvr additive="base">
                                        <p:cTn id="19" dur="500" fill="hold"/>
                                        <p:tgtEl>
                                          <p:spTgt spid="69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solidFill>
            <a:schemeClr val="accent2">
              <a:lumMod val="60000"/>
              <a:lumOff val="40000"/>
            </a:schemeClr>
          </a:solidFill>
        </p:spPr>
        <p:txBody>
          <a:bodyPr/>
          <a:lstStyle/>
          <a:p>
            <a:pPr>
              <a:defRPr/>
            </a:pPr>
            <a:r>
              <a:rPr lang="en-US" altLang="en-US" sz="2800" b="1">
                <a:latin typeface="Times New Roman" pitchFamily="18" charset="0"/>
                <a:cs typeface="Times New Roman" pitchFamily="18" charset="0"/>
              </a:rPr>
              <a:t>Main components…</a:t>
            </a:r>
            <a:endParaRPr lang="en-US" altLang="en-US" sz="2800" b="1">
              <a:solidFill>
                <a:schemeClr val="tx2">
                  <a:satMod val="130000"/>
                </a:schemeClr>
              </a:solidFill>
            </a:endParaRPr>
          </a:p>
        </p:txBody>
      </p:sp>
      <p:sp>
        <p:nvSpPr>
          <p:cNvPr id="161795" name="Content Placeholder 2"/>
          <p:cNvSpPr>
            <a:spLocks noGrp="1"/>
          </p:cNvSpPr>
          <p:nvPr>
            <p:ph idx="1"/>
          </p:nvPr>
        </p:nvSpPr>
        <p:spPr/>
        <p:txBody>
          <a:bodyPr/>
          <a:lstStyle/>
          <a:p>
            <a:pPr algn="just" eaLnBrk="1" hangingPunct="1">
              <a:lnSpc>
                <a:spcPct val="150000"/>
              </a:lnSpc>
              <a:buFont typeface="Wingdings 2" panose="05020102010507070707" pitchFamily="18" charset="2"/>
              <a:buNone/>
            </a:pPr>
            <a:r>
              <a:rPr lang="en-US" altLang="en-US" b="1" dirty="0" smtClean="0">
                <a:solidFill>
                  <a:srgbClr val="000099"/>
                </a:solidFill>
              </a:rPr>
              <a:t>4</a:t>
            </a:r>
            <a:r>
              <a:rPr lang="en-US" altLang="en-US" b="1" dirty="0">
                <a:solidFill>
                  <a:srgbClr val="000099"/>
                </a:solidFill>
              </a:rPr>
              <a:t>. Causes and responsibility: </a:t>
            </a:r>
            <a:endParaRPr lang="en-US" altLang="en-US" b="1" dirty="0" smtClean="0">
              <a:solidFill>
                <a:srgbClr val="000099"/>
              </a:solidFill>
            </a:endParaRPr>
          </a:p>
          <a:p>
            <a:pPr lvl="1" algn="just">
              <a:lnSpc>
                <a:spcPct val="150000"/>
              </a:lnSpc>
            </a:pPr>
            <a:r>
              <a:rPr lang="en-US" altLang="en-US" dirty="0" smtClean="0"/>
              <a:t>Which </a:t>
            </a:r>
            <a:r>
              <a:rPr lang="en-US" altLang="en-US" dirty="0"/>
              <a:t>groups or individuals have caused the current situation and are responsible for it? </a:t>
            </a:r>
            <a:endParaRPr lang="en-US" altLang="en-US" dirty="0" smtClean="0"/>
          </a:p>
          <a:p>
            <a:pPr lvl="1" algn="just">
              <a:lnSpc>
                <a:spcPct val="150000"/>
              </a:lnSpc>
            </a:pPr>
            <a:r>
              <a:rPr lang="en-US" altLang="en-US" dirty="0" smtClean="0"/>
              <a:t>What </a:t>
            </a:r>
            <a:r>
              <a:rPr lang="en-US" altLang="en-US" dirty="0"/>
              <a:t>events have contributed towards it? </a:t>
            </a:r>
            <a:endParaRPr lang="en-US" altLang="en-US" dirty="0" smtClean="0"/>
          </a:p>
          <a:p>
            <a:pPr lvl="1" algn="just">
              <a:lnSpc>
                <a:spcPct val="150000"/>
              </a:lnSpc>
            </a:pPr>
            <a:r>
              <a:rPr lang="en-US" altLang="en-US" dirty="0" smtClean="0"/>
              <a:t>Why </a:t>
            </a:r>
            <a:r>
              <a:rPr lang="en-US" altLang="en-US" dirty="0"/>
              <a:t>have particular actions been wrong, according to law, morality, </a:t>
            </a:r>
            <a:r>
              <a:rPr lang="en-US" altLang="en-US" dirty="0" err="1"/>
              <a:t>etc</a:t>
            </a:r>
            <a:r>
              <a:rPr lang="en-US" altLang="en-US" dirty="0"/>
              <a:t>?</a:t>
            </a:r>
          </a:p>
          <a:p>
            <a:pPr eaLnBrk="1" hangingPunct="1">
              <a:lnSpc>
                <a:spcPct val="150000"/>
              </a:lnSpc>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87500491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Main components…</a:t>
            </a:r>
            <a:endParaRPr lang="en-US" altLang="en-US" sz="2800" dirty="0">
              <a:solidFill>
                <a:schemeClr val="tx2">
                  <a:satMod val="130000"/>
                </a:schemeClr>
              </a:solidFill>
              <a:latin typeface="Times New Roman" pitchFamily="18" charset="0"/>
              <a:cs typeface="Times New Roman" pitchFamily="18" charset="0"/>
            </a:endParaRPr>
          </a:p>
        </p:txBody>
      </p:sp>
      <p:sp>
        <p:nvSpPr>
          <p:cNvPr id="71683" name="Content Placeholder 2"/>
          <p:cNvSpPr>
            <a:spLocks noGrp="1"/>
          </p:cNvSpPr>
          <p:nvPr>
            <p:ph idx="1"/>
          </p:nvPr>
        </p:nvSpPr>
        <p:spPr/>
        <p:txBody>
          <a:bodyPr>
            <a:normAutofit/>
          </a:bodyPr>
          <a:lstStyle/>
          <a:p>
            <a:pPr algn="just" eaLnBrk="1" hangingPunct="1">
              <a:lnSpc>
                <a:spcPct val="150000"/>
              </a:lnSpc>
              <a:buFont typeface="Wingdings 2" panose="05020102010507070707" pitchFamily="18" charset="2"/>
              <a:buNone/>
            </a:pPr>
            <a:r>
              <a:rPr lang="en-US" altLang="en-US" b="1" dirty="0" smtClean="0">
                <a:solidFill>
                  <a:srgbClr val="000099"/>
                </a:solidFill>
                <a:latin typeface="Times New Roman" panose="02020603050405020304" pitchFamily="18" charset="0"/>
                <a:cs typeface="Times New Roman" panose="02020603050405020304" pitchFamily="18" charset="0"/>
              </a:rPr>
              <a:t>5</a:t>
            </a:r>
            <a:r>
              <a:rPr lang="en-US" altLang="en-US" b="1" dirty="0">
                <a:solidFill>
                  <a:srgbClr val="000099"/>
                </a:solidFill>
                <a:latin typeface="Times New Roman" panose="02020603050405020304" pitchFamily="18" charset="0"/>
                <a:cs typeface="Times New Roman" panose="02020603050405020304" pitchFamily="18" charset="0"/>
              </a:rPr>
              <a:t>. Solutions and recommendations </a:t>
            </a:r>
            <a:endParaRPr lang="en-US" altLang="en-US" dirty="0">
              <a:latin typeface="Times New Roman" panose="02020603050405020304" pitchFamily="18" charset="0"/>
              <a:cs typeface="Times New Roman" panose="02020603050405020304" pitchFamily="18" charset="0"/>
            </a:endParaRPr>
          </a:p>
          <a:p>
            <a:pPr lvl="1" algn="just">
              <a:lnSpc>
                <a:spcPct val="150000"/>
              </a:lnSpc>
            </a:pPr>
            <a:r>
              <a:rPr lang="en-US" altLang="en-US" sz="1600" dirty="0"/>
              <a:t>What needs to be done to address the problem? </a:t>
            </a:r>
          </a:p>
          <a:p>
            <a:pPr lvl="1" algn="just">
              <a:lnSpc>
                <a:spcPct val="150000"/>
              </a:lnSpc>
            </a:pPr>
            <a:r>
              <a:rPr lang="en-US" altLang="en-US" sz="1600" dirty="0"/>
              <a:t>Who is responsible for doing this? </a:t>
            </a:r>
          </a:p>
          <a:p>
            <a:pPr lvl="1" algn="just">
              <a:lnSpc>
                <a:spcPct val="150000"/>
              </a:lnSpc>
            </a:pPr>
            <a:r>
              <a:rPr lang="en-US" altLang="en-US" sz="1600" dirty="0"/>
              <a:t>What is already happening to address the issue and who is doing this? </a:t>
            </a:r>
          </a:p>
          <a:p>
            <a:pPr lvl="1" algn="just">
              <a:lnSpc>
                <a:spcPct val="150000"/>
              </a:lnSpc>
            </a:pPr>
            <a:r>
              <a:rPr lang="en-US" altLang="en-US" sz="1600" dirty="0"/>
              <a:t>Make sure these are </a:t>
            </a:r>
            <a:r>
              <a:rPr lang="en-US" altLang="en-US" sz="1600" dirty="0" smtClean="0"/>
              <a:t>SMART</a:t>
            </a:r>
            <a:endParaRPr lang="en-US" altLang="en-US" sz="1600" b="1" dirty="0">
              <a:solidFill>
                <a:srgbClr val="000099"/>
              </a:solidFill>
            </a:endParaRPr>
          </a:p>
          <a:p>
            <a:pPr algn="just" eaLnBrk="1" hangingPunct="1">
              <a:lnSpc>
                <a:spcPct val="150000"/>
              </a:lnSpc>
              <a:buFont typeface="Wingdings 2" panose="05020102010507070707" pitchFamily="18" charset="2"/>
              <a:buNone/>
            </a:pPr>
            <a:r>
              <a:rPr lang="en-US" altLang="en-US" b="1" dirty="0">
                <a:solidFill>
                  <a:srgbClr val="000099"/>
                </a:solidFill>
                <a:latin typeface="Times New Roman" panose="02020603050405020304" pitchFamily="18" charset="0"/>
                <a:cs typeface="Times New Roman" panose="02020603050405020304" pitchFamily="18" charset="0"/>
              </a:rPr>
              <a:t>6. Appendices : </a:t>
            </a:r>
            <a:r>
              <a:rPr lang="en-US" altLang="en-US" sz="2000" dirty="0"/>
              <a:t>Include any detailed information that you have referred to in the main document.</a:t>
            </a:r>
          </a:p>
          <a:p>
            <a:pPr eaLnBrk="1" hangingPunct="1">
              <a:lnSpc>
                <a:spcPct val="150000"/>
              </a:lnSpc>
            </a:pPr>
            <a:endParaRPr lang="en-US" altLang="en-US" sz="2000" dirty="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91811009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500" fill="hold"/>
                                        <p:tgtEl>
                                          <p:spTgt spid="716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anim calcmode="lin" valueType="num">
                                      <p:cBhvr additive="base">
                                        <p:cTn id="11" dur="500" fill="hold"/>
                                        <p:tgtEl>
                                          <p:spTgt spid="7168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68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anim calcmode="lin" valueType="num">
                                      <p:cBhvr additive="base">
                                        <p:cTn id="15" dur="5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68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1683">
                                            <p:txEl>
                                              <p:pRg st="3" end="3"/>
                                            </p:txEl>
                                          </p:spTgt>
                                        </p:tgtEl>
                                        <p:attrNameLst>
                                          <p:attrName>style.visibility</p:attrName>
                                        </p:attrNameLst>
                                      </p:cBhvr>
                                      <p:to>
                                        <p:strVal val="visible"/>
                                      </p:to>
                                    </p:set>
                                    <p:anim calcmode="lin" valueType="num">
                                      <p:cBhvr additive="base">
                                        <p:cTn id="19" dur="5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1683">
                                            <p:txEl>
                                              <p:pRg st="4" end="4"/>
                                            </p:txEl>
                                          </p:spTgt>
                                        </p:tgtEl>
                                        <p:attrNameLst>
                                          <p:attrName>style.visibility</p:attrName>
                                        </p:attrNameLst>
                                      </p:cBhvr>
                                      <p:to>
                                        <p:strVal val="visible"/>
                                      </p:to>
                                    </p:set>
                                    <p:anim calcmode="lin" valueType="num">
                                      <p:cBhvr additive="base">
                                        <p:cTn id="23" dur="5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6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1683">
                                            <p:txEl>
                                              <p:pRg st="5" end="5"/>
                                            </p:txEl>
                                          </p:spTgt>
                                        </p:tgtEl>
                                        <p:attrNameLst>
                                          <p:attrName>style.visibility</p:attrName>
                                        </p:attrNameLst>
                                      </p:cBhvr>
                                      <p:to>
                                        <p:strVal val="visible"/>
                                      </p:to>
                                    </p:set>
                                    <p:anim calcmode="lin" valueType="num">
                                      <p:cBhvr additive="base">
                                        <p:cTn id="29" dur="5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16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963706" y="17929"/>
            <a:ext cx="8866094" cy="1032996"/>
          </a:xfrm>
          <a:solidFill>
            <a:schemeClr val="accent2">
              <a:lumMod val="60000"/>
              <a:lumOff val="40000"/>
            </a:schemeClr>
          </a:solidFill>
        </p:spPr>
        <p:txBody>
          <a:bodyPr/>
          <a:lstStyle/>
          <a:p>
            <a:pPr>
              <a:defRPr/>
            </a:pPr>
            <a:r>
              <a:rPr lang="en-US" altLang="en-US" sz="2600" b="1" dirty="0">
                <a:latin typeface="Times New Roman" pitchFamily="18" charset="0"/>
                <a:cs typeface="Times New Roman" pitchFamily="18" charset="0"/>
              </a:rPr>
              <a:t>How position present to policy makers??</a:t>
            </a:r>
          </a:p>
        </p:txBody>
      </p:sp>
      <p:sp>
        <p:nvSpPr>
          <p:cNvPr id="72707" name="Content Placeholder 2"/>
          <p:cNvSpPr>
            <a:spLocks noGrp="1"/>
          </p:cNvSpPr>
          <p:nvPr>
            <p:ph idx="1"/>
          </p:nvPr>
        </p:nvSpPr>
        <p:spPr>
          <a:xfrm>
            <a:off x="614082" y="1277471"/>
            <a:ext cx="10963836" cy="5217458"/>
          </a:xfrm>
        </p:spPr>
        <p:txBody>
          <a:bodyPr>
            <a:normAutofit/>
          </a:bodyPr>
          <a:lstStyle/>
          <a:p>
            <a:pPr marL="0" indent="0" algn="just" eaLnBrk="1" hangingPunct="1">
              <a:lnSpc>
                <a:spcPct val="150000"/>
              </a:lnSpc>
              <a:buNone/>
            </a:pPr>
            <a:endParaRPr lang="en-US" altLang="en-US" sz="2400" dirty="0" smtClean="0">
              <a:latin typeface="Times New Roman" panose="02020603050405020304" pitchFamily="18" charset="0"/>
              <a:cs typeface="Times New Roman" panose="02020603050405020304" pitchFamily="18" charset="0"/>
            </a:endParaRPr>
          </a:p>
          <a:p>
            <a:pPr marL="0" indent="0" algn="just" eaLnBrk="1" hangingPunct="1">
              <a:lnSpc>
                <a:spcPct val="150000"/>
              </a:lnSpc>
              <a:buNone/>
            </a:pPr>
            <a:r>
              <a:rPr lang="en-US" altLang="en-US" sz="2400" dirty="0" smtClean="0">
                <a:latin typeface="Times New Roman" panose="02020603050405020304" pitchFamily="18" charset="0"/>
                <a:cs typeface="Times New Roman" panose="02020603050405020304" pitchFamily="18" charset="0"/>
              </a:rPr>
              <a:t>Positions </a:t>
            </a:r>
            <a:r>
              <a:rPr lang="en-US" altLang="en-US" sz="2400" dirty="0">
                <a:latin typeface="Times New Roman" panose="02020603050405020304" pitchFamily="18" charset="0"/>
                <a:cs typeface="Times New Roman" panose="02020603050405020304" pitchFamily="18" charset="0"/>
              </a:rPr>
              <a:t>can be sent or given to policy makers in one of three main forms:</a:t>
            </a:r>
          </a:p>
          <a:p>
            <a:pPr lvl="1" algn="just">
              <a:lnSpc>
                <a:spcPct val="150000"/>
              </a:lnSpc>
            </a:pPr>
            <a:r>
              <a:rPr lang="en-US" altLang="en-US" sz="2000" dirty="0">
                <a:latin typeface="Times New Roman" panose="02020603050405020304" pitchFamily="18" charset="0"/>
                <a:cs typeface="Times New Roman" panose="02020603050405020304" pitchFamily="18" charset="0"/>
              </a:rPr>
              <a:t> </a:t>
            </a:r>
            <a:r>
              <a:rPr lang="en-US" altLang="en-US" sz="2000" b="1" dirty="0">
                <a:latin typeface="Times New Roman" panose="02020603050405020304" pitchFamily="18" charset="0"/>
                <a:cs typeface="Times New Roman" panose="02020603050405020304" pitchFamily="18" charset="0"/>
              </a:rPr>
              <a:t>a short position paper: </a:t>
            </a:r>
            <a:r>
              <a:rPr lang="en-US" altLang="en-US" sz="2000" dirty="0">
                <a:latin typeface="Times New Roman" panose="02020603050405020304" pitchFamily="18" charset="0"/>
                <a:cs typeface="Times New Roman" panose="02020603050405020304" pitchFamily="18" charset="0"/>
              </a:rPr>
              <a:t>2–4 sides, handed over at a visit or sent with an accompanying letter highlighting key points, or the recommendations</a:t>
            </a:r>
            <a:r>
              <a:rPr lang="en-US" altLang="en-US" sz="2000" dirty="0" smtClean="0">
                <a:latin typeface="Times New Roman" panose="02020603050405020304" pitchFamily="18" charset="0"/>
                <a:cs typeface="Times New Roman" panose="02020603050405020304" pitchFamily="18" charset="0"/>
              </a:rPr>
              <a:t>)</a:t>
            </a:r>
            <a:endParaRPr lang="en-US" altLang="en-US" sz="2000" dirty="0">
              <a:latin typeface="Times New Roman" panose="02020603050405020304" pitchFamily="18" charset="0"/>
              <a:cs typeface="Times New Roman" panose="02020603050405020304" pitchFamily="18" charset="0"/>
            </a:endParaRPr>
          </a:p>
          <a:p>
            <a:pPr lvl="1" algn="just">
              <a:lnSpc>
                <a:spcPct val="150000"/>
              </a:lnSpc>
            </a:pPr>
            <a:r>
              <a:rPr lang="en-US" altLang="en-US" sz="2000" dirty="0">
                <a:latin typeface="Times New Roman" panose="02020603050405020304" pitchFamily="18" charset="0"/>
                <a:cs typeface="Times New Roman" panose="02020603050405020304" pitchFamily="18" charset="0"/>
              </a:rPr>
              <a:t> </a:t>
            </a:r>
            <a:r>
              <a:rPr lang="en-US" altLang="en-US" sz="2000" b="1" dirty="0">
                <a:latin typeface="Times New Roman" panose="02020603050405020304" pitchFamily="18" charset="0"/>
                <a:cs typeface="Times New Roman" panose="02020603050405020304" pitchFamily="18" charset="0"/>
              </a:rPr>
              <a:t>a longer briefing document </a:t>
            </a:r>
            <a:r>
              <a:rPr lang="en-US" altLang="en-US" sz="2000" dirty="0">
                <a:latin typeface="Times New Roman" panose="02020603050405020304" pitchFamily="18" charset="0"/>
                <a:cs typeface="Times New Roman" panose="02020603050405020304" pitchFamily="18" charset="0"/>
              </a:rPr>
              <a:t>(handed over at a visit or sent with an accompanying letter highlighting the main points) </a:t>
            </a:r>
          </a:p>
          <a:p>
            <a:pPr lvl="1" algn="just">
              <a:lnSpc>
                <a:spcPct val="150000"/>
              </a:lnSpc>
            </a:pPr>
            <a:r>
              <a:rPr lang="en-US" altLang="en-US" sz="2000" b="1" dirty="0">
                <a:latin typeface="Times New Roman" panose="02020603050405020304" pitchFamily="18" charset="0"/>
                <a:cs typeface="Times New Roman" panose="02020603050405020304" pitchFamily="18" charset="0"/>
              </a:rPr>
              <a:t>a letter written </a:t>
            </a:r>
            <a:r>
              <a:rPr lang="en-US" altLang="en-US" sz="2000" dirty="0">
                <a:latin typeface="Times New Roman" panose="02020603050405020304" pitchFamily="18" charset="0"/>
                <a:cs typeface="Times New Roman" panose="02020603050405020304" pitchFamily="18" charset="0"/>
              </a:rPr>
              <a:t>for a specific policy-maker, which includes the </a:t>
            </a:r>
            <a:r>
              <a:rPr lang="en-US" altLang="en-US" sz="2000" b="1" i="1" dirty="0">
                <a:solidFill>
                  <a:srgbClr val="FF0000"/>
                </a:solidFill>
                <a:latin typeface="Times New Roman" panose="02020603050405020304" pitchFamily="18" charset="0"/>
                <a:cs typeface="Times New Roman" panose="02020603050405020304" pitchFamily="18" charset="0"/>
              </a:rPr>
              <a:t>main points from a position paper</a:t>
            </a:r>
            <a:r>
              <a:rPr lang="en-US" altLang="en-US" sz="2000" dirty="0">
                <a:latin typeface="Times New Roman" panose="02020603050405020304" pitchFamily="18" charset="0"/>
                <a:cs typeface="Times New Roman" panose="02020603050405020304" pitchFamily="18" charset="0"/>
              </a:rPr>
              <a:t>. This acts as a stand-alone document, but offer to provide more details if required.</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5908536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 calcmode="lin" valueType="num">
                                      <p:cBhvr additive="base">
                                        <p:cTn id="7"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anim calcmode="lin" valueType="num">
                                      <p:cBhvr additive="base">
                                        <p:cTn id="11"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70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anim calcmode="lin" valueType="num">
                                      <p:cBhvr additive="base">
                                        <p:cTn id="15"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270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anim calcmode="lin" valueType="num">
                                      <p:cBhvr additive="base">
                                        <p:cTn id="19"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2. Networking</a:t>
            </a:r>
          </a:p>
        </p:txBody>
      </p:sp>
      <p:sp>
        <p:nvSpPr>
          <p:cNvPr id="73731" name="Content Placeholder 2"/>
          <p:cNvSpPr>
            <a:spLocks noGrp="1"/>
          </p:cNvSpPr>
          <p:nvPr>
            <p:ph idx="1"/>
          </p:nvPr>
        </p:nvSpPr>
        <p:spPr>
          <a:xfrm>
            <a:off x="838200" y="1690688"/>
            <a:ext cx="10515600" cy="4351338"/>
          </a:xfrm>
        </p:spPr>
        <p:txBody>
          <a:bodyPr>
            <a:normAutofit/>
          </a:bodyPr>
          <a:lstStyle/>
          <a:p>
            <a:pPr marL="365760" indent="-283464" algn="just">
              <a:lnSpc>
                <a:spcPct val="150000"/>
              </a:lnSpc>
              <a:buFont typeface="Wingdings 2"/>
              <a:buChar char=""/>
              <a:defRPr/>
            </a:pPr>
            <a:r>
              <a:rPr lang="en-US" altLang="en-US" dirty="0" smtClean="0"/>
              <a:t>Networking is making links from people we know to people they know, in an organized way, for a specific purpose, while remaining committed to doing our part, expecting nothing in return</a:t>
            </a:r>
          </a:p>
          <a:p>
            <a:pPr marL="365760" indent="-283464">
              <a:lnSpc>
                <a:spcPct val="150000"/>
              </a:lnSpc>
              <a:buFont typeface="Wingdings 2"/>
              <a:buChar char=""/>
              <a:defRPr/>
            </a:pPr>
            <a:r>
              <a:rPr lang="en-US" altLang="en-US" dirty="0" smtClean="0"/>
              <a:t>Networking is about making contact with people and organizations for the purposes of sharing information and possibly working together for greater effectiveness.</a:t>
            </a:r>
          </a:p>
          <a:p>
            <a:pPr marL="365760" indent="-283464" algn="just">
              <a:lnSpc>
                <a:spcPct val="150000"/>
              </a:lnSpc>
              <a:buFont typeface="Wingdings 2"/>
              <a:buChar char=""/>
              <a:defRPr/>
            </a:pPr>
            <a:endParaRPr lang="en-US" altLang="en-US" dirty="0" smtClean="0"/>
          </a:p>
          <a:p>
            <a:pPr marL="365760" indent="-283464" algn="just">
              <a:lnSpc>
                <a:spcPct val="150000"/>
              </a:lnSpc>
              <a:buNone/>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4917305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731">
                                            <p:txEl>
                                              <p:pRg st="1" end="1"/>
                                            </p:txEl>
                                          </p:spTgt>
                                        </p:tgtEl>
                                        <p:attrNameLst>
                                          <p:attrName>style.visibility</p:attrName>
                                        </p:attrNameLst>
                                      </p:cBhvr>
                                      <p:to>
                                        <p:strVal val="visible"/>
                                      </p:to>
                                    </p:set>
                                    <p:anim calcmode="lin" valueType="num">
                                      <p:cBhvr additive="base">
                                        <p:cTn id="13"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Networking…</a:t>
            </a:r>
          </a:p>
        </p:txBody>
      </p:sp>
      <p:sp>
        <p:nvSpPr>
          <p:cNvPr id="73731" name="Content Placeholder 2"/>
          <p:cNvSpPr>
            <a:spLocks noGrp="1"/>
          </p:cNvSpPr>
          <p:nvPr>
            <p:ph idx="1"/>
          </p:nvPr>
        </p:nvSpPr>
        <p:spPr/>
        <p:txBody>
          <a:bodyPr/>
          <a:lstStyle/>
          <a:p>
            <a:pPr algn="just" eaLnBrk="1" hangingPunct="1">
              <a:lnSpc>
                <a:spcPct val="150000"/>
              </a:lnSpc>
            </a:pPr>
            <a:r>
              <a:rPr lang="en-US" altLang="en-US" dirty="0" smtClean="0"/>
              <a:t>This can be done </a:t>
            </a:r>
            <a:r>
              <a:rPr lang="en-US" altLang="en-US" b="1" i="1" dirty="0" smtClean="0"/>
              <a:t>informally, </a:t>
            </a:r>
            <a:r>
              <a:rPr lang="en-US" altLang="en-US" dirty="0" smtClean="0"/>
              <a:t>such as through individual relationships or sending information that might be of interest, or </a:t>
            </a:r>
          </a:p>
          <a:p>
            <a:pPr algn="just" eaLnBrk="1" hangingPunct="1">
              <a:lnSpc>
                <a:spcPct val="150000"/>
              </a:lnSpc>
            </a:pPr>
            <a:r>
              <a:rPr lang="en-US" altLang="en-US" dirty="0" smtClean="0"/>
              <a:t>It can be done more </a:t>
            </a:r>
            <a:r>
              <a:rPr lang="en-US" altLang="en-US" b="1" i="1" dirty="0" smtClean="0"/>
              <a:t>formally</a:t>
            </a:r>
            <a:r>
              <a:rPr lang="en-US" altLang="en-US" dirty="0" smtClean="0"/>
              <a:t> through joining or forming a network that can help them to promote issues and causes that they are involved in, on behalf of the public good. </a:t>
            </a:r>
          </a:p>
          <a:p>
            <a:pPr algn="just" eaLnBrk="1" hangingPunct="1">
              <a:lnSpc>
                <a:spcPct val="150000"/>
              </a:lnSpc>
            </a:pPr>
            <a:endParaRPr lang="en-US" altLang="en-US" dirty="0" smtClean="0"/>
          </a:p>
          <a:p>
            <a:pPr algn="just" eaLnBrk="1" hangingPunct="1">
              <a:lnSpc>
                <a:spcPct val="150000"/>
              </a:lnSpc>
              <a:buFont typeface="Wingdings 2" panose="05020102010507070707" pitchFamily="18" charset="2"/>
              <a:buNone/>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9610561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731">
                                            <p:txEl>
                                              <p:pRg st="1" end="1"/>
                                            </p:txEl>
                                          </p:spTgt>
                                        </p:tgtEl>
                                        <p:attrNameLst>
                                          <p:attrName>style.visibility</p:attrName>
                                        </p:attrNameLst>
                                      </p:cBhvr>
                                      <p:to>
                                        <p:strVal val="visible"/>
                                      </p:to>
                                    </p:set>
                                    <p:anim calcmode="lin" valueType="num">
                                      <p:cBhvr additive="base">
                                        <p:cTn id="13"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Networking …</a:t>
            </a:r>
            <a:endParaRPr lang="en-US" altLang="en-US" sz="2800" dirty="0">
              <a:latin typeface="Times New Roman" pitchFamily="18" charset="0"/>
              <a:cs typeface="Times New Roman" pitchFamily="18" charset="0"/>
            </a:endParaRPr>
          </a:p>
        </p:txBody>
      </p:sp>
      <p:sp>
        <p:nvSpPr>
          <p:cNvPr id="71683" name="Content Placeholder 2"/>
          <p:cNvSpPr>
            <a:spLocks noGrp="1"/>
          </p:cNvSpPr>
          <p:nvPr>
            <p:ph idx="1"/>
          </p:nvPr>
        </p:nvSpPr>
        <p:spPr>
          <a:xfrm>
            <a:off x="838200" y="1425388"/>
            <a:ext cx="10968318" cy="4751575"/>
          </a:xfrm>
        </p:spPr>
        <p:txBody>
          <a:bodyPr>
            <a:normAutofit/>
          </a:bodyPr>
          <a:lstStyle/>
          <a:p>
            <a:pPr marL="82296" indent="0">
              <a:lnSpc>
                <a:spcPct val="150000"/>
              </a:lnSpc>
              <a:buNone/>
              <a:defRPr/>
            </a:pPr>
            <a:r>
              <a:rPr lang="en-US" dirty="0" smtClean="0"/>
              <a:t>In networking with other groups it is useful to ask the following questions:</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Who shares your values? </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Who is already working on the issue?</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Who can provide something that you need?</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Who would co-operate with you?</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Who has the capacity to act?</a:t>
            </a:r>
          </a:p>
          <a:p>
            <a:pPr marL="971550" lvl="1" indent="-514350" algn="just">
              <a:lnSpc>
                <a:spcPct val="150000"/>
              </a:lnSpc>
              <a:buFont typeface="Wingdings 2" panose="05020102010507070707" pitchFamily="18" charset="2"/>
              <a:buAutoNum type="arabicPeriod"/>
              <a:defRPr/>
            </a:pPr>
            <a:r>
              <a:rPr lang="en-US" sz="2000" dirty="0">
                <a:latin typeface="Times New Roman" pitchFamily="18" charset="0"/>
                <a:cs typeface="Times New Roman" pitchFamily="18" charset="0"/>
              </a:rPr>
              <a:t>Would things be worse if you did not work together?</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9741119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500" fill="hold"/>
                                        <p:tgtEl>
                                          <p:spTgt spid="716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anim calcmode="lin" valueType="num">
                                      <p:cBhvr additive="base">
                                        <p:cTn id="11" dur="500" fill="hold"/>
                                        <p:tgtEl>
                                          <p:spTgt spid="7168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68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anim calcmode="lin" valueType="num">
                                      <p:cBhvr additive="base">
                                        <p:cTn id="15" dur="5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68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1683">
                                            <p:txEl>
                                              <p:pRg st="3" end="3"/>
                                            </p:txEl>
                                          </p:spTgt>
                                        </p:tgtEl>
                                        <p:attrNameLst>
                                          <p:attrName>style.visibility</p:attrName>
                                        </p:attrNameLst>
                                      </p:cBhvr>
                                      <p:to>
                                        <p:strVal val="visible"/>
                                      </p:to>
                                    </p:set>
                                    <p:anim calcmode="lin" valueType="num">
                                      <p:cBhvr additive="base">
                                        <p:cTn id="19" dur="5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1683">
                                            <p:txEl>
                                              <p:pRg st="4" end="4"/>
                                            </p:txEl>
                                          </p:spTgt>
                                        </p:tgtEl>
                                        <p:attrNameLst>
                                          <p:attrName>style.visibility</p:attrName>
                                        </p:attrNameLst>
                                      </p:cBhvr>
                                      <p:to>
                                        <p:strVal val="visible"/>
                                      </p:to>
                                    </p:set>
                                    <p:anim calcmode="lin" valueType="num">
                                      <p:cBhvr additive="base">
                                        <p:cTn id="23" dur="5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68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1683">
                                            <p:txEl>
                                              <p:pRg st="5" end="5"/>
                                            </p:txEl>
                                          </p:spTgt>
                                        </p:tgtEl>
                                        <p:attrNameLst>
                                          <p:attrName>style.visibility</p:attrName>
                                        </p:attrNameLst>
                                      </p:cBhvr>
                                      <p:to>
                                        <p:strVal val="visible"/>
                                      </p:to>
                                    </p:set>
                                    <p:anim calcmode="lin" valueType="num">
                                      <p:cBhvr additive="base">
                                        <p:cTn id="27" dur="5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168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1683">
                                            <p:txEl>
                                              <p:pRg st="6" end="6"/>
                                            </p:txEl>
                                          </p:spTgt>
                                        </p:tgtEl>
                                        <p:attrNameLst>
                                          <p:attrName>style.visibility</p:attrName>
                                        </p:attrNameLst>
                                      </p:cBhvr>
                                      <p:to>
                                        <p:strVal val="visible"/>
                                      </p:to>
                                    </p:set>
                                    <p:anim calcmode="lin" valueType="num">
                                      <p:cBhvr additive="base">
                                        <p:cTn id="31" dur="500" fill="hold"/>
                                        <p:tgtEl>
                                          <p:spTgt spid="716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6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23047" y="86378"/>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3. Lobbying</a:t>
            </a:r>
          </a:p>
        </p:txBody>
      </p:sp>
      <p:sp>
        <p:nvSpPr>
          <p:cNvPr id="75779" name="Content Placeholder 2"/>
          <p:cNvSpPr>
            <a:spLocks noGrp="1"/>
          </p:cNvSpPr>
          <p:nvPr>
            <p:ph idx="1"/>
          </p:nvPr>
        </p:nvSpPr>
        <p:spPr>
          <a:xfrm>
            <a:off x="623047" y="1411941"/>
            <a:ext cx="11223811" cy="4765022"/>
          </a:xfrm>
        </p:spPr>
        <p:txBody>
          <a:bodyPr>
            <a:normAutofit/>
          </a:bodyPr>
          <a:lstStyle/>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Means “</a:t>
            </a:r>
            <a:r>
              <a:rPr lang="en-US" altLang="en-US" sz="2400" b="1" i="1" dirty="0">
                <a:latin typeface="Times New Roman" pitchFamily="18" charset="0"/>
                <a:cs typeface="Times New Roman" pitchFamily="18" charset="0"/>
              </a:rPr>
              <a:t>directly influence decision-makers or politicians/government, for example, to support or oppose changes in law</a:t>
            </a:r>
            <a:r>
              <a:rPr lang="en-US" altLang="en-US" sz="2400" dirty="0">
                <a:latin typeface="Times New Roman" pitchFamily="18" charset="0"/>
                <a:cs typeface="Times New Roman" pitchFamily="18" charset="0"/>
              </a:rPr>
              <a:t>”</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Persuading politicians/decision makers to take a course of action that you support </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The ultimate aim of much of our advocacy work is to influence decision-makers, </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There are a number of possible approaches, including: writing a letter or sending a position paper, making a phone-call, arranging a visit or a </a:t>
            </a:r>
            <a:r>
              <a:rPr lang="en-US" altLang="en-US" sz="2400" b="1" i="1" dirty="0">
                <a:latin typeface="Times New Roman" pitchFamily="18" charset="0"/>
                <a:cs typeface="Times New Roman" pitchFamily="18" charset="0"/>
              </a:rPr>
              <a:t>public meeting or conference,</a:t>
            </a:r>
            <a:r>
              <a:rPr lang="en-US" altLang="en-US" sz="2400" dirty="0">
                <a:latin typeface="Times New Roman" pitchFamily="18" charset="0"/>
                <a:cs typeface="Times New Roman" pitchFamily="18" charset="0"/>
              </a:rPr>
              <a:t>  taking the opportunities that arise, such as a chance meeting, using court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48208476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779">
                                            <p:txEl>
                                              <p:pRg st="2" end="2"/>
                                            </p:txEl>
                                          </p:spTgt>
                                        </p:tgtEl>
                                        <p:attrNameLst>
                                          <p:attrName>style.visibility</p:attrName>
                                        </p:attrNameLst>
                                      </p:cBhvr>
                                      <p:to>
                                        <p:strVal val="visible"/>
                                      </p:to>
                                    </p:set>
                                    <p:anim calcmode="lin" valueType="num">
                                      <p:cBhvr additive="base">
                                        <p:cTn id="19" dur="5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5779">
                                            <p:txEl>
                                              <p:pRg st="3" end="3"/>
                                            </p:txEl>
                                          </p:spTgt>
                                        </p:tgtEl>
                                        <p:attrNameLst>
                                          <p:attrName>style.visibility</p:attrName>
                                        </p:attrNameLst>
                                      </p:cBhvr>
                                      <p:to>
                                        <p:strVal val="visible"/>
                                      </p:to>
                                    </p:set>
                                    <p:anim calcmode="lin" valueType="num">
                                      <p:cBhvr additive="base">
                                        <p:cTn id="25" dur="500" fill="hold"/>
                                        <p:tgtEl>
                                          <p:spTgt spid="757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7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941294" y="314884"/>
            <a:ext cx="8969188" cy="88190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Types of lobbying</a:t>
            </a:r>
          </a:p>
        </p:txBody>
      </p:sp>
      <p:sp>
        <p:nvSpPr>
          <p:cNvPr id="76803" name="Content Placeholder 2"/>
          <p:cNvSpPr>
            <a:spLocks noGrp="1"/>
          </p:cNvSpPr>
          <p:nvPr>
            <p:ph idx="1"/>
          </p:nvPr>
        </p:nvSpPr>
        <p:spPr>
          <a:xfrm>
            <a:off x="564776" y="1080434"/>
            <a:ext cx="11268636" cy="5123329"/>
          </a:xfrm>
        </p:spPr>
        <p:txBody>
          <a:bodyPr>
            <a:normAutofit fontScale="92500"/>
          </a:bodyPr>
          <a:lstStyle/>
          <a:p>
            <a:pPr marL="365760" indent="-283464">
              <a:lnSpc>
                <a:spcPct val="150000"/>
              </a:lnSpc>
              <a:buNone/>
              <a:defRPr/>
            </a:pPr>
            <a:r>
              <a:rPr lang="en-US" altLang="en-US" b="1" dirty="0">
                <a:solidFill>
                  <a:srgbClr val="000099"/>
                </a:solidFill>
                <a:latin typeface="Times New Roman" pitchFamily="18" charset="0"/>
                <a:cs typeface="Times New Roman" pitchFamily="18" charset="0"/>
              </a:rPr>
              <a:t>Policy change:</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This is the most common lobbying activity, which is aimed at all types of decision-makers  who have policies and practices that affect communities</a:t>
            </a:r>
            <a:r>
              <a:rPr lang="en-US" altLang="en-US" sz="2400" dirty="0" smtClean="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marL="365760" indent="-283464">
              <a:lnSpc>
                <a:spcPct val="150000"/>
              </a:lnSpc>
              <a:buNone/>
              <a:defRPr/>
            </a:pPr>
            <a:r>
              <a:rPr lang="en-US" altLang="en-US" sz="2400" dirty="0">
                <a:latin typeface="Times New Roman" pitchFamily="18" charset="0"/>
                <a:cs typeface="Times New Roman" pitchFamily="18" charset="0"/>
              </a:rPr>
              <a:t> </a:t>
            </a:r>
            <a:r>
              <a:rPr lang="en-US" altLang="en-US" b="1" dirty="0">
                <a:solidFill>
                  <a:srgbClr val="000099"/>
                </a:solidFill>
                <a:latin typeface="Times New Roman" pitchFamily="18" charset="0"/>
                <a:cs typeface="Times New Roman" pitchFamily="18" charset="0"/>
              </a:rPr>
              <a:t>Changing legislation:</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This type of lobbying activity aims at political representatives who are involved in </a:t>
            </a:r>
            <a:r>
              <a:rPr lang="en-US" altLang="en-US" sz="2400" b="1" i="1" dirty="0">
                <a:latin typeface="Times New Roman" pitchFamily="18" charset="0"/>
                <a:cs typeface="Times New Roman" pitchFamily="18" charset="0"/>
              </a:rPr>
              <a:t>making and passing laws. </a:t>
            </a:r>
          </a:p>
          <a:p>
            <a:pPr marL="365760" indent="-283464" algn="just">
              <a:lnSpc>
                <a:spcPct val="150000"/>
              </a:lnSpc>
              <a:buFont typeface="Wingdings 2"/>
              <a:buChar char=""/>
              <a:defRPr/>
            </a:pPr>
            <a:r>
              <a:rPr lang="en-US" altLang="en-US" sz="2400" dirty="0">
                <a:latin typeface="Times New Roman" pitchFamily="18" charset="0"/>
                <a:cs typeface="Times New Roman" pitchFamily="18" charset="0"/>
              </a:rPr>
              <a:t>This lobbying is technical and involves suggesting specific amendments to existing laws, content for new laws or arguing to maintain laws that others are seeking to abolish. </a:t>
            </a:r>
            <a:endParaRPr lang="en-US" altLang="en-US" dirty="0" smtClean="0"/>
          </a:p>
          <a:p>
            <a:pPr marL="365760" indent="-283464" algn="just">
              <a:lnSpc>
                <a:spcPct val="150000"/>
              </a:lnSpc>
              <a:buFont typeface="Wingdings 2"/>
              <a:buChar char=""/>
              <a:defRPr/>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11060726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 calcmode="lin" valueType="num">
                                      <p:cBhvr additive="base">
                                        <p:cTn id="7" dur="500" fill="hold"/>
                                        <p:tgtEl>
                                          <p:spTgt spid="768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6803">
                                            <p:txEl>
                                              <p:pRg st="1" end="1"/>
                                            </p:txEl>
                                          </p:spTgt>
                                        </p:tgtEl>
                                        <p:attrNameLst>
                                          <p:attrName>style.visibility</p:attrName>
                                        </p:attrNameLst>
                                      </p:cBhvr>
                                      <p:to>
                                        <p:strVal val="visible"/>
                                      </p:to>
                                    </p:set>
                                    <p:anim calcmode="lin" valueType="num">
                                      <p:cBhvr additive="base">
                                        <p:cTn id="13"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6803">
                                            <p:txEl>
                                              <p:pRg st="2" end="2"/>
                                            </p:txEl>
                                          </p:spTgt>
                                        </p:tgtEl>
                                        <p:attrNameLst>
                                          <p:attrName>style.visibility</p:attrName>
                                        </p:attrNameLst>
                                      </p:cBhvr>
                                      <p:to>
                                        <p:strVal val="visible"/>
                                      </p:to>
                                    </p:set>
                                    <p:anim calcmode="lin" valueType="num">
                                      <p:cBhvr additive="base">
                                        <p:cTn id="19"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6803">
                                            <p:txEl>
                                              <p:pRg st="3" end="3"/>
                                            </p:txEl>
                                          </p:spTgt>
                                        </p:tgtEl>
                                        <p:attrNameLst>
                                          <p:attrName>style.visibility</p:attrName>
                                        </p:attrNameLst>
                                      </p:cBhvr>
                                      <p:to>
                                        <p:strVal val="visible"/>
                                      </p:to>
                                    </p:set>
                                    <p:anim calcmode="lin" valueType="num">
                                      <p:cBhvr additive="base">
                                        <p:cTn id="25"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68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6803">
                                            <p:txEl>
                                              <p:pRg st="4" end="4"/>
                                            </p:txEl>
                                          </p:spTgt>
                                        </p:tgtEl>
                                        <p:attrNameLst>
                                          <p:attrName>style.visibility</p:attrName>
                                        </p:attrNameLst>
                                      </p:cBhvr>
                                      <p:to>
                                        <p:strVal val="visible"/>
                                      </p:to>
                                    </p:set>
                                    <p:anim calcmode="lin" valueType="num">
                                      <p:cBhvr additive="base">
                                        <p:cTn id="31"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680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838200" y="365126"/>
            <a:ext cx="10515600" cy="993028"/>
          </a:xfrm>
          <a:solidFill>
            <a:schemeClr val="accent2">
              <a:lumMod val="60000"/>
              <a:lumOff val="40000"/>
            </a:schemeClr>
          </a:solidFill>
        </p:spPr>
        <p:txBody>
          <a:bodyPr/>
          <a:lstStyle/>
          <a:p>
            <a:pPr>
              <a:defRPr/>
            </a:pPr>
            <a:r>
              <a:rPr lang="en-US" altLang="en-US" sz="3200" b="1" dirty="0">
                <a:latin typeface="Times New Roman" pitchFamily="18" charset="0"/>
                <a:cs typeface="Times New Roman" pitchFamily="18" charset="0"/>
              </a:rPr>
              <a:t>Lobbying …</a:t>
            </a:r>
          </a:p>
        </p:txBody>
      </p:sp>
      <p:sp>
        <p:nvSpPr>
          <p:cNvPr id="77827" name="Content Placeholder 2"/>
          <p:cNvSpPr>
            <a:spLocks noGrp="1"/>
          </p:cNvSpPr>
          <p:nvPr>
            <p:ph idx="1"/>
          </p:nvPr>
        </p:nvSpPr>
        <p:spPr>
          <a:xfrm>
            <a:off x="838200" y="1664260"/>
            <a:ext cx="10515600" cy="4351338"/>
          </a:xfrm>
        </p:spPr>
        <p:txBody>
          <a:bodyPr>
            <a:normAutofit fontScale="85000" lnSpcReduction="10000"/>
          </a:bodyPr>
          <a:lstStyle/>
          <a:p>
            <a:pPr marL="365760" indent="-283464">
              <a:lnSpc>
                <a:spcPct val="160000"/>
              </a:lnSpc>
              <a:buNone/>
              <a:defRPr/>
            </a:pPr>
            <a:r>
              <a:rPr lang="en-US" altLang="en-US" b="1" dirty="0">
                <a:solidFill>
                  <a:srgbClr val="000099"/>
                </a:solidFill>
                <a:latin typeface="Times New Roman" pitchFamily="18" charset="0"/>
                <a:cs typeface="Times New Roman" pitchFamily="18" charset="0"/>
              </a:rPr>
              <a:t>Using the courts:</a:t>
            </a:r>
            <a:endParaRPr lang="en-US" altLang="en-US" dirty="0" smtClean="0">
              <a:latin typeface="Times New Roman" pitchFamily="18" charset="0"/>
              <a:cs typeface="Times New Roman" pitchFamily="18" charset="0"/>
            </a:endParaRP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This involves trying to ensure that legislation is correctly implemented, rather than changing legislation.</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This is a more specific approach, which usually requires experienced lawyers</a:t>
            </a:r>
          </a:p>
          <a:p>
            <a:pPr marL="365760" indent="-283464" algn="just">
              <a:lnSpc>
                <a:spcPct val="160000"/>
              </a:lnSpc>
              <a:buFont typeface="Wingdings 2"/>
              <a:buChar char=""/>
              <a:defRPr/>
            </a:pPr>
            <a:r>
              <a:rPr lang="en-US" altLang="en-US" dirty="0" smtClean="0">
                <a:latin typeface="Times New Roman" pitchFamily="18" charset="0"/>
                <a:cs typeface="Times New Roman" pitchFamily="18" charset="0"/>
              </a:rPr>
              <a:t>The process can be time consuming and expensive, but if the actions are clearly illegal and the court implements the rule of law, then success is likely.</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2105412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Lobbying …</a:t>
            </a:r>
          </a:p>
        </p:txBody>
      </p:sp>
      <p:sp>
        <p:nvSpPr>
          <p:cNvPr id="78851" name="Content Placeholder 2"/>
          <p:cNvSpPr>
            <a:spLocks noGrp="1"/>
          </p:cNvSpPr>
          <p:nvPr>
            <p:ph idx="1"/>
          </p:nvPr>
        </p:nvSpPr>
        <p:spPr/>
        <p:txBody>
          <a:bodyPr>
            <a:normAutofit fontScale="85000" lnSpcReduction="10000"/>
          </a:bodyPr>
          <a:lstStyle/>
          <a:p>
            <a:pPr marL="365760" indent="-283464">
              <a:lnSpc>
                <a:spcPct val="160000"/>
              </a:lnSpc>
              <a:buNone/>
              <a:defRPr/>
            </a:pPr>
            <a:r>
              <a:rPr lang="en-US" altLang="en-US" b="1" dirty="0">
                <a:solidFill>
                  <a:srgbClr val="000099"/>
                </a:solidFill>
                <a:latin typeface="Times New Roman" pitchFamily="18" charset="0"/>
                <a:cs typeface="Times New Roman" pitchFamily="18" charset="0"/>
              </a:rPr>
              <a:t>Human rights</a:t>
            </a:r>
          </a:p>
          <a:p>
            <a:pPr marL="365760" indent="-283464" algn="just">
              <a:lnSpc>
                <a:spcPct val="160000"/>
              </a:lnSpc>
              <a:buFont typeface="Wingdings 2"/>
              <a:buChar char=""/>
              <a:defRPr/>
            </a:pPr>
            <a:r>
              <a:rPr lang="en-US" altLang="en-US" dirty="0" smtClean="0"/>
              <a:t>Human rights are a set of rights that have been agreed at international level</a:t>
            </a:r>
          </a:p>
          <a:p>
            <a:pPr marL="365760" indent="-283464" algn="just">
              <a:lnSpc>
                <a:spcPct val="160000"/>
              </a:lnSpc>
              <a:buFont typeface="Wingdings 2"/>
              <a:buChar char=""/>
              <a:defRPr/>
            </a:pPr>
            <a:r>
              <a:rPr lang="en-US" altLang="en-US" dirty="0" smtClean="0"/>
              <a:t>They are based on the understanding that everyone has equal worth and that everyone has a responsibility to treat others with dignity and respect</a:t>
            </a:r>
            <a:endParaRPr lang="en-US" altLang="en-US" b="1" dirty="0" smtClean="0"/>
          </a:p>
          <a:p>
            <a:pPr marL="365760" indent="-283464" algn="just">
              <a:lnSpc>
                <a:spcPct val="160000"/>
              </a:lnSpc>
              <a:buFont typeface="Wingdings 2"/>
              <a:buChar char=""/>
              <a:defRPr/>
            </a:pPr>
            <a:r>
              <a:rPr lang="en-US" altLang="en-US" i="1" dirty="0" smtClean="0"/>
              <a:t>They shouldn’t be violated and if violate advocate to enforce law </a:t>
            </a:r>
            <a:r>
              <a:rPr lang="en-US" altLang="en-US" b="1" dirty="0" smtClean="0"/>
              <a:t>. </a:t>
            </a:r>
            <a:r>
              <a:rPr lang="en-US" altLang="en-US" b="1" dirty="0" err="1" smtClean="0"/>
              <a:t>Eg</a:t>
            </a:r>
            <a:r>
              <a:rPr lang="en-US" altLang="en-US" b="1" dirty="0" smtClean="0"/>
              <a:t>. FGM</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5234157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 calcmode="lin" valueType="num">
                                      <p:cBhvr additive="base">
                                        <p:cTn id="7" dur="500" fill="hold"/>
                                        <p:tgtEl>
                                          <p:spTgt spid="788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8851">
                                            <p:txEl>
                                              <p:pRg st="1" end="1"/>
                                            </p:txEl>
                                          </p:spTgt>
                                        </p:tgtEl>
                                        <p:attrNameLst>
                                          <p:attrName>style.visibility</p:attrName>
                                        </p:attrNameLst>
                                      </p:cBhvr>
                                      <p:to>
                                        <p:strVal val="visible"/>
                                      </p:to>
                                    </p:set>
                                    <p:anim calcmode="lin" valueType="num">
                                      <p:cBhvr additive="base">
                                        <p:cTn id="13" dur="500" fill="hold"/>
                                        <p:tgtEl>
                                          <p:spTgt spid="788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88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8851">
                                            <p:txEl>
                                              <p:pRg st="2" end="2"/>
                                            </p:txEl>
                                          </p:spTgt>
                                        </p:tgtEl>
                                        <p:attrNameLst>
                                          <p:attrName>style.visibility</p:attrName>
                                        </p:attrNameLst>
                                      </p:cBhvr>
                                      <p:to>
                                        <p:strVal val="visible"/>
                                      </p:to>
                                    </p:set>
                                    <p:anim calcmode="lin" valueType="num">
                                      <p:cBhvr additive="base">
                                        <p:cTn id="19" dur="500" fill="hold"/>
                                        <p:tgtEl>
                                          <p:spTgt spid="788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88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8851">
                                            <p:txEl>
                                              <p:pRg st="3" end="3"/>
                                            </p:txEl>
                                          </p:spTgt>
                                        </p:tgtEl>
                                        <p:attrNameLst>
                                          <p:attrName>style.visibility</p:attrName>
                                        </p:attrNameLst>
                                      </p:cBhvr>
                                      <p:to>
                                        <p:strVal val="visible"/>
                                      </p:to>
                                    </p:set>
                                    <p:anim calcmode="lin" valueType="num">
                                      <p:cBhvr additive="base">
                                        <p:cTn id="25" dur="500" fill="hold"/>
                                        <p:tgtEl>
                                          <p:spTgt spid="788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88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838200" y="212539"/>
            <a:ext cx="10515600" cy="952688"/>
          </a:xfrm>
          <a:solidFill>
            <a:schemeClr val="accent2">
              <a:lumMod val="60000"/>
              <a:lumOff val="40000"/>
            </a:schemeClr>
          </a:solidFill>
        </p:spPr>
        <p:txBody>
          <a:bodyPr/>
          <a:lstStyle/>
          <a:p>
            <a:pPr>
              <a:defRPr/>
            </a:pPr>
            <a:r>
              <a:rPr lang="en-US" altLang="en-US" sz="2800" b="1" dirty="0">
                <a:solidFill>
                  <a:srgbClr val="000099"/>
                </a:solidFill>
                <a:latin typeface="Times New Roman" pitchFamily="18" charset="0"/>
                <a:cs typeface="Times New Roman" pitchFamily="18" charset="0"/>
              </a:rPr>
              <a:t>4.Education and raising awareness</a:t>
            </a:r>
            <a:r>
              <a:rPr lang="en-US" altLang="en-US" sz="2800" dirty="0">
                <a:solidFill>
                  <a:schemeClr val="tx2">
                    <a:satMod val="130000"/>
                  </a:schemeClr>
                </a:solidFill>
              </a:rPr>
              <a:t/>
            </a:r>
            <a:br>
              <a:rPr lang="en-US" altLang="en-US" sz="2800" dirty="0">
                <a:solidFill>
                  <a:schemeClr val="tx2">
                    <a:satMod val="130000"/>
                  </a:schemeClr>
                </a:solidFill>
              </a:rPr>
            </a:br>
            <a:endParaRPr lang="en-US" altLang="en-US" sz="2800" dirty="0">
              <a:solidFill>
                <a:schemeClr val="tx2">
                  <a:satMod val="130000"/>
                </a:schemeClr>
              </a:solidFill>
            </a:endParaRPr>
          </a:p>
        </p:txBody>
      </p:sp>
      <p:sp>
        <p:nvSpPr>
          <p:cNvPr id="79875" name="Content Placeholder 2"/>
          <p:cNvSpPr>
            <a:spLocks noGrp="1"/>
          </p:cNvSpPr>
          <p:nvPr>
            <p:ph idx="1"/>
          </p:nvPr>
        </p:nvSpPr>
        <p:spPr>
          <a:xfrm>
            <a:off x="524435" y="1317813"/>
            <a:ext cx="11174506" cy="4733364"/>
          </a:xfrm>
        </p:spPr>
        <p:txBody>
          <a:bodyPr>
            <a:normAutofit/>
          </a:bodyPr>
          <a:lstStyle/>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Education and raising awareness are activities that are central to  advocacy activity in order to empower people to act on new information and understanding</a:t>
            </a:r>
            <a:r>
              <a:rPr lang="en-US" altLang="en-US" sz="2400" dirty="0" smtClean="0">
                <a:latin typeface="Times New Roman" panose="02020603050405020304" pitchFamily="18" charset="0"/>
                <a:cs typeface="Times New Roman" panose="02020603050405020304" pitchFamily="18" charset="0"/>
              </a:rPr>
              <a:t>.</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Usually at the beginning of advocacy </a:t>
            </a:r>
            <a:r>
              <a:rPr lang="en-US" altLang="en-US" sz="2400" dirty="0" smtClean="0">
                <a:latin typeface="Times New Roman" panose="02020603050405020304" pitchFamily="18" charset="0"/>
                <a:cs typeface="Times New Roman" panose="02020603050405020304" pitchFamily="18" charset="0"/>
              </a:rPr>
              <a:t>process</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buFont typeface="Wingdings 2" panose="05020102010507070707" pitchFamily="18" charset="2"/>
              <a:buNone/>
            </a:pPr>
            <a:r>
              <a:rPr lang="en-US" altLang="en-US" sz="2400" b="1" dirty="0">
                <a:latin typeface="Times New Roman" panose="02020603050405020304" pitchFamily="18" charset="0"/>
                <a:cs typeface="Times New Roman" panose="02020603050405020304" pitchFamily="18" charset="0"/>
              </a:rPr>
              <a:t>Methods:</a:t>
            </a:r>
          </a:p>
          <a:p>
            <a:pPr lvl="1" algn="just">
              <a:lnSpc>
                <a:spcPct val="150000"/>
              </a:lnSpc>
            </a:pPr>
            <a:r>
              <a:rPr lang="en-US" altLang="en-US" sz="2000" dirty="0" smtClean="0">
                <a:latin typeface="Times New Roman" panose="02020603050405020304" pitchFamily="18" charset="0"/>
                <a:cs typeface="Times New Roman" panose="02020603050405020304" pitchFamily="18" charset="0"/>
              </a:rPr>
              <a:t>Public </a:t>
            </a:r>
            <a:r>
              <a:rPr lang="en-US" altLang="en-US" sz="2000" dirty="0">
                <a:latin typeface="Times New Roman" panose="02020603050405020304" pitchFamily="18" charset="0"/>
                <a:cs typeface="Times New Roman" panose="02020603050405020304" pitchFamily="18" charset="0"/>
              </a:rPr>
              <a:t>meetings and rallies</a:t>
            </a:r>
          </a:p>
          <a:p>
            <a:pPr lvl="1" algn="just">
              <a:lnSpc>
                <a:spcPct val="150000"/>
              </a:lnSpc>
            </a:pPr>
            <a:r>
              <a:rPr lang="en-US" altLang="en-US" sz="2000" dirty="0">
                <a:latin typeface="Times New Roman" panose="02020603050405020304" pitchFamily="18" charset="0"/>
                <a:cs typeface="Times New Roman" panose="02020603050405020304" pitchFamily="18" charset="0"/>
              </a:rPr>
              <a:t>Print media: newspaper, articles, posters,  press releases  </a:t>
            </a:r>
          </a:p>
          <a:p>
            <a:pPr lvl="1" algn="just">
              <a:lnSpc>
                <a:spcPct val="150000"/>
              </a:lnSpc>
            </a:pPr>
            <a:r>
              <a:rPr lang="en-US" altLang="en-US" sz="2000" dirty="0">
                <a:latin typeface="Times New Roman" panose="02020603050405020304" pitchFamily="18" charset="0"/>
                <a:cs typeface="Times New Roman" panose="02020603050405020304" pitchFamily="18" charset="0"/>
              </a:rPr>
              <a:t>electronic media  etc</a:t>
            </a:r>
            <a:r>
              <a:rPr lang="en-US" altLang="en-US" sz="2000" dirty="0" smtClean="0">
                <a:latin typeface="Times New Roman" panose="02020603050405020304" pitchFamily="18" charset="0"/>
                <a:cs typeface="Times New Roman" panose="02020603050405020304" pitchFamily="18" charset="0"/>
              </a:rPr>
              <a:t>.</a:t>
            </a:r>
            <a:endParaRPr lang="en-US" altLang="en-US" sz="20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0781235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 calcmode="lin" valueType="num">
                                      <p:cBhvr additive="base">
                                        <p:cTn id="7"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875">
                                            <p:txEl>
                                              <p:pRg st="1" end="1"/>
                                            </p:txEl>
                                          </p:spTgt>
                                        </p:tgtEl>
                                        <p:attrNameLst>
                                          <p:attrName>style.visibility</p:attrName>
                                        </p:attrNameLst>
                                      </p:cBhvr>
                                      <p:to>
                                        <p:strVal val="visible"/>
                                      </p:to>
                                    </p:set>
                                    <p:anim calcmode="lin" valueType="num">
                                      <p:cBhvr additive="base">
                                        <p:cTn id="13"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875">
                                            <p:txEl>
                                              <p:pRg st="2" end="2"/>
                                            </p:txEl>
                                          </p:spTgt>
                                        </p:tgtEl>
                                        <p:attrNameLst>
                                          <p:attrName>style.visibility</p:attrName>
                                        </p:attrNameLst>
                                      </p:cBhvr>
                                      <p:to>
                                        <p:strVal val="visible"/>
                                      </p:to>
                                    </p:set>
                                    <p:anim calcmode="lin" valueType="num">
                                      <p:cBhvr additive="base">
                                        <p:cTn id="19" dur="500" fill="hold"/>
                                        <p:tgtEl>
                                          <p:spTgt spid="798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87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9875">
                                            <p:txEl>
                                              <p:pRg st="3" end="3"/>
                                            </p:txEl>
                                          </p:spTgt>
                                        </p:tgtEl>
                                        <p:attrNameLst>
                                          <p:attrName>style.visibility</p:attrName>
                                        </p:attrNameLst>
                                      </p:cBhvr>
                                      <p:to>
                                        <p:strVal val="visible"/>
                                      </p:to>
                                    </p:set>
                                    <p:anim calcmode="lin" valueType="num">
                                      <p:cBhvr additive="base">
                                        <p:cTn id="23" dur="500" fill="hold"/>
                                        <p:tgtEl>
                                          <p:spTgt spid="7987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9875">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9875">
                                            <p:txEl>
                                              <p:pRg st="4" end="4"/>
                                            </p:txEl>
                                          </p:spTgt>
                                        </p:tgtEl>
                                        <p:attrNameLst>
                                          <p:attrName>style.visibility</p:attrName>
                                        </p:attrNameLst>
                                      </p:cBhvr>
                                      <p:to>
                                        <p:strVal val="visible"/>
                                      </p:to>
                                    </p:set>
                                    <p:anim calcmode="lin" valueType="num">
                                      <p:cBhvr additive="base">
                                        <p:cTn id="27" dur="500" fill="hold"/>
                                        <p:tgtEl>
                                          <p:spTgt spid="7987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987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9875">
                                            <p:txEl>
                                              <p:pRg st="5" end="5"/>
                                            </p:txEl>
                                          </p:spTgt>
                                        </p:tgtEl>
                                        <p:attrNameLst>
                                          <p:attrName>style.visibility</p:attrName>
                                        </p:attrNameLst>
                                      </p:cBhvr>
                                      <p:to>
                                        <p:strVal val="visible"/>
                                      </p:to>
                                    </p:set>
                                    <p:anim calcmode="lin" valueType="num">
                                      <p:cBhvr additive="base">
                                        <p:cTn id="31" dur="500" fill="hold"/>
                                        <p:tgtEl>
                                          <p:spTgt spid="7987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98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838200" y="249798"/>
            <a:ext cx="10515600" cy="987331"/>
          </a:xfrm>
          <a:solidFill>
            <a:schemeClr val="accent2">
              <a:lumMod val="60000"/>
              <a:lumOff val="40000"/>
            </a:schemeClr>
          </a:solidFill>
        </p:spPr>
        <p:txBody>
          <a:bodyPr/>
          <a:lstStyle/>
          <a:p>
            <a:pPr>
              <a:defRPr/>
            </a:pPr>
            <a:r>
              <a:rPr lang="en-US" altLang="en-US" sz="2800" b="1" dirty="0">
                <a:solidFill>
                  <a:srgbClr val="000099"/>
                </a:solidFill>
                <a:latin typeface="Times New Roman" pitchFamily="18" charset="0"/>
                <a:cs typeface="Times New Roman" pitchFamily="18" charset="0"/>
              </a:rPr>
              <a:t>5. Mobilizing people for action</a:t>
            </a:r>
            <a:r>
              <a:rPr lang="en-US" altLang="en-US" sz="2800" dirty="0">
                <a:solidFill>
                  <a:schemeClr val="tx2">
                    <a:satMod val="130000"/>
                  </a:schemeClr>
                </a:solidFill>
                <a:latin typeface="Times New Roman" pitchFamily="18" charset="0"/>
                <a:cs typeface="Times New Roman" pitchFamily="18" charset="0"/>
              </a:rPr>
              <a:t/>
            </a:r>
            <a:br>
              <a:rPr lang="en-US" altLang="en-US" sz="2800" dirty="0">
                <a:solidFill>
                  <a:schemeClr val="tx2">
                    <a:satMod val="130000"/>
                  </a:schemeClr>
                </a:solidFill>
                <a:latin typeface="Times New Roman" pitchFamily="18" charset="0"/>
                <a:cs typeface="Times New Roman" pitchFamily="18" charset="0"/>
              </a:rPr>
            </a:br>
            <a:endParaRPr lang="en-US" altLang="en-US" sz="2800" dirty="0">
              <a:solidFill>
                <a:schemeClr val="tx2">
                  <a:satMod val="130000"/>
                </a:schemeClr>
              </a:solidFill>
              <a:latin typeface="Times New Roman" pitchFamily="18" charset="0"/>
              <a:cs typeface="Times New Roman" pitchFamily="18" charset="0"/>
            </a:endParaRPr>
          </a:p>
        </p:txBody>
      </p:sp>
      <p:sp>
        <p:nvSpPr>
          <p:cNvPr id="80899" name="Content Placeholder 2"/>
          <p:cNvSpPr>
            <a:spLocks noGrp="1"/>
          </p:cNvSpPr>
          <p:nvPr>
            <p:ph idx="1"/>
          </p:nvPr>
        </p:nvSpPr>
        <p:spPr>
          <a:xfrm>
            <a:off x="730624" y="1476001"/>
            <a:ext cx="10515600" cy="4351338"/>
          </a:xfrm>
        </p:spPr>
        <p:txBody>
          <a:bodyPr>
            <a:normAutofit/>
          </a:bodyPr>
          <a:lstStyle/>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Mobilizing people for action, once they are aware of the issues and convinced of the need for action</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There are two types of groups that can be mobilized for action:</a:t>
            </a:r>
          </a:p>
          <a:p>
            <a:pPr marL="822960" lvl="1" indent="-283464" algn="just">
              <a:lnSpc>
                <a:spcPct val="150000"/>
              </a:lnSpc>
              <a:buFont typeface="Wingdings 2"/>
              <a:buChar char=""/>
              <a:defRPr/>
            </a:pPr>
            <a:r>
              <a:rPr lang="en-US" altLang="en-US" dirty="0" smtClean="0">
                <a:latin typeface="Times New Roman" pitchFamily="18" charset="0"/>
                <a:cs typeface="Times New Roman" pitchFamily="18" charset="0"/>
              </a:rPr>
              <a:t> </a:t>
            </a:r>
            <a:r>
              <a:rPr lang="en-US" altLang="en-US" b="1" i="1" dirty="0" smtClean="0">
                <a:latin typeface="Times New Roman" pitchFamily="18" charset="0"/>
                <a:cs typeface="Times New Roman" pitchFamily="18" charset="0"/>
              </a:rPr>
              <a:t>Those who are directly affected by the problem</a:t>
            </a:r>
            <a:r>
              <a:rPr lang="en-US" altLang="en-US" b="1" i="1" dirty="0">
                <a:latin typeface="Times New Roman" pitchFamily="18" charset="0"/>
                <a:cs typeface="Times New Roman" pitchFamily="18" charset="0"/>
              </a:rPr>
              <a:t> </a:t>
            </a:r>
            <a:r>
              <a:rPr lang="en-US" altLang="en-US" b="1" i="1" dirty="0" smtClean="0">
                <a:latin typeface="Times New Roman" pitchFamily="18" charset="0"/>
                <a:cs typeface="Times New Roman" pitchFamily="18" charset="0"/>
              </a:rPr>
              <a:t>(PWDs)</a:t>
            </a:r>
          </a:p>
          <a:p>
            <a:pPr marL="822960" lvl="1" indent="-283464" algn="just">
              <a:lnSpc>
                <a:spcPct val="150000"/>
              </a:lnSpc>
              <a:buFont typeface="Wingdings 2"/>
              <a:buChar char=""/>
              <a:defRPr/>
            </a:pPr>
            <a:r>
              <a:rPr lang="en-US" altLang="en-US" b="1" i="1" dirty="0" smtClean="0">
                <a:latin typeface="Times New Roman" pitchFamily="18" charset="0"/>
                <a:cs typeface="Times New Roman" pitchFamily="18" charset="0"/>
              </a:rPr>
              <a:t>Those who are concerned for others, such as NGOs</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11142785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 calcmode="lin" valueType="num">
                                      <p:cBhvr additive="base">
                                        <p:cTn id="7" dur="500" fill="hold"/>
                                        <p:tgtEl>
                                          <p:spTgt spid="808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0899">
                                            <p:txEl>
                                              <p:pRg st="1" end="1"/>
                                            </p:txEl>
                                          </p:spTgt>
                                        </p:tgtEl>
                                        <p:attrNameLst>
                                          <p:attrName>style.visibility</p:attrName>
                                        </p:attrNameLst>
                                      </p:cBhvr>
                                      <p:to>
                                        <p:strVal val="visible"/>
                                      </p:to>
                                    </p:set>
                                    <p:anim calcmode="lin" valueType="num">
                                      <p:cBhvr additive="base">
                                        <p:cTn id="13" dur="500" fill="hold"/>
                                        <p:tgtEl>
                                          <p:spTgt spid="808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089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 calcmode="lin" valueType="num">
                                      <p:cBhvr additive="base">
                                        <p:cTn id="17" dur="5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089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0899">
                                            <p:txEl>
                                              <p:pRg st="3" end="3"/>
                                            </p:txEl>
                                          </p:spTgt>
                                        </p:tgtEl>
                                        <p:attrNameLst>
                                          <p:attrName>style.visibility</p:attrName>
                                        </p:attrNameLst>
                                      </p:cBhvr>
                                      <p:to>
                                        <p:strVal val="visible"/>
                                      </p:to>
                                    </p:set>
                                    <p:anim calcmode="lin" valueType="num">
                                      <p:cBhvr additive="base">
                                        <p:cTn id="21" dur="5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08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838200" y="42162"/>
            <a:ext cx="10515600" cy="966367"/>
          </a:xfrm>
          <a:solidFill>
            <a:schemeClr val="accent2">
              <a:lumMod val="60000"/>
              <a:lumOff val="40000"/>
            </a:schemeClr>
          </a:solidFill>
        </p:spPr>
        <p:txBody>
          <a:bodyPr>
            <a:normAutofit/>
          </a:bodyPr>
          <a:lstStyle/>
          <a:p>
            <a:pPr>
              <a:defRPr/>
            </a:pPr>
            <a:r>
              <a:rPr lang="en-US" altLang="en-US" sz="2600" b="1" dirty="0">
                <a:solidFill>
                  <a:srgbClr val="000099"/>
                </a:solidFill>
                <a:latin typeface="Times New Roman" pitchFamily="18" charset="0"/>
                <a:cs typeface="Times New Roman" pitchFamily="18" charset="0"/>
              </a:rPr>
              <a:t>Importance of mobilizing groups of people for action</a:t>
            </a:r>
            <a:br>
              <a:rPr lang="en-US" altLang="en-US" sz="2600" b="1" dirty="0">
                <a:solidFill>
                  <a:srgbClr val="000099"/>
                </a:solidFill>
                <a:latin typeface="Times New Roman" pitchFamily="18" charset="0"/>
                <a:cs typeface="Times New Roman" pitchFamily="18" charset="0"/>
              </a:rPr>
            </a:br>
            <a:endParaRPr lang="en-US" altLang="en-US" sz="2600" b="1" dirty="0">
              <a:solidFill>
                <a:srgbClr val="000099"/>
              </a:solidFill>
              <a:latin typeface="Times New Roman" pitchFamily="18" charset="0"/>
              <a:cs typeface="Times New Roman" pitchFamily="18" charset="0"/>
            </a:endParaRPr>
          </a:p>
        </p:txBody>
      </p:sp>
      <p:sp>
        <p:nvSpPr>
          <p:cNvPr id="81923" name="Content Placeholder 2"/>
          <p:cNvSpPr>
            <a:spLocks noGrp="1"/>
          </p:cNvSpPr>
          <p:nvPr>
            <p:ph idx="1"/>
          </p:nvPr>
        </p:nvSpPr>
        <p:spPr>
          <a:xfrm>
            <a:off x="838199" y="1008529"/>
            <a:ext cx="10887635" cy="4827495"/>
          </a:xfrm>
        </p:spPr>
        <p:txBody>
          <a:bodyPr>
            <a:normAutofit/>
          </a:bodyPr>
          <a:lstStyle/>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It brings </a:t>
            </a:r>
            <a:r>
              <a:rPr lang="en-US" altLang="en-US" sz="2400" dirty="0">
                <a:solidFill>
                  <a:schemeClr val="accent2">
                    <a:lumMod val="75000"/>
                  </a:schemeClr>
                </a:solidFill>
                <a:latin typeface="Times New Roman" panose="02020603050405020304" pitchFamily="18" charset="0"/>
                <a:cs typeface="Times New Roman" panose="02020603050405020304" pitchFamily="18" charset="0"/>
              </a:rPr>
              <a:t>greater pressure to decision-makers </a:t>
            </a:r>
            <a:r>
              <a:rPr lang="en-US" altLang="en-US" sz="2400" dirty="0">
                <a:latin typeface="Times New Roman" panose="02020603050405020304" pitchFamily="18" charset="0"/>
                <a:cs typeface="Times New Roman" panose="02020603050405020304" pitchFamily="18" charset="0"/>
              </a:rPr>
              <a:t>through showing there is </a:t>
            </a:r>
            <a:r>
              <a:rPr lang="en-US" altLang="en-US" sz="2400" dirty="0">
                <a:solidFill>
                  <a:schemeClr val="accent2">
                    <a:lumMod val="75000"/>
                  </a:schemeClr>
                </a:solidFill>
                <a:latin typeface="Times New Roman" panose="02020603050405020304" pitchFamily="18" charset="0"/>
                <a:cs typeface="Times New Roman" panose="02020603050405020304" pitchFamily="18" charset="0"/>
              </a:rPr>
              <a:t>public concern</a:t>
            </a:r>
            <a:r>
              <a:rPr lang="en-US" altLang="en-US" sz="2400" dirty="0">
                <a:latin typeface="Times New Roman" panose="02020603050405020304" pitchFamily="18" charset="0"/>
                <a:cs typeface="Times New Roman" panose="02020603050405020304" pitchFamily="18" charset="0"/>
              </a:rPr>
              <a:t>, a wide range of interested groups, and a high level of awareness and understanding.</a:t>
            </a: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 It adds </a:t>
            </a:r>
            <a:r>
              <a:rPr lang="en-US" altLang="en-US" sz="2400" dirty="0">
                <a:solidFill>
                  <a:schemeClr val="accent2">
                    <a:lumMod val="75000"/>
                  </a:schemeClr>
                </a:solidFill>
                <a:latin typeface="Times New Roman" panose="02020603050405020304" pitchFamily="18" charset="0"/>
                <a:cs typeface="Times New Roman" panose="02020603050405020304" pitchFamily="18" charset="0"/>
              </a:rPr>
              <a:t>legitimacy to lobbying efforts </a:t>
            </a:r>
            <a:r>
              <a:rPr lang="en-US" altLang="en-US" sz="2400" dirty="0">
                <a:latin typeface="Times New Roman" panose="02020603050405020304" pitchFamily="18" charset="0"/>
                <a:cs typeface="Times New Roman" panose="02020603050405020304" pitchFamily="18" charset="0"/>
              </a:rPr>
              <a:t>when the affected community come </a:t>
            </a:r>
            <a:r>
              <a:rPr lang="en-US" altLang="en-US" sz="2400" dirty="0">
                <a:solidFill>
                  <a:schemeClr val="accent2">
                    <a:lumMod val="75000"/>
                  </a:schemeClr>
                </a:solidFill>
                <a:latin typeface="Times New Roman" panose="02020603050405020304" pitchFamily="18" charset="0"/>
                <a:cs typeface="Times New Roman" panose="02020603050405020304" pitchFamily="18" charset="0"/>
              </a:rPr>
              <a:t>together to show their </a:t>
            </a:r>
            <a:r>
              <a:rPr lang="en-US" altLang="en-US" sz="2400" dirty="0" smtClean="0">
                <a:solidFill>
                  <a:schemeClr val="accent2">
                    <a:lumMod val="75000"/>
                  </a:schemeClr>
                </a:solidFill>
                <a:latin typeface="Times New Roman" panose="02020603050405020304" pitchFamily="18" charset="0"/>
                <a:cs typeface="Times New Roman" panose="02020603050405020304" pitchFamily="18" charset="0"/>
              </a:rPr>
              <a:t>concern</a:t>
            </a:r>
            <a:endParaRPr lang="en-US" altLang="en-US" sz="2400" dirty="0">
              <a:solidFill>
                <a:schemeClr val="accent2">
                  <a:lumMod val="75000"/>
                </a:schemeClr>
              </a:solidFill>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 It can open </a:t>
            </a:r>
            <a:r>
              <a:rPr lang="en-US" altLang="en-US" sz="2400" dirty="0">
                <a:solidFill>
                  <a:schemeClr val="accent2">
                    <a:lumMod val="75000"/>
                  </a:schemeClr>
                </a:solidFill>
                <a:latin typeface="Times New Roman" panose="02020603050405020304" pitchFamily="18" charset="0"/>
                <a:cs typeface="Times New Roman" panose="02020603050405020304" pitchFamily="18" charset="0"/>
              </a:rPr>
              <a:t>access to decision-makers if lobbying </a:t>
            </a:r>
            <a:r>
              <a:rPr lang="en-US" altLang="en-US" sz="2400" dirty="0">
                <a:latin typeface="Times New Roman" panose="02020603050405020304" pitchFamily="18" charset="0"/>
                <a:cs typeface="Times New Roman" panose="02020603050405020304" pitchFamily="18" charset="0"/>
              </a:rPr>
              <a:t>is not achieving </a:t>
            </a:r>
            <a:r>
              <a:rPr lang="en-US" altLang="en-US" sz="2400" dirty="0" smtClean="0">
                <a:latin typeface="Times New Roman" panose="02020603050405020304" pitchFamily="18" charset="0"/>
                <a:cs typeface="Times New Roman" panose="02020603050405020304" pitchFamily="18" charset="0"/>
              </a:rPr>
              <a:t>much</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 It is a way of using energy or anger in a positive way that will bring about </a:t>
            </a:r>
            <a:r>
              <a:rPr lang="en-US" altLang="en-US" sz="2400" dirty="0" smtClean="0">
                <a:latin typeface="Times New Roman" panose="02020603050405020304" pitchFamily="18" charset="0"/>
                <a:cs typeface="Times New Roman" panose="02020603050405020304" pitchFamily="18" charset="0"/>
              </a:rPr>
              <a:t>change</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 It can bring media attention and raise the profile of the </a:t>
            </a:r>
            <a:r>
              <a:rPr lang="en-US" altLang="en-US" sz="2400" dirty="0" smtClean="0">
                <a:latin typeface="Times New Roman" panose="02020603050405020304" pitchFamily="18" charset="0"/>
                <a:cs typeface="Times New Roman" panose="02020603050405020304" pitchFamily="18" charset="0"/>
              </a:rPr>
              <a:t>issue</a:t>
            </a:r>
            <a:endParaRPr lang="en-US" alt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85142124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 calcmode="lin" valueType="num">
                                      <p:cBhvr additive="base">
                                        <p:cTn id="7" dur="500" fill="hold"/>
                                        <p:tgtEl>
                                          <p:spTgt spid="81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23">
                                            <p:txEl>
                                              <p:pRg st="1" end="1"/>
                                            </p:txEl>
                                          </p:spTgt>
                                        </p:tgtEl>
                                        <p:attrNameLst>
                                          <p:attrName>style.visibility</p:attrName>
                                        </p:attrNameLst>
                                      </p:cBhvr>
                                      <p:to>
                                        <p:strVal val="visible"/>
                                      </p:to>
                                    </p:set>
                                    <p:anim calcmode="lin" valueType="num">
                                      <p:cBhvr additive="base">
                                        <p:cTn id="13"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23">
                                            <p:txEl>
                                              <p:pRg st="2" end="2"/>
                                            </p:txEl>
                                          </p:spTgt>
                                        </p:tgtEl>
                                        <p:attrNameLst>
                                          <p:attrName>style.visibility</p:attrName>
                                        </p:attrNameLst>
                                      </p:cBhvr>
                                      <p:to>
                                        <p:strVal val="visible"/>
                                      </p:to>
                                    </p:set>
                                    <p:anim calcmode="lin" valueType="num">
                                      <p:cBhvr additive="base">
                                        <p:cTn id="19"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23">
                                            <p:txEl>
                                              <p:pRg st="3" end="3"/>
                                            </p:txEl>
                                          </p:spTgt>
                                        </p:tgtEl>
                                        <p:attrNameLst>
                                          <p:attrName>style.visibility</p:attrName>
                                        </p:attrNameLst>
                                      </p:cBhvr>
                                      <p:to>
                                        <p:strVal val="visible"/>
                                      </p:to>
                                    </p:set>
                                    <p:anim calcmode="lin" valueType="num">
                                      <p:cBhvr additive="base">
                                        <p:cTn id="25" dur="500" fill="hold"/>
                                        <p:tgtEl>
                                          <p:spTgt spid="819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23">
                                            <p:txEl>
                                              <p:pRg st="4" end="4"/>
                                            </p:txEl>
                                          </p:spTgt>
                                        </p:tgtEl>
                                        <p:attrNameLst>
                                          <p:attrName>style.visibility</p:attrName>
                                        </p:attrNameLst>
                                      </p:cBhvr>
                                      <p:to>
                                        <p:strVal val="visible"/>
                                      </p:to>
                                    </p:set>
                                    <p:anim calcmode="lin" valueType="num">
                                      <p:cBhvr additive="base">
                                        <p:cTn id="31" dur="500" fill="hold"/>
                                        <p:tgtEl>
                                          <p:spTgt spid="819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529" y="101152"/>
            <a:ext cx="9888070" cy="675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0337389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solidFill>
            <a:schemeClr val="accent2">
              <a:lumMod val="60000"/>
              <a:lumOff val="40000"/>
            </a:schemeClr>
          </a:solidFill>
        </p:spPr>
        <p:txBody>
          <a:bodyPr/>
          <a:lstStyle/>
          <a:p>
            <a:pPr>
              <a:defRPr/>
            </a:pPr>
            <a:r>
              <a:rPr lang="en-US" altLang="en-US" sz="2800" b="1" dirty="0">
                <a:solidFill>
                  <a:srgbClr val="000099"/>
                </a:solidFill>
                <a:latin typeface="Times New Roman" pitchFamily="18" charset="0"/>
                <a:cs typeface="Times New Roman" pitchFamily="18" charset="0"/>
              </a:rPr>
              <a:t>6. Working with the media</a:t>
            </a:r>
          </a:p>
        </p:txBody>
      </p:sp>
      <p:sp>
        <p:nvSpPr>
          <p:cNvPr id="3" name="Content Placeholder 2"/>
          <p:cNvSpPr>
            <a:spLocks noGrp="1"/>
          </p:cNvSpPr>
          <p:nvPr>
            <p:ph idx="1"/>
          </p:nvPr>
        </p:nvSpPr>
        <p:spPr/>
        <p:txBody>
          <a:bodyPr>
            <a:normAutofit fontScale="70000" lnSpcReduction="20000"/>
          </a:bodyPr>
          <a:lstStyle/>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‘Media’ includes radio, television, newspapers, magazines and the electronic media such as email and the internet</a:t>
            </a:r>
          </a:p>
          <a:p>
            <a:pPr marL="365760" indent="-283464" algn="just">
              <a:lnSpc>
                <a:spcPct val="170000"/>
              </a:lnSpc>
              <a:buFont typeface="Wingdings 2"/>
              <a:buChar char=""/>
              <a:defRPr/>
            </a:pPr>
            <a:r>
              <a:rPr lang="en-US" altLang="en-US" dirty="0" smtClean="0">
                <a:latin typeface="Times New Roman" pitchFamily="18" charset="0"/>
                <a:cs typeface="Times New Roman" pitchFamily="18" charset="0"/>
              </a:rPr>
              <a:t>It is a powerful force that can build awareness and shape public opinion and influence policy decisions</a:t>
            </a:r>
          </a:p>
          <a:p>
            <a:pPr marL="365760" indent="-283464" algn="just">
              <a:lnSpc>
                <a:spcPct val="170000"/>
              </a:lnSpc>
              <a:buNone/>
              <a:defRPr/>
            </a:pPr>
            <a:r>
              <a:rPr lang="en-US" altLang="en-US" dirty="0" smtClean="0">
                <a:latin typeface="Times New Roman" pitchFamily="18" charset="0"/>
                <a:cs typeface="Times New Roman" pitchFamily="18" charset="0"/>
              </a:rPr>
              <a:t>The most commonly used methods with media;</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Press release/News release </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Press conference </a:t>
            </a:r>
          </a:p>
          <a:p>
            <a:pPr marL="822960" lvl="1" indent="-283464" algn="just">
              <a:lnSpc>
                <a:spcPct val="170000"/>
              </a:lnSpc>
              <a:buFont typeface="Wingdings 2"/>
              <a:buChar char=""/>
              <a:defRPr/>
            </a:pPr>
            <a:r>
              <a:rPr lang="en-US" altLang="en-US" dirty="0" smtClean="0">
                <a:latin typeface="Times New Roman" pitchFamily="18" charset="0"/>
                <a:cs typeface="Times New Roman" pitchFamily="18" charset="0"/>
              </a:rPr>
              <a:t>Radio/TV interview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880931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540" y="149462"/>
            <a:ext cx="9672920" cy="63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8018604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Step Five: Evaluation and monitoring </a:t>
            </a:r>
          </a:p>
        </p:txBody>
      </p:sp>
      <p:sp>
        <p:nvSpPr>
          <p:cNvPr id="83971" name="Content Placeholder 2"/>
          <p:cNvSpPr>
            <a:spLocks noGrp="1"/>
          </p:cNvSpPr>
          <p:nvPr>
            <p:ph idx="1"/>
          </p:nvPr>
        </p:nvSpPr>
        <p:spPr/>
        <p:txBody>
          <a:bodyPr/>
          <a:lstStyle/>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Advocacy initiative should be evaluated to see whether the objectives are being </a:t>
            </a:r>
            <a:r>
              <a:rPr lang="en-US" altLang="en-US" b="1" i="1" dirty="0">
                <a:latin typeface="Times New Roman" panose="02020603050405020304" pitchFamily="18" charset="0"/>
                <a:cs typeface="Times New Roman" panose="02020603050405020304" pitchFamily="18" charset="0"/>
              </a:rPr>
              <a:t>achieved,</a:t>
            </a:r>
            <a:r>
              <a:rPr lang="en-US" altLang="en-US" dirty="0">
                <a:latin typeface="Times New Roman" panose="02020603050405020304" pitchFamily="18" charset="0"/>
                <a:cs typeface="Times New Roman" panose="02020603050405020304" pitchFamily="18" charset="0"/>
              </a:rPr>
              <a:t> and whether </a:t>
            </a:r>
            <a:r>
              <a:rPr lang="en-US" altLang="en-US" b="1" i="1" dirty="0">
                <a:latin typeface="Times New Roman" panose="02020603050405020304" pitchFamily="18" charset="0"/>
                <a:cs typeface="Times New Roman" panose="02020603050405020304" pitchFamily="18" charset="0"/>
              </a:rPr>
              <a:t>any changes need to be made to the advocacy </a:t>
            </a:r>
            <a:r>
              <a:rPr lang="en-US" altLang="en-US" dirty="0">
                <a:latin typeface="Times New Roman" panose="02020603050405020304" pitchFamily="18" charset="0"/>
                <a:cs typeface="Times New Roman" panose="02020603050405020304" pitchFamily="18" charset="0"/>
              </a:rPr>
              <a:t>strategy</a:t>
            </a:r>
            <a:r>
              <a:rPr lang="en-US" altLang="en-US" dirty="0" smtClean="0">
                <a:latin typeface="Times New Roman" panose="02020603050405020304" pitchFamily="18" charset="0"/>
                <a:cs typeface="Times New Roman" panose="02020603050405020304" pitchFamily="18" charset="0"/>
              </a:rPr>
              <a:t>.</a:t>
            </a:r>
            <a:endParaRPr lang="en-US" altLang="en-US" dirty="0">
              <a:latin typeface="Times New Roman" panose="02020603050405020304" pitchFamily="18" charset="0"/>
              <a:cs typeface="Times New Roman" panose="02020603050405020304" pitchFamily="18" charset="0"/>
            </a:endParaRPr>
          </a:p>
          <a:p>
            <a:pPr algn="just" eaLnBrk="1" hangingPunct="1">
              <a:lnSpc>
                <a:spcPct val="150000"/>
              </a:lnSpc>
            </a:pPr>
            <a:r>
              <a:rPr lang="en-US" altLang="en-US" dirty="0">
                <a:latin typeface="Times New Roman" panose="02020603050405020304" pitchFamily="18" charset="0"/>
                <a:cs typeface="Times New Roman" panose="02020603050405020304" pitchFamily="18" charset="0"/>
              </a:rPr>
              <a:t> Advocacy activities should be continually monitored  to show whether they are </a:t>
            </a:r>
            <a:r>
              <a:rPr lang="en-US" altLang="en-US" b="1" i="1" dirty="0">
                <a:latin typeface="Times New Roman" panose="02020603050405020304" pitchFamily="18" charset="0"/>
                <a:cs typeface="Times New Roman" panose="02020603050405020304" pitchFamily="18" charset="0"/>
              </a:rPr>
              <a:t>being implemented as planned.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7569475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 calcmode="lin" valueType="num">
                                      <p:cBhvr additive="base">
                                        <p:cTn id="7" dur="500" fill="hold"/>
                                        <p:tgtEl>
                                          <p:spTgt spid="83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3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3971">
                                            <p:txEl>
                                              <p:pRg st="1" end="1"/>
                                            </p:txEl>
                                          </p:spTgt>
                                        </p:tgtEl>
                                        <p:attrNameLst>
                                          <p:attrName>style.visibility</p:attrName>
                                        </p:attrNameLst>
                                      </p:cBhvr>
                                      <p:to>
                                        <p:strVal val="visible"/>
                                      </p:to>
                                    </p:set>
                                    <p:anim calcmode="lin" valueType="num">
                                      <p:cBhvr additive="base">
                                        <p:cTn id="13" dur="500" fill="hold"/>
                                        <p:tgtEl>
                                          <p:spTgt spid="839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397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1272988" y="126627"/>
            <a:ext cx="9188824" cy="819150"/>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Reasons for monitoring and evaluation</a:t>
            </a:r>
            <a:endParaRPr lang="en-US" altLang="en-US" sz="2800" dirty="0">
              <a:latin typeface="Times New Roman" pitchFamily="18" charset="0"/>
              <a:cs typeface="Times New Roman" pitchFamily="18" charset="0"/>
            </a:endParaRPr>
          </a:p>
        </p:txBody>
      </p:sp>
      <p:sp>
        <p:nvSpPr>
          <p:cNvPr id="86019" name="Content Placeholder 2"/>
          <p:cNvSpPr>
            <a:spLocks noGrp="1"/>
          </p:cNvSpPr>
          <p:nvPr>
            <p:ph idx="1"/>
          </p:nvPr>
        </p:nvSpPr>
        <p:spPr>
          <a:xfrm>
            <a:off x="470647" y="945777"/>
            <a:ext cx="11187953" cy="5231187"/>
          </a:xfrm>
        </p:spPr>
        <p:txBody>
          <a:bodyPr>
            <a:normAutofit/>
          </a:bodyPr>
          <a:lstStyle/>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Checking whether advocacy work is on track and determining whether any changes need to be made to the strategy</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 Checking whether the objectives have been achieved</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 Learning for future advocacy initiatives</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 Accountability to community members who might want to know what you have said and done in their name</a:t>
            </a:r>
          </a:p>
          <a:p>
            <a:pPr marL="365760" indent="-283464" algn="just">
              <a:lnSpc>
                <a:spcPct val="150000"/>
              </a:lnSpc>
              <a:buFont typeface="Wingdings 2"/>
              <a:buChar char=""/>
              <a:defRPr/>
            </a:pPr>
            <a:r>
              <a:rPr lang="en-US" altLang="en-US" dirty="0" smtClean="0">
                <a:latin typeface="Times New Roman" pitchFamily="18" charset="0"/>
                <a:cs typeface="Times New Roman" pitchFamily="18" charset="0"/>
              </a:rPr>
              <a:t> Accountability to donors for use of funds</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9077550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500" fill="hold"/>
                                        <p:tgtEl>
                                          <p:spTgt spid="86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019">
                                            <p:txEl>
                                              <p:pRg st="1" end="1"/>
                                            </p:txEl>
                                          </p:spTgt>
                                        </p:tgtEl>
                                        <p:attrNameLst>
                                          <p:attrName>style.visibility</p:attrName>
                                        </p:attrNameLst>
                                      </p:cBhvr>
                                      <p:to>
                                        <p:strVal val="visible"/>
                                      </p:to>
                                    </p:set>
                                    <p:anim calcmode="lin" valueType="num">
                                      <p:cBhvr additive="base">
                                        <p:cTn id="13" dur="500" fill="hold"/>
                                        <p:tgtEl>
                                          <p:spTgt spid="860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0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6019">
                                            <p:txEl>
                                              <p:pRg st="2" end="2"/>
                                            </p:txEl>
                                          </p:spTgt>
                                        </p:tgtEl>
                                        <p:attrNameLst>
                                          <p:attrName>style.visibility</p:attrName>
                                        </p:attrNameLst>
                                      </p:cBhvr>
                                      <p:to>
                                        <p:strVal val="visible"/>
                                      </p:to>
                                    </p:set>
                                    <p:anim calcmode="lin" valueType="num">
                                      <p:cBhvr additive="base">
                                        <p:cTn id="19"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6019">
                                            <p:txEl>
                                              <p:pRg st="3" end="3"/>
                                            </p:txEl>
                                          </p:spTgt>
                                        </p:tgtEl>
                                        <p:attrNameLst>
                                          <p:attrName>style.visibility</p:attrName>
                                        </p:attrNameLst>
                                      </p:cBhvr>
                                      <p:to>
                                        <p:strVal val="visible"/>
                                      </p:to>
                                    </p:set>
                                    <p:anim calcmode="lin" valueType="num">
                                      <p:cBhvr additive="base">
                                        <p:cTn id="25"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60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6019">
                                            <p:txEl>
                                              <p:pRg st="4" end="4"/>
                                            </p:txEl>
                                          </p:spTgt>
                                        </p:tgtEl>
                                        <p:attrNameLst>
                                          <p:attrName>style.visibility</p:attrName>
                                        </p:attrNameLst>
                                      </p:cBhvr>
                                      <p:to>
                                        <p:strVal val="visible"/>
                                      </p:to>
                                    </p:set>
                                    <p:anim calcmode="lin" valueType="num">
                                      <p:cBhvr additive="base">
                                        <p:cTn id="31"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60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Monitoring  advocacy activities</a:t>
            </a:r>
            <a:br>
              <a:rPr lang="en-US" altLang="en-US" sz="2800" b="1" dirty="0">
                <a:latin typeface="Times New Roman" pitchFamily="18" charset="0"/>
                <a:cs typeface="Times New Roman" pitchFamily="18" charset="0"/>
              </a:rPr>
            </a:br>
            <a:endParaRPr lang="en-US" alt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510988" y="1223682"/>
            <a:ext cx="11093824" cy="4953281"/>
          </a:xfrm>
        </p:spPr>
        <p:txBody>
          <a:bodyPr>
            <a:normAutofit/>
          </a:bodyPr>
          <a:lstStyle/>
          <a:p>
            <a:pPr marL="365760" indent="-283464" algn="just">
              <a:lnSpc>
                <a:spcPct val="150000"/>
              </a:lnSpc>
              <a:buFont typeface="Wingdings 2"/>
              <a:buChar char=""/>
              <a:defRPr/>
            </a:pPr>
            <a:endParaRPr lang="en-US" altLang="en-US" dirty="0" smtClean="0"/>
          </a:p>
          <a:p>
            <a:pPr marL="365760" indent="-283464" algn="just">
              <a:lnSpc>
                <a:spcPct val="150000"/>
              </a:lnSpc>
              <a:buFont typeface="Wingdings 2"/>
              <a:buChar char=""/>
              <a:defRPr/>
            </a:pPr>
            <a:r>
              <a:rPr lang="en-US" altLang="en-US" dirty="0" smtClean="0"/>
              <a:t>Monitoring is a way of checking that you are </a:t>
            </a:r>
            <a:r>
              <a:rPr lang="en-US" altLang="en-US" b="1" i="1" dirty="0" smtClean="0"/>
              <a:t>doing what you said you were doing</a:t>
            </a:r>
            <a:r>
              <a:rPr lang="en-US" altLang="en-US" dirty="0" smtClean="0"/>
              <a:t>, and </a:t>
            </a:r>
            <a:r>
              <a:rPr lang="en-US" altLang="en-US" b="1" i="1" dirty="0" smtClean="0"/>
              <a:t>identifying and addressing problems as they arise.</a:t>
            </a:r>
            <a:endParaRPr lang="en-US" altLang="en-US" dirty="0" smtClean="0"/>
          </a:p>
          <a:p>
            <a:pPr marL="365760" indent="-283464" algn="just">
              <a:lnSpc>
                <a:spcPct val="150000"/>
              </a:lnSpc>
              <a:buFont typeface="Wingdings 2"/>
              <a:buChar char=""/>
              <a:defRPr/>
            </a:pPr>
            <a:r>
              <a:rPr lang="en-US" altLang="en-US" dirty="0" smtClean="0"/>
              <a:t>It helps you to understand success or failure of your advocacy strategy.</a:t>
            </a:r>
          </a:p>
          <a:p>
            <a:pPr marL="365760" indent="-283464" algn="just">
              <a:lnSpc>
                <a:spcPct val="150000"/>
              </a:lnSpc>
              <a:buFont typeface="Wingdings 2"/>
              <a:buChar char=""/>
              <a:defRPr/>
            </a:pPr>
            <a:r>
              <a:rPr lang="en-US" altLang="en-US" dirty="0" smtClean="0"/>
              <a:t>For monitoring you simply go through each of the activities in the Activity Planning</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4941146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838200" y="107576"/>
            <a:ext cx="10515600" cy="1325563"/>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Monitoring …</a:t>
            </a:r>
          </a:p>
        </p:txBody>
      </p:sp>
      <p:sp>
        <p:nvSpPr>
          <p:cNvPr id="3" name="Content Placeholder 2"/>
          <p:cNvSpPr>
            <a:spLocks noGrp="1"/>
          </p:cNvSpPr>
          <p:nvPr>
            <p:ph idx="1"/>
          </p:nvPr>
        </p:nvSpPr>
        <p:spPr>
          <a:xfrm>
            <a:off x="838200" y="1350308"/>
            <a:ext cx="10515600" cy="4351338"/>
          </a:xfrm>
        </p:spPr>
        <p:txBody>
          <a:bodyPr>
            <a:normAutofit/>
          </a:bodyPr>
          <a:lstStyle/>
          <a:p>
            <a:pPr algn="just" eaLnBrk="1" hangingPunct="1">
              <a:lnSpc>
                <a:spcPct val="160000"/>
              </a:lnSpc>
              <a:buFont typeface="Wingdings 2" panose="05020102010507070707" pitchFamily="18" charset="2"/>
              <a:buNone/>
            </a:pPr>
            <a:r>
              <a:rPr lang="en-US" altLang="en-US" b="1" dirty="0" smtClean="0">
                <a:latin typeface="Times New Roman" panose="02020603050405020304" pitchFamily="18" charset="0"/>
                <a:cs typeface="Times New Roman" panose="02020603050405020304" pitchFamily="18" charset="0"/>
              </a:rPr>
              <a:t>Monitoring </a:t>
            </a:r>
            <a:r>
              <a:rPr lang="en-US" altLang="en-US" b="1" dirty="0">
                <a:latin typeface="Times New Roman" panose="02020603050405020304" pitchFamily="18" charset="0"/>
                <a:cs typeface="Times New Roman" panose="02020603050405020304" pitchFamily="18" charset="0"/>
              </a:rPr>
              <a:t>answers the questions</a:t>
            </a:r>
            <a:r>
              <a:rPr lang="en-US" altLang="en-US" b="1" dirty="0" smtClean="0">
                <a:latin typeface="Times New Roman" panose="02020603050405020304" pitchFamily="18" charset="0"/>
                <a:cs typeface="Times New Roman" panose="02020603050405020304" pitchFamily="18" charset="0"/>
              </a:rPr>
              <a:t>:</a:t>
            </a:r>
            <a:endParaRPr lang="en-US" altLang="en-US" dirty="0">
              <a:latin typeface="Times New Roman" panose="02020603050405020304" pitchFamily="18" charset="0"/>
              <a:cs typeface="Times New Roman" panose="02020603050405020304" pitchFamily="18" charset="0"/>
            </a:endParaRPr>
          </a:p>
          <a:p>
            <a:pPr algn="just" eaLnBrk="1" hangingPunct="1">
              <a:lnSpc>
                <a:spcPct val="160000"/>
              </a:lnSpc>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Have we done the things we said we were going to do?</a:t>
            </a:r>
          </a:p>
          <a:p>
            <a:pPr algn="just" eaLnBrk="1" hangingPunct="1">
              <a:lnSpc>
                <a:spcPct val="160000"/>
              </a:lnSpc>
            </a:pPr>
            <a:r>
              <a:rPr lang="en-US" altLang="en-US" dirty="0" smtClean="0">
                <a:latin typeface="Times New Roman" panose="02020603050405020304" pitchFamily="18" charset="0"/>
                <a:cs typeface="Times New Roman" panose="02020603050405020304" pitchFamily="18" charset="0"/>
              </a:rPr>
              <a:t> If not, why not? </a:t>
            </a:r>
          </a:p>
          <a:p>
            <a:pPr algn="just" eaLnBrk="1" hangingPunct="1">
              <a:lnSpc>
                <a:spcPct val="160000"/>
              </a:lnSpc>
            </a:pPr>
            <a:r>
              <a:rPr lang="en-US" altLang="en-US" dirty="0" smtClean="0"/>
              <a:t>What activities do we need to change to get the strategy back on track?</a:t>
            </a:r>
          </a:p>
          <a:p>
            <a:pPr algn="just" eaLnBrk="1" hangingPunct="1">
              <a:lnSpc>
                <a:spcPct val="160000"/>
              </a:lnSpc>
            </a:pPr>
            <a:endParaRPr lang="en-US" altLang="en-US" dirty="0" smtClean="0"/>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8581044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623047" y="136525"/>
            <a:ext cx="10515600" cy="1325563"/>
          </a:xfrm>
        </p:spPr>
        <p:txBody>
          <a:bodyPr/>
          <a:lstStyle/>
          <a:p>
            <a:pPr>
              <a:defRPr/>
            </a:pPr>
            <a:r>
              <a:rPr lang="en-US" altLang="en-US" sz="2800" b="1">
                <a:solidFill>
                  <a:srgbClr val="000099"/>
                </a:solidFill>
                <a:latin typeface="Times New Roman" pitchFamily="18" charset="0"/>
                <a:cs typeface="Times New Roman" pitchFamily="18" charset="0"/>
              </a:rPr>
              <a:t>Evaluating advocacy activities   </a:t>
            </a:r>
          </a:p>
        </p:txBody>
      </p:sp>
      <p:sp>
        <p:nvSpPr>
          <p:cNvPr id="84995" name="Content Placeholder 2"/>
          <p:cNvSpPr>
            <a:spLocks noGrp="1"/>
          </p:cNvSpPr>
          <p:nvPr>
            <p:ph idx="1"/>
          </p:nvPr>
        </p:nvSpPr>
        <p:spPr>
          <a:xfrm>
            <a:off x="838199" y="1196788"/>
            <a:ext cx="10860741" cy="4980175"/>
          </a:xfrm>
        </p:spPr>
        <p:txBody>
          <a:bodyPr>
            <a:normAutofit lnSpcReduction="10000"/>
          </a:bodyPr>
          <a:lstStyle/>
          <a:p>
            <a:pPr algn="just" eaLnBrk="1" hangingPunct="1">
              <a:lnSpc>
                <a:spcPct val="150000"/>
              </a:lnSpc>
            </a:pPr>
            <a:r>
              <a:rPr lang="en-US" altLang="en-US" dirty="0"/>
              <a:t>Evaluation is more complicated than monitoring. </a:t>
            </a:r>
            <a:endParaRPr lang="en-US" altLang="en-US" dirty="0" smtClean="0"/>
          </a:p>
          <a:p>
            <a:pPr algn="just" eaLnBrk="1" hangingPunct="1">
              <a:lnSpc>
                <a:spcPct val="150000"/>
              </a:lnSpc>
            </a:pPr>
            <a:r>
              <a:rPr lang="en-US" altLang="en-US" dirty="0" smtClean="0"/>
              <a:t>It </a:t>
            </a:r>
            <a:r>
              <a:rPr lang="en-US" altLang="en-US" dirty="0"/>
              <a:t>assesses the impact of a </a:t>
            </a:r>
            <a:r>
              <a:rPr lang="en-US" altLang="en-US" dirty="0" smtClean="0"/>
              <a:t>project,</a:t>
            </a:r>
          </a:p>
          <a:p>
            <a:pPr algn="just" eaLnBrk="1" hangingPunct="1">
              <a:lnSpc>
                <a:spcPct val="150000"/>
              </a:lnSpc>
            </a:pPr>
            <a:r>
              <a:rPr lang="en-US" altLang="en-US" dirty="0" smtClean="0"/>
              <a:t>Finds </a:t>
            </a:r>
            <a:r>
              <a:rPr lang="en-US" altLang="en-US" dirty="0"/>
              <a:t>out whether objectives are still realistic and worth aiming for, </a:t>
            </a:r>
            <a:endParaRPr lang="en-US" altLang="en-US" dirty="0" smtClean="0"/>
          </a:p>
          <a:p>
            <a:pPr algn="just" eaLnBrk="1" hangingPunct="1">
              <a:lnSpc>
                <a:spcPct val="150000"/>
              </a:lnSpc>
            </a:pPr>
            <a:r>
              <a:rPr lang="en-US" altLang="en-US" dirty="0"/>
              <a:t>G</a:t>
            </a:r>
            <a:r>
              <a:rPr lang="en-US" altLang="en-US" dirty="0" smtClean="0"/>
              <a:t>ives </a:t>
            </a:r>
            <a:r>
              <a:rPr lang="en-US" altLang="en-US" dirty="0"/>
              <a:t>credit for success to various factors or people and helps with accountability</a:t>
            </a:r>
            <a:r>
              <a:rPr lang="en-US" altLang="en-US" dirty="0" smtClean="0"/>
              <a:t>.</a:t>
            </a:r>
            <a:endParaRPr lang="en-US" altLang="en-US" dirty="0"/>
          </a:p>
          <a:p>
            <a:pPr algn="just" eaLnBrk="1" hangingPunct="1">
              <a:lnSpc>
                <a:spcPct val="150000"/>
              </a:lnSpc>
            </a:pPr>
            <a:r>
              <a:rPr lang="en-US" altLang="en-US" dirty="0"/>
              <a:t>If you have SMART objectives and clear indicators and means of measurement, then evaluation will be a lot easier.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1491229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additive="base">
                                        <p:cTn id="7" dur="500" fill="hold"/>
                                        <p:tgtEl>
                                          <p:spTgt spid="849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49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4995">
                                            <p:txEl>
                                              <p:pRg st="1" end="1"/>
                                            </p:txEl>
                                          </p:spTgt>
                                        </p:tgtEl>
                                        <p:attrNameLst>
                                          <p:attrName>style.visibility</p:attrName>
                                        </p:attrNameLst>
                                      </p:cBhvr>
                                      <p:to>
                                        <p:strVal val="visible"/>
                                      </p:to>
                                    </p:set>
                                    <p:anim calcmode="lin" valueType="num">
                                      <p:cBhvr additive="base">
                                        <p:cTn id="13" dur="500" fill="hold"/>
                                        <p:tgtEl>
                                          <p:spTgt spid="849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49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4995">
                                            <p:txEl>
                                              <p:pRg st="2" end="2"/>
                                            </p:txEl>
                                          </p:spTgt>
                                        </p:tgtEl>
                                        <p:attrNameLst>
                                          <p:attrName>style.visibility</p:attrName>
                                        </p:attrNameLst>
                                      </p:cBhvr>
                                      <p:to>
                                        <p:strVal val="visible"/>
                                      </p:to>
                                    </p:set>
                                    <p:anim calcmode="lin" valueType="num">
                                      <p:cBhvr additive="base">
                                        <p:cTn id="19" dur="5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49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4995">
                                            <p:txEl>
                                              <p:pRg st="3" end="3"/>
                                            </p:txEl>
                                          </p:spTgt>
                                        </p:tgtEl>
                                        <p:attrNameLst>
                                          <p:attrName>style.visibility</p:attrName>
                                        </p:attrNameLst>
                                      </p:cBhvr>
                                      <p:to>
                                        <p:strVal val="visible"/>
                                      </p:to>
                                    </p:set>
                                    <p:anim calcmode="lin" valueType="num">
                                      <p:cBhvr additive="base">
                                        <p:cTn id="25" dur="500" fill="hold"/>
                                        <p:tgtEl>
                                          <p:spTgt spid="849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49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4995">
                                            <p:txEl>
                                              <p:pRg st="4" end="4"/>
                                            </p:txEl>
                                          </p:spTgt>
                                        </p:tgtEl>
                                        <p:attrNameLst>
                                          <p:attrName>style.visibility</p:attrName>
                                        </p:attrNameLst>
                                      </p:cBhvr>
                                      <p:to>
                                        <p:strVal val="visible"/>
                                      </p:to>
                                    </p:set>
                                    <p:anim calcmode="lin" valueType="num">
                                      <p:cBhvr additive="base">
                                        <p:cTn id="31" dur="5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49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Evaluation…</a:t>
            </a:r>
          </a:p>
        </p:txBody>
      </p:sp>
      <p:sp>
        <p:nvSpPr>
          <p:cNvPr id="3" name="Content Placeholder 2"/>
          <p:cNvSpPr>
            <a:spLocks noGrp="1"/>
          </p:cNvSpPr>
          <p:nvPr>
            <p:ph idx="1"/>
          </p:nvPr>
        </p:nvSpPr>
        <p:spPr/>
        <p:txBody>
          <a:bodyPr>
            <a:normAutofit/>
          </a:bodyPr>
          <a:lstStyle/>
          <a:p>
            <a:pPr eaLnBrk="1" hangingPunct="1">
              <a:lnSpc>
                <a:spcPct val="150000"/>
              </a:lnSpc>
            </a:pPr>
            <a:endParaRPr lang="en-US" altLang="en-US" sz="2400" dirty="0"/>
          </a:p>
          <a:p>
            <a:pPr eaLnBrk="1" hangingPunct="1">
              <a:lnSpc>
                <a:spcPct val="150000"/>
              </a:lnSpc>
            </a:pPr>
            <a:r>
              <a:rPr lang="en-US" altLang="en-US" sz="2700" b="1" dirty="0">
                <a:latin typeface="Times New Roman" panose="02020603050405020304" pitchFamily="18" charset="0"/>
                <a:cs typeface="Times New Roman" panose="02020603050405020304" pitchFamily="18" charset="0"/>
              </a:rPr>
              <a:t>Evaluation answers the questions</a:t>
            </a:r>
            <a:r>
              <a:rPr lang="en-US" altLang="en-US" sz="2700" b="1" dirty="0" smtClean="0">
                <a:latin typeface="Times New Roman" panose="02020603050405020304" pitchFamily="18" charset="0"/>
                <a:cs typeface="Times New Roman" panose="02020603050405020304" pitchFamily="18" charset="0"/>
              </a:rPr>
              <a:t>:</a:t>
            </a:r>
            <a:endParaRPr lang="en-US" altLang="en-US" sz="2700" b="1" dirty="0">
              <a:latin typeface="Times New Roman" panose="02020603050405020304" pitchFamily="18" charset="0"/>
              <a:cs typeface="Times New Roman" panose="02020603050405020304" pitchFamily="18" charset="0"/>
            </a:endParaRPr>
          </a:p>
          <a:p>
            <a:pPr lvl="1">
              <a:lnSpc>
                <a:spcPct val="150000"/>
              </a:lnSpc>
            </a:pPr>
            <a:r>
              <a:rPr lang="en-US" altLang="en-US" sz="2300" dirty="0" smtClean="0">
                <a:latin typeface="Times New Roman" panose="02020603050405020304" pitchFamily="18" charset="0"/>
                <a:cs typeface="Times New Roman" panose="02020603050405020304" pitchFamily="18" charset="0"/>
              </a:rPr>
              <a:t>Have </a:t>
            </a:r>
            <a:r>
              <a:rPr lang="en-US" altLang="en-US" sz="2300" dirty="0">
                <a:latin typeface="Times New Roman" panose="02020603050405020304" pitchFamily="18" charset="0"/>
                <a:cs typeface="Times New Roman" panose="02020603050405020304" pitchFamily="18" charset="0"/>
              </a:rPr>
              <a:t>we achieved our objectives?</a:t>
            </a:r>
          </a:p>
          <a:p>
            <a:pPr lvl="1">
              <a:lnSpc>
                <a:spcPct val="150000"/>
              </a:lnSpc>
            </a:pPr>
            <a:r>
              <a:rPr lang="en-US" altLang="en-US" sz="2300" dirty="0">
                <a:latin typeface="Times New Roman" panose="02020603050405020304" pitchFamily="18" charset="0"/>
                <a:cs typeface="Times New Roman" panose="02020603050405020304" pitchFamily="18" charset="0"/>
              </a:rPr>
              <a:t>If not, why not?  </a:t>
            </a:r>
          </a:p>
          <a:p>
            <a:pPr lvl="1">
              <a:lnSpc>
                <a:spcPct val="150000"/>
              </a:lnSpc>
            </a:pPr>
            <a:r>
              <a:rPr lang="en-US" altLang="en-US" sz="2300" dirty="0">
                <a:latin typeface="Times New Roman" panose="02020603050405020304" pitchFamily="18" charset="0"/>
                <a:cs typeface="Times New Roman" panose="02020603050405020304" pitchFamily="18" charset="0"/>
              </a:rPr>
              <a:t>What needs to change in the strategy as a result?</a:t>
            </a:r>
            <a:endParaRPr lang="en-US" altLang="en-US" sz="2300" b="1" dirty="0">
              <a:latin typeface="Times New Roman" panose="02020603050405020304" pitchFamily="18" charset="0"/>
              <a:cs typeface="Times New Roman" panose="02020603050405020304" pitchFamily="18" charset="0"/>
            </a:endParaRPr>
          </a:p>
          <a:p>
            <a:pPr lvl="1">
              <a:lnSpc>
                <a:spcPct val="150000"/>
              </a:lnSpc>
            </a:pPr>
            <a:endParaRPr lang="en-US" altLang="en-US" sz="23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69919627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1367118" y="35860"/>
            <a:ext cx="9000564" cy="1080246"/>
          </a:xfrm>
          <a:solidFill>
            <a:schemeClr val="accent2">
              <a:lumMod val="60000"/>
              <a:lumOff val="40000"/>
            </a:schemeClr>
          </a:solidFill>
        </p:spPr>
        <p:txBody>
          <a:bodyPr>
            <a:normAutofit/>
          </a:bodyPr>
          <a:lstStyle/>
          <a:p>
            <a:pPr>
              <a:defRPr/>
            </a:pPr>
            <a:r>
              <a:rPr lang="en-US" altLang="en-US" sz="2600" b="1" dirty="0">
                <a:latin typeface="Times New Roman" pitchFamily="18" charset="0"/>
                <a:cs typeface="Times New Roman" pitchFamily="18" charset="0"/>
              </a:rPr>
              <a:t>Differences between monitoring and evaluation</a:t>
            </a:r>
            <a:r>
              <a:rPr lang="en-US" altLang="en-US" sz="2800" b="1" dirty="0">
                <a:latin typeface="Times New Roman" pitchFamily="18" charset="0"/>
                <a:cs typeface="Times New Roman" pitchFamily="18" charset="0"/>
              </a:rPr>
              <a:t/>
            </a:r>
            <a:br>
              <a:rPr lang="en-US" altLang="en-US" sz="2800" b="1" dirty="0">
                <a:latin typeface="Times New Roman" pitchFamily="18" charset="0"/>
                <a:cs typeface="Times New Roman" pitchFamily="18" charset="0"/>
              </a:rPr>
            </a:br>
            <a:endParaRPr lang="en-US" altLang="en-US" sz="2800" b="1" dirty="0">
              <a:latin typeface="Times New Roman" pitchFamily="18" charset="0"/>
              <a:cs typeface="Times New Roman" pitchFamily="18" charset="0"/>
            </a:endParaRPr>
          </a:p>
        </p:txBody>
      </p:sp>
      <p:pic>
        <p:nvPicPr>
          <p:cNvPr id="2089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424" y="575983"/>
            <a:ext cx="10121152" cy="61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88456052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rot="10800000" flipV="1">
            <a:off x="1402976" y="0"/>
            <a:ext cx="8789894" cy="1028796"/>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Procedure for evaluation</a:t>
            </a:r>
            <a:endParaRPr lang="en-US" altLang="en-US" sz="2800" dirty="0">
              <a:latin typeface="Times New Roman" pitchFamily="18" charset="0"/>
              <a:cs typeface="Times New Roman" pitchFamily="18" charset="0"/>
            </a:endParaRPr>
          </a:p>
        </p:txBody>
      </p:sp>
      <p:pic>
        <p:nvPicPr>
          <p:cNvPr id="2109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47801"/>
            <a:ext cx="8001000"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80604698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838200" y="365125"/>
            <a:ext cx="10515600" cy="979581"/>
          </a:xfrm>
          <a:solidFill>
            <a:schemeClr val="accent2">
              <a:lumMod val="60000"/>
              <a:lumOff val="40000"/>
            </a:schemeClr>
          </a:solidFill>
        </p:spPr>
        <p:txBody>
          <a:bodyPr/>
          <a:lstStyle/>
          <a:p>
            <a:pPr>
              <a:defRPr/>
            </a:pPr>
            <a:r>
              <a:rPr lang="en-US" altLang="en-US" sz="2700" b="1" dirty="0">
                <a:latin typeface="Times New Roman" pitchFamily="18" charset="0"/>
                <a:cs typeface="Times New Roman" pitchFamily="18" charset="0"/>
              </a:rPr>
              <a:t>What to do with evaluation result?  </a:t>
            </a:r>
          </a:p>
        </p:txBody>
      </p:sp>
      <p:sp>
        <p:nvSpPr>
          <p:cNvPr id="3" name="Content Placeholder 2"/>
          <p:cNvSpPr>
            <a:spLocks noGrp="1"/>
          </p:cNvSpPr>
          <p:nvPr>
            <p:ph idx="1"/>
          </p:nvPr>
        </p:nvSpPr>
        <p:spPr/>
        <p:txBody>
          <a:bodyPr>
            <a:normAutofit/>
          </a:bodyPr>
          <a:lstStyle/>
          <a:p>
            <a:pPr marL="365760" indent="-283464" algn="just">
              <a:lnSpc>
                <a:spcPct val="100000"/>
              </a:lnSpc>
              <a:buNone/>
              <a:defRPr/>
            </a:pPr>
            <a:endParaRPr lang="en-US" altLang="en-US" dirty="0" smtClean="0">
              <a:latin typeface="Times New Roman" pitchFamily="18" charset="0"/>
              <a:cs typeface="Times New Roman" pitchFamily="18" charset="0"/>
            </a:endParaRPr>
          </a:p>
          <a:p>
            <a:pPr marL="365760" indent="-283464" algn="just">
              <a:lnSpc>
                <a:spcPct val="100000"/>
              </a:lnSpc>
              <a:buNone/>
              <a:defRPr/>
            </a:pPr>
            <a:r>
              <a:rPr lang="en-US" altLang="en-US" dirty="0" smtClean="0">
                <a:latin typeface="Times New Roman" pitchFamily="18" charset="0"/>
                <a:cs typeface="Times New Roman" pitchFamily="18" charset="0"/>
              </a:rPr>
              <a:t>In terms of ongoing advocacy, there are three main options:</a:t>
            </a:r>
          </a:p>
          <a:p>
            <a:pPr marL="365760" indent="-283464" algn="just">
              <a:lnSpc>
                <a:spcPct val="100000"/>
              </a:lnSpc>
              <a:buFont typeface="Wingdings 2"/>
              <a:buChar char=""/>
              <a:defRPr/>
            </a:pPr>
            <a:r>
              <a:rPr lang="en-US" altLang="en-US" dirty="0" smtClean="0">
                <a:latin typeface="Times New Roman" pitchFamily="18" charset="0"/>
                <a:cs typeface="Times New Roman" pitchFamily="18" charset="0"/>
              </a:rPr>
              <a:t> Keep going with the strategy.</a:t>
            </a:r>
          </a:p>
          <a:p>
            <a:pPr marL="365760" indent="-283464" algn="just">
              <a:lnSpc>
                <a:spcPct val="100000"/>
              </a:lnSpc>
              <a:buFont typeface="Wingdings 2"/>
              <a:buChar char=""/>
              <a:defRPr/>
            </a:pPr>
            <a:r>
              <a:rPr lang="en-US" altLang="en-US" dirty="0" smtClean="0">
                <a:latin typeface="Times New Roman" pitchFamily="18" charset="0"/>
                <a:cs typeface="Times New Roman" pitchFamily="18" charset="0"/>
              </a:rPr>
              <a:t>Modify your approach based on the evaluation.</a:t>
            </a:r>
          </a:p>
          <a:p>
            <a:pPr marL="365760" indent="-283464" algn="just">
              <a:lnSpc>
                <a:spcPct val="100000"/>
              </a:lnSpc>
              <a:buFont typeface="Wingdings 2"/>
              <a:buChar char=""/>
              <a:defRPr/>
            </a:pPr>
            <a:r>
              <a:rPr lang="en-US" altLang="en-US" dirty="0" smtClean="0">
                <a:latin typeface="Times New Roman" pitchFamily="18" charset="0"/>
                <a:cs typeface="Times New Roman" pitchFamily="18" charset="0"/>
              </a:rPr>
              <a:t>Stop this particular initiative and learn from your mistakes next time.</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41682018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717177" y="147918"/>
            <a:ext cx="10515600" cy="1195202"/>
          </a:xfrm>
          <a:solidFill>
            <a:schemeClr val="accent2">
              <a:lumMod val="60000"/>
              <a:lumOff val="40000"/>
            </a:schemeClr>
          </a:solidFill>
        </p:spPr>
        <p:txBody>
          <a:bodyPr/>
          <a:lstStyle/>
          <a:p>
            <a:pPr>
              <a:defRPr/>
            </a:pPr>
            <a:r>
              <a:rPr lang="en-US" altLang="en-US" sz="2800" b="1" dirty="0">
                <a:latin typeface="Times New Roman" pitchFamily="18" charset="0"/>
                <a:cs typeface="Times New Roman" pitchFamily="18" charset="0"/>
              </a:rPr>
              <a:t>Learning review</a:t>
            </a:r>
            <a:endParaRPr lang="en-US" alt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marL="365760" indent="-283464" algn="just">
              <a:lnSpc>
                <a:spcPct val="150000"/>
              </a:lnSpc>
              <a:buFont typeface="Wingdings 2"/>
              <a:buChar char=""/>
              <a:defRPr/>
            </a:pPr>
            <a:r>
              <a:rPr lang="en-US" altLang="en-US" dirty="0" smtClean="0"/>
              <a:t>After any action, whether it is a visit to a decision-maker or a whole advocacy strategy, it is useful to undertake a learning review</a:t>
            </a:r>
          </a:p>
          <a:p>
            <a:pPr marL="365760" indent="-283464" algn="just">
              <a:lnSpc>
                <a:spcPct val="150000"/>
              </a:lnSpc>
              <a:buFont typeface="Wingdings 2"/>
              <a:buChar char=""/>
              <a:defRPr/>
            </a:pPr>
            <a:r>
              <a:rPr lang="en-US" altLang="en-US" dirty="0" smtClean="0"/>
              <a:t>This is a participatory evaluation of a piece of work in order to learn basic lessons for the next time you carry out a similar activity.</a:t>
            </a:r>
          </a:p>
          <a:p>
            <a:pPr marL="365760" indent="-283464" algn="just">
              <a:lnSpc>
                <a:spcPct val="150000"/>
              </a:lnSpc>
              <a:buFont typeface="Wingdings 2"/>
              <a:buChar char=""/>
              <a:defRPr/>
            </a:pPr>
            <a:r>
              <a:rPr lang="en-US" altLang="en-US" dirty="0" smtClean="0"/>
              <a:t>During review identify what </a:t>
            </a:r>
            <a:r>
              <a:rPr lang="en-US" altLang="en-US" b="1" dirty="0" smtClean="0"/>
              <a:t>went well </a:t>
            </a:r>
            <a:r>
              <a:rPr lang="en-US" altLang="en-US" dirty="0" smtClean="0"/>
              <a:t>(reasons for success) and </a:t>
            </a:r>
            <a:r>
              <a:rPr lang="en-US" altLang="en-US" b="1" dirty="0" smtClean="0"/>
              <a:t>what did not go well </a:t>
            </a:r>
            <a:r>
              <a:rPr lang="en-US" altLang="en-US" dirty="0" smtClean="0"/>
              <a:t>(reasons for failures) and use the lesson for next time.  </a:t>
            </a:r>
          </a:p>
        </p:txBody>
      </p:sp>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42069514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1472453" y="0"/>
            <a:ext cx="8812306" cy="1090332"/>
          </a:xfrm>
          <a:solidFill>
            <a:schemeClr val="accent2">
              <a:lumMod val="60000"/>
              <a:lumOff val="40000"/>
            </a:schemeClr>
          </a:solidFill>
        </p:spPr>
        <p:txBody>
          <a:bodyPr/>
          <a:lstStyle/>
          <a:p>
            <a:pPr>
              <a:defRPr/>
            </a:pPr>
            <a:r>
              <a:rPr lang="en-US" altLang="en-US" sz="2400" b="1" dirty="0">
                <a:latin typeface="Times New Roman" pitchFamily="18" charset="0"/>
                <a:cs typeface="Times New Roman" pitchFamily="18" charset="0"/>
              </a:rPr>
              <a:t>Example: mobilizing a community for a mass demonstration</a:t>
            </a:r>
          </a:p>
        </p:txBody>
      </p:sp>
      <p:pic>
        <p:nvPicPr>
          <p:cNvPr id="21709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453" y="1008799"/>
            <a:ext cx="9247094" cy="532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78784586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b="1" dirty="0" smtClean="0">
                <a:hlinkClick r:id="rId2" action="ppaction://hlinkfile"/>
              </a:rPr>
              <a:t>Advocacy Example </a:t>
            </a:r>
            <a:r>
              <a:rPr lang="en-US" sz="5400" b="1" dirty="0">
                <a:hlinkClick r:id="rId2" action="ppaction://hlinkfile"/>
              </a:rPr>
              <a:t>and practical application</a:t>
            </a:r>
            <a:endParaRPr lang="en-US" sz="5400" b="1" dirty="0"/>
          </a:p>
        </p:txBody>
      </p:sp>
      <p:sp>
        <p:nvSpPr>
          <p:cNvPr id="4" name="Footer Placeholder 3"/>
          <p:cNvSpPr>
            <a:spLocks noGrp="1"/>
          </p:cNvSpPr>
          <p:nvPr>
            <p:ph type="ftr" sz="quarter" idx="11"/>
          </p:nvPr>
        </p:nvSpPr>
        <p:spPr/>
        <p:txBody>
          <a:bodyPr/>
          <a:lstStyle/>
          <a:p>
            <a:r>
              <a:rPr lang="en-US" dirty="0" smtClean="0"/>
              <a:t>Advocacy, Lobbying and Negotiation skills on Disability Rights &amp; Food Security </a:t>
            </a:r>
            <a:endParaRPr lang="en-US" dirty="0"/>
          </a:p>
        </p:txBody>
      </p:sp>
    </p:spTree>
    <p:extLst>
      <p:ext uri="{BB962C8B-B14F-4D97-AF65-F5344CB8AC3E}">
        <p14:creationId xmlns:p14="http://schemas.microsoft.com/office/powerpoint/2010/main" val="376696063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4400" b="1" dirty="0">
                <a:hlinkClick r:id="rId2" action="ppaction://hlinkfile"/>
              </a:rPr>
              <a:t>SIMULATION EXERCISES- PRACTICAL </a:t>
            </a:r>
            <a:r>
              <a:rPr lang="en-US" sz="4400" b="1" dirty="0" smtClean="0">
                <a:hlinkClick r:id="rId2" action="ppaction://hlinkfile"/>
              </a:rPr>
              <a:t>APPLICATIONS (Group Work)</a:t>
            </a:r>
            <a:endParaRPr lang="en-US" sz="4400" b="1" dirty="0"/>
          </a:p>
          <a:p>
            <a:pPr marL="0" indent="0" algn="ctr">
              <a:buNone/>
            </a:pPr>
            <a:endParaRPr lang="en-US" sz="4400"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46676656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57437"/>
            <a:ext cx="10515600" cy="4351338"/>
          </a:xfrm>
          <a:solidFill>
            <a:schemeClr val="accent6">
              <a:lumMod val="60000"/>
              <a:lumOff val="40000"/>
            </a:schemeClr>
          </a:solidFill>
        </p:spPr>
        <p:txBody>
          <a:bodyPr>
            <a:normAutofit/>
          </a:bodyPr>
          <a:lstStyle/>
          <a:p>
            <a:pPr marL="0" indent="0" algn="ctr">
              <a:buNone/>
            </a:pPr>
            <a:r>
              <a:rPr lang="en-US" sz="11500" b="1" dirty="0" smtClean="0"/>
              <a:t>Day Five </a:t>
            </a:r>
          </a:p>
          <a:p>
            <a:pPr marL="0" indent="0" algn="ctr">
              <a:buNone/>
            </a:pPr>
            <a:endParaRPr lang="en-US" sz="6600" b="1" dirty="0" smtClean="0"/>
          </a:p>
          <a:p>
            <a:pPr marL="0" indent="0" algn="ctr">
              <a:buNone/>
            </a:pPr>
            <a:r>
              <a:rPr lang="en-US" sz="6600" b="1" dirty="0" smtClean="0"/>
              <a:t>Day Four Recap </a:t>
            </a:r>
            <a:endParaRPr lang="en-US" sz="6000" b="1" dirty="0" smtClean="0"/>
          </a:p>
          <a:p>
            <a:pPr marL="0" indent="0" algn="ctr">
              <a:buNone/>
            </a:pPr>
            <a:endParaRPr lang="en-US" sz="11500" b="1"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96196874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solidFill>
            <a:schemeClr val="accent6">
              <a:lumMod val="60000"/>
              <a:lumOff val="40000"/>
            </a:schemeClr>
          </a:solidFill>
        </p:spPr>
        <p:txBody>
          <a:bodyPr/>
          <a:lstStyle/>
          <a:p>
            <a:pPr eaLnBrk="1" hangingPunct="1"/>
            <a:r>
              <a:rPr lang="en-US" altLang="en-US" sz="8000" dirty="0">
                <a:latin typeface="Arial Black" panose="020B0A04020102020204" pitchFamily="34" charset="0"/>
              </a:rPr>
              <a:t>Negotiation</a:t>
            </a:r>
            <a:r>
              <a:rPr lang="en-US" altLang="en-US" sz="8000" dirty="0"/>
              <a:t> </a:t>
            </a:r>
          </a:p>
        </p:txBody>
      </p:sp>
      <p:sp>
        <p:nvSpPr>
          <p:cNvPr id="3" name="Footer Placeholder 2"/>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2964421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60000"/>
              <a:lumOff val="40000"/>
            </a:schemeClr>
          </a:solidFill>
        </p:spPr>
        <p:txBody>
          <a:bodyPr/>
          <a:lstStyle/>
          <a:p>
            <a:pPr algn="ctr"/>
            <a:r>
              <a:rPr lang="en-US" b="1" dirty="0" smtClean="0"/>
              <a:t>Brainstorm (Group Work)</a:t>
            </a:r>
            <a:endParaRPr lang="en-US" b="1" dirty="0"/>
          </a:p>
        </p:txBody>
      </p:sp>
      <p:sp>
        <p:nvSpPr>
          <p:cNvPr id="3" name="Content Placeholder 2"/>
          <p:cNvSpPr>
            <a:spLocks noGrp="1"/>
          </p:cNvSpPr>
          <p:nvPr>
            <p:ph idx="1"/>
          </p:nvPr>
        </p:nvSpPr>
        <p:spPr/>
        <p:txBody>
          <a:bodyPr/>
          <a:lstStyle/>
          <a:p>
            <a:pPr>
              <a:lnSpc>
                <a:spcPct val="150000"/>
              </a:lnSpc>
            </a:pPr>
            <a:r>
              <a:rPr lang="en-US" dirty="0" smtClean="0"/>
              <a:t>What is negotiation? </a:t>
            </a:r>
          </a:p>
          <a:p>
            <a:pPr>
              <a:lnSpc>
                <a:spcPct val="150000"/>
              </a:lnSpc>
            </a:pPr>
            <a:r>
              <a:rPr lang="en-US" dirty="0" smtClean="0"/>
              <a:t>Why do people negotiate? </a:t>
            </a:r>
          </a:p>
          <a:p>
            <a:pPr>
              <a:lnSpc>
                <a:spcPct val="150000"/>
              </a:lnSpc>
            </a:pPr>
            <a:r>
              <a:rPr lang="en-US" dirty="0" smtClean="0"/>
              <a:t>What are the benefits of negotiation?</a:t>
            </a:r>
          </a:p>
          <a:p>
            <a:pPr marL="0" indent="0">
              <a:lnSpc>
                <a:spcPct val="150000"/>
              </a:lnSpc>
              <a:buNone/>
            </a:pPr>
            <a:endParaRPr lang="en-US" dirty="0" smtClean="0"/>
          </a:p>
          <a:p>
            <a:pPr>
              <a:lnSpc>
                <a:spcPct val="150000"/>
              </a:lnSpc>
            </a:pPr>
            <a:endParaRPr lang="en-US" dirty="0" smtClean="0"/>
          </a:p>
          <a:p>
            <a:pPr>
              <a:lnSpc>
                <a:spcPct val="150000"/>
              </a:lnSpc>
            </a:pPr>
            <a:endParaRPr lang="en-US" dirty="0"/>
          </a:p>
        </p:txBody>
      </p:sp>
      <p:sp>
        <p:nvSpPr>
          <p:cNvPr id="4" name="Footer Placeholder 3"/>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88930043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defRPr/>
            </a:pPr>
            <a:r>
              <a:rPr lang="en-US" dirty="0" smtClean="0">
                <a:latin typeface="Arial Black" pitchFamily="34" charset="0"/>
              </a:rPr>
              <a:t>“You need to become a skilled negotiator in order to accomplish your bigger-picture goals, such as </a:t>
            </a:r>
          </a:p>
          <a:p>
            <a:pPr lvl="2" algn="just">
              <a:lnSpc>
                <a:spcPct val="150000"/>
              </a:lnSpc>
              <a:defRPr/>
            </a:pPr>
            <a:r>
              <a:rPr lang="en-US" dirty="0" smtClean="0">
                <a:latin typeface="Arial Black" pitchFamily="34" charset="0"/>
              </a:rPr>
              <a:t>forming and maintaining healthy personal and business relationships, </a:t>
            </a:r>
          </a:p>
          <a:p>
            <a:pPr lvl="2" algn="just">
              <a:lnSpc>
                <a:spcPct val="150000"/>
              </a:lnSpc>
              <a:defRPr/>
            </a:pPr>
            <a:r>
              <a:rPr lang="en-US" dirty="0" smtClean="0">
                <a:latin typeface="Arial Black" pitchFamily="34" charset="0"/>
              </a:rPr>
              <a:t>achieving outstanding business results, and </a:t>
            </a:r>
          </a:p>
          <a:p>
            <a:pPr lvl="2" algn="just">
              <a:lnSpc>
                <a:spcPct val="150000"/>
              </a:lnSpc>
              <a:defRPr/>
            </a:pPr>
            <a:r>
              <a:rPr lang="en-US" dirty="0" smtClean="0">
                <a:latin typeface="Arial Black" pitchFamily="34" charset="0"/>
              </a:rPr>
              <a:t>advancing your career.”</a:t>
            </a:r>
            <a:endParaRPr lang="en-US" dirty="0">
              <a:latin typeface="Arial Black" pitchFamily="34" charset="0"/>
            </a:endParaRPr>
          </a:p>
        </p:txBody>
      </p:sp>
      <p:sp>
        <p:nvSpPr>
          <p:cNvPr id="6148"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Introduction…</a:t>
            </a:r>
            <a:endParaRPr lang="en-US" altLang="en-US" dirty="0" smtClean="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9950945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Introduction…</a:t>
            </a:r>
            <a:endParaRPr lang="en-US" altLang="en-US" dirty="0" smtClean="0"/>
          </a:p>
        </p:txBody>
      </p:sp>
      <p:sp>
        <p:nvSpPr>
          <p:cNvPr id="7171" name="Content Placeholder 2"/>
          <p:cNvSpPr>
            <a:spLocks noGrp="1"/>
          </p:cNvSpPr>
          <p:nvPr>
            <p:ph idx="1"/>
          </p:nvPr>
        </p:nvSpPr>
        <p:spPr>
          <a:xfrm>
            <a:off x="340659" y="1600200"/>
            <a:ext cx="11586882" cy="4572000"/>
          </a:xfrm>
        </p:spPr>
        <p:txBody>
          <a:bodyPr/>
          <a:lstStyle/>
          <a:p>
            <a:pPr>
              <a:lnSpc>
                <a:spcPct val="150000"/>
              </a:lnSpc>
            </a:pPr>
            <a:r>
              <a:rPr lang="en-US" altLang="en-US" dirty="0" smtClean="0">
                <a:latin typeface="Arial Black" panose="020B0A04020102020204" pitchFamily="34" charset="0"/>
              </a:rPr>
              <a:t>The negotiation:</a:t>
            </a:r>
          </a:p>
          <a:p>
            <a:pPr lvl="1">
              <a:lnSpc>
                <a:spcPct val="150000"/>
              </a:lnSpc>
            </a:pPr>
            <a:r>
              <a:rPr lang="en-US" altLang="en-US" dirty="0" smtClean="0">
                <a:latin typeface="Arial Black" panose="020B0A04020102020204" pitchFamily="34" charset="0"/>
              </a:rPr>
              <a:t>recognize many times each day you have to negotiate and influence others. </a:t>
            </a:r>
          </a:p>
          <a:p>
            <a:pPr lvl="1">
              <a:lnSpc>
                <a:spcPct val="150000"/>
              </a:lnSpc>
            </a:pPr>
            <a:r>
              <a:rPr lang="en-US" altLang="en-US" dirty="0" smtClean="0">
                <a:latin typeface="Arial Black" panose="020B0A04020102020204" pitchFamily="34" charset="0"/>
              </a:rPr>
              <a:t>In doing so, treat these as opportunities to </a:t>
            </a:r>
          </a:p>
          <a:p>
            <a:pPr lvl="2">
              <a:lnSpc>
                <a:spcPct val="150000"/>
              </a:lnSpc>
            </a:pPr>
            <a:r>
              <a:rPr lang="en-US" altLang="en-US" dirty="0" smtClean="0">
                <a:latin typeface="Arial Black" panose="020B0A04020102020204" pitchFamily="34" charset="0"/>
              </a:rPr>
              <a:t>advance your personal goals, </a:t>
            </a:r>
          </a:p>
          <a:p>
            <a:pPr lvl="2">
              <a:lnSpc>
                <a:spcPct val="150000"/>
              </a:lnSpc>
            </a:pPr>
            <a:r>
              <a:rPr lang="en-US" altLang="en-US" dirty="0" smtClean="0">
                <a:latin typeface="Arial Black" panose="020B0A04020102020204" pitchFamily="34" charset="0"/>
              </a:rPr>
              <a:t>help your business prosper, and </a:t>
            </a:r>
          </a:p>
          <a:p>
            <a:pPr lvl="2">
              <a:lnSpc>
                <a:spcPct val="150000"/>
              </a:lnSpc>
            </a:pPr>
            <a:r>
              <a:rPr lang="en-US" altLang="en-US" dirty="0" smtClean="0">
                <a:latin typeface="Arial Black" panose="020B0A04020102020204" pitchFamily="34" charset="0"/>
              </a:rPr>
              <a:t>build stronger supportive relationships in a widening business and professional network.</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8152303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defined</a:t>
            </a:r>
          </a:p>
        </p:txBody>
      </p:sp>
      <p:sp>
        <p:nvSpPr>
          <p:cNvPr id="8195" name="Rectangle 3"/>
          <p:cNvSpPr>
            <a:spLocks noGrp="1" noChangeArrowheads="1"/>
          </p:cNvSpPr>
          <p:nvPr>
            <p:ph type="body" idx="1"/>
          </p:nvPr>
        </p:nvSpPr>
        <p:spPr/>
        <p:txBody>
          <a:bodyPr>
            <a:normAutofit fontScale="92500" lnSpcReduction="20000"/>
          </a:bodyPr>
          <a:lstStyle/>
          <a:p>
            <a:pPr algn="just" eaLnBrk="1" hangingPunct="1">
              <a:lnSpc>
                <a:spcPct val="160000"/>
              </a:lnSpc>
            </a:pPr>
            <a:r>
              <a:rPr lang="en-US" altLang="en-US" sz="3200" dirty="0">
                <a:latin typeface="Arial Black" panose="020B0A04020102020204" pitchFamily="34" charset="0"/>
              </a:rPr>
              <a:t>The </a:t>
            </a:r>
            <a:r>
              <a:rPr lang="en-US" altLang="en-US" sz="3200" dirty="0">
                <a:solidFill>
                  <a:schemeClr val="accent2">
                    <a:lumMod val="75000"/>
                  </a:schemeClr>
                </a:solidFill>
                <a:latin typeface="Arial Black" panose="020B0A04020102020204" pitchFamily="34" charset="0"/>
              </a:rPr>
              <a:t>Process of exchange</a:t>
            </a:r>
          </a:p>
          <a:p>
            <a:pPr algn="just" eaLnBrk="1" hangingPunct="1">
              <a:lnSpc>
                <a:spcPct val="160000"/>
              </a:lnSpc>
            </a:pPr>
            <a:r>
              <a:rPr lang="en-US" altLang="en-US" sz="3200" dirty="0">
                <a:latin typeface="Arial Black" panose="020B0A04020102020204" pitchFamily="34" charset="0"/>
              </a:rPr>
              <a:t>The Process to determine the exchange of tangibles and intangibles</a:t>
            </a:r>
          </a:p>
          <a:p>
            <a:pPr algn="just" eaLnBrk="1" hangingPunct="1">
              <a:lnSpc>
                <a:spcPct val="160000"/>
              </a:lnSpc>
            </a:pPr>
            <a:r>
              <a:rPr lang="en-US" altLang="en-US" sz="3200" dirty="0">
                <a:latin typeface="Arial Black" panose="020B0A04020102020204" pitchFamily="34" charset="0"/>
              </a:rPr>
              <a:t>Negotiation is usually considered as a compromise to </a:t>
            </a:r>
            <a:r>
              <a:rPr lang="en-US" altLang="en-US" sz="3200" dirty="0">
                <a:solidFill>
                  <a:schemeClr val="accent2"/>
                </a:solidFill>
                <a:latin typeface="Arial Black" panose="020B0A04020102020204" pitchFamily="34" charset="0"/>
              </a:rPr>
              <a:t>settle an argument or issue to benefit ourselves</a:t>
            </a:r>
            <a:r>
              <a:rPr lang="en-US" altLang="en-US" sz="3200" dirty="0">
                <a:latin typeface="Arial Black" panose="020B0A04020102020204" pitchFamily="34" charset="0"/>
              </a:rPr>
              <a:t> as much as possible.</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6118045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a:t>
            </a:r>
          </a:p>
        </p:txBody>
      </p:sp>
      <p:sp>
        <p:nvSpPr>
          <p:cNvPr id="9219" name="Rectangle 3"/>
          <p:cNvSpPr>
            <a:spLocks noGrp="1" noChangeArrowheads="1"/>
          </p:cNvSpPr>
          <p:nvPr>
            <p:ph type="body" idx="1"/>
          </p:nvPr>
        </p:nvSpPr>
        <p:spPr/>
        <p:txBody>
          <a:bodyPr/>
          <a:lstStyle/>
          <a:p>
            <a:pPr algn="just" eaLnBrk="1" hangingPunct="1">
              <a:lnSpc>
                <a:spcPct val="150000"/>
              </a:lnSpc>
              <a:buClr>
                <a:schemeClr val="accent1"/>
              </a:buClr>
              <a:buFont typeface="Wingdings" panose="05000000000000000000" pitchFamily="2" charset="2"/>
              <a:buChar char="Ø"/>
            </a:pPr>
            <a:r>
              <a:rPr lang="en-US" altLang="en-US" sz="3200" dirty="0">
                <a:latin typeface="Arial Black" panose="020B0A04020102020204" pitchFamily="34" charset="0"/>
              </a:rPr>
              <a:t>A Process in which two or more parties</a:t>
            </a:r>
            <a:r>
              <a:rPr lang="en-US" altLang="en-US" dirty="0">
                <a:latin typeface="Arial Black" panose="020B0A04020102020204" pitchFamily="34" charset="0"/>
              </a:rPr>
              <a:t> </a:t>
            </a:r>
          </a:p>
          <a:p>
            <a:pPr lvl="2" algn="just">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Exchange Goods or Services and </a:t>
            </a:r>
          </a:p>
          <a:p>
            <a:pPr lvl="2" algn="just">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Attempt to Agree upon the exchange rate for them</a:t>
            </a:r>
            <a:br>
              <a:rPr lang="en-US" altLang="en-US" dirty="0">
                <a:latin typeface="Arial Black" panose="020B0A04020102020204" pitchFamily="34" charset="0"/>
              </a:rPr>
            </a:br>
            <a:endParaRPr lang="en-US" altLang="en-US"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0807801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Negotiation…</a:t>
            </a:r>
            <a:endParaRPr lang="en-US" altLang="en-US" dirty="0" smtClean="0"/>
          </a:p>
        </p:txBody>
      </p:sp>
      <p:sp>
        <p:nvSpPr>
          <p:cNvPr id="10243" name="Content Placeholder 2"/>
          <p:cNvSpPr>
            <a:spLocks noGrp="1"/>
          </p:cNvSpPr>
          <p:nvPr>
            <p:ph idx="1"/>
          </p:nvPr>
        </p:nvSpPr>
        <p:spPr/>
        <p:txBody>
          <a:bodyPr/>
          <a:lstStyle/>
          <a:p>
            <a:pPr>
              <a:lnSpc>
                <a:spcPct val="150000"/>
              </a:lnSpc>
            </a:pPr>
            <a:r>
              <a:rPr lang="en-US" altLang="en-US" dirty="0" smtClean="0">
                <a:latin typeface="Arial Black" panose="020B0A04020102020204" pitchFamily="34" charset="0"/>
              </a:rPr>
              <a:t>Negotiation is the daily give-and-take of social interactions</a:t>
            </a:r>
          </a:p>
          <a:p>
            <a:pPr>
              <a:lnSpc>
                <a:spcPct val="150000"/>
              </a:lnSpc>
            </a:pPr>
            <a:r>
              <a:rPr lang="en-US" altLang="en-US" dirty="0" smtClean="0">
                <a:latin typeface="Arial Black" panose="020B0A04020102020204" pitchFamily="34" charset="0"/>
              </a:rPr>
              <a:t>Once your eyes and ears are tuned to the language of negotiation, you realize that everybody negotiates constantly—all day long.</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7265990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1" y="0"/>
            <a:ext cx="9167813" cy="6858000"/>
          </a:xfrm>
          <a:noFill/>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79244612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Negotiation…</a:t>
            </a:r>
            <a:endParaRPr lang="en-US" altLang="en-US" dirty="0" smtClean="0"/>
          </a:p>
        </p:txBody>
      </p:sp>
      <p:sp>
        <p:nvSpPr>
          <p:cNvPr id="12291" name="Content Placeholder 2"/>
          <p:cNvSpPr>
            <a:spLocks noGrp="1"/>
          </p:cNvSpPr>
          <p:nvPr>
            <p:ph idx="1"/>
          </p:nvPr>
        </p:nvSpPr>
        <p:spPr/>
        <p:txBody>
          <a:bodyPr/>
          <a:lstStyle/>
          <a:p>
            <a:pPr algn="just">
              <a:lnSpc>
                <a:spcPct val="150000"/>
              </a:lnSpc>
            </a:pPr>
            <a:r>
              <a:rPr lang="en-US" altLang="en-US" sz="3600" dirty="0">
                <a:latin typeface="Arial Black" panose="020B0A04020102020204" pitchFamily="34" charset="0"/>
              </a:rPr>
              <a:t>A successful negotiation has taken place when </a:t>
            </a:r>
            <a:r>
              <a:rPr lang="en-US" altLang="en-US" sz="3600" dirty="0">
                <a:solidFill>
                  <a:srgbClr val="FF0000"/>
                </a:solidFill>
                <a:latin typeface="Arial Black" panose="020B0A04020102020204" pitchFamily="34" charset="0"/>
              </a:rPr>
              <a:t>the parties end up mutually committed to fulfilling the agreement</a:t>
            </a:r>
            <a:r>
              <a:rPr lang="en-US" altLang="en-US" sz="3600" dirty="0">
                <a:latin typeface="Arial Black" panose="020B0A04020102020204" pitchFamily="34" charset="0"/>
              </a:rPr>
              <a:t> they have reached.</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0720626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Negotiation…</a:t>
            </a:r>
            <a:endParaRPr lang="en-US" altLang="en-US" dirty="0" smtClean="0"/>
          </a:p>
        </p:txBody>
      </p:sp>
      <p:sp>
        <p:nvSpPr>
          <p:cNvPr id="13315" name="Content Placeholder 2"/>
          <p:cNvSpPr>
            <a:spLocks noGrp="1"/>
          </p:cNvSpPr>
          <p:nvPr>
            <p:ph idx="1"/>
          </p:nvPr>
        </p:nvSpPr>
        <p:spPr/>
        <p:txBody>
          <a:bodyPr>
            <a:normAutofit/>
          </a:bodyPr>
          <a:lstStyle/>
          <a:p>
            <a:pPr>
              <a:lnSpc>
                <a:spcPct val="150000"/>
              </a:lnSpc>
            </a:pPr>
            <a:r>
              <a:rPr lang="en-US" altLang="en-US" sz="3200" dirty="0">
                <a:latin typeface="Arial Black" panose="020B0A04020102020204" pitchFamily="34" charset="0"/>
              </a:rPr>
              <a:t>Fairness is a crucial element to make a negotiation process </a:t>
            </a:r>
            <a:r>
              <a:rPr lang="en-US" altLang="en-US" sz="3200" dirty="0" smtClean="0">
                <a:latin typeface="Arial Black" panose="020B0A04020102020204" pitchFamily="34" charset="0"/>
              </a:rPr>
              <a:t>succeed</a:t>
            </a:r>
            <a:endParaRPr lang="en-US" altLang="en-US" sz="3200" dirty="0">
              <a:latin typeface="Arial Black" panose="020B0A04020102020204" pitchFamily="34" charset="0"/>
            </a:endParaRPr>
          </a:p>
          <a:p>
            <a:pPr>
              <a:lnSpc>
                <a:spcPct val="150000"/>
              </a:lnSpc>
            </a:pPr>
            <a:r>
              <a:rPr lang="en-US" altLang="en-US" sz="3200" dirty="0">
                <a:latin typeface="Arial Black" panose="020B0A04020102020204" pitchFamily="34" charset="0"/>
              </a:rPr>
              <a:t>Some people negotiate as if their most significant objective is to </a:t>
            </a:r>
            <a:r>
              <a:rPr lang="en-US" altLang="en-US" sz="3200" dirty="0">
                <a:solidFill>
                  <a:srgbClr val="FF0000"/>
                </a:solidFill>
                <a:latin typeface="Arial Black" panose="020B0A04020102020204" pitchFamily="34" charset="0"/>
              </a:rPr>
              <a:t>take advantage of other parties</a:t>
            </a:r>
            <a:r>
              <a:rPr lang="en-US" altLang="en-US" sz="3200" dirty="0">
                <a:latin typeface="Arial Black" panose="020B0A04020102020204" pitchFamily="34" charset="0"/>
              </a:rPr>
              <a:t>; this is self </a:t>
            </a:r>
            <a:r>
              <a:rPr lang="en-US" altLang="en-US" sz="3200" dirty="0" smtClean="0">
                <a:latin typeface="Arial Black" panose="020B0A04020102020204" pitchFamily="34" charset="0"/>
              </a:rPr>
              <a:t>defeating</a:t>
            </a:r>
            <a:endParaRPr lang="en-US" altLang="en-US" sz="3200"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3620844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Negotiation…</a:t>
            </a:r>
            <a:endParaRPr lang="en-US" altLang="en-US" dirty="0" smtClean="0"/>
          </a:p>
        </p:txBody>
      </p:sp>
      <p:sp>
        <p:nvSpPr>
          <p:cNvPr id="14339" name="Content Placeholder 2"/>
          <p:cNvSpPr>
            <a:spLocks noGrp="1"/>
          </p:cNvSpPr>
          <p:nvPr>
            <p:ph idx="1"/>
          </p:nvPr>
        </p:nvSpPr>
        <p:spPr/>
        <p:txBody>
          <a:bodyPr/>
          <a:lstStyle/>
          <a:p>
            <a:pPr algn="just">
              <a:lnSpc>
                <a:spcPct val="150000"/>
              </a:lnSpc>
            </a:pPr>
            <a:r>
              <a:rPr lang="en-US" altLang="en-US" sz="3200" dirty="0">
                <a:latin typeface="Arial Black" panose="020B0A04020102020204" pitchFamily="34" charset="0"/>
              </a:rPr>
              <a:t>If any party feels unfairly treated, he or she may </a:t>
            </a:r>
            <a:r>
              <a:rPr lang="en-US" altLang="en-US" sz="3200" dirty="0">
                <a:solidFill>
                  <a:srgbClr val="FF0000"/>
                </a:solidFill>
                <a:latin typeface="Arial Black" panose="020B0A04020102020204" pitchFamily="34" charset="0"/>
              </a:rPr>
              <a:t>walk away from the negotiation with a negative feeling</a:t>
            </a:r>
            <a:r>
              <a:rPr lang="en-US" altLang="en-US" sz="3200" dirty="0">
                <a:latin typeface="Arial Black" panose="020B0A04020102020204" pitchFamily="34" charset="0"/>
              </a:rPr>
              <a:t> and a </a:t>
            </a:r>
            <a:r>
              <a:rPr lang="en-US" altLang="en-US" sz="3200" dirty="0">
                <a:solidFill>
                  <a:srgbClr val="009900"/>
                </a:solidFill>
                <a:latin typeface="Arial Black" panose="020B0A04020102020204" pitchFamily="34" charset="0"/>
              </a:rPr>
              <a:t>disinclination to live up to the agreement</a:t>
            </a:r>
            <a:r>
              <a:rPr lang="en-US" altLang="en-US" sz="3200" dirty="0">
                <a:latin typeface="Arial Black" panose="020B0A04020102020204" pitchFamily="34" charset="0"/>
              </a:rPr>
              <a:t>.</a:t>
            </a:r>
          </a:p>
          <a:p>
            <a:pPr algn="just">
              <a:lnSpc>
                <a:spcPct val="150000"/>
              </a:lnSpc>
            </a:pPr>
            <a:endParaRPr lang="en-US" altLang="en-US" dirty="0" smtClean="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7572105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a:t>
            </a:r>
          </a:p>
        </p:txBody>
      </p:sp>
      <p:sp>
        <p:nvSpPr>
          <p:cNvPr id="16387"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In modern times, the aim of negotiation should focus on </a:t>
            </a:r>
            <a:r>
              <a:rPr lang="en-US" altLang="en-US" b="1" dirty="0" smtClean="0">
                <a:solidFill>
                  <a:schemeClr val="accent2"/>
                </a:solidFill>
                <a:latin typeface="Arial Black" panose="020B0A04020102020204" pitchFamily="34" charset="0"/>
              </a:rPr>
              <a:t>creative collaboration</a:t>
            </a:r>
            <a:r>
              <a:rPr lang="en-US" altLang="en-US" dirty="0" smtClean="0">
                <a:latin typeface="Arial Black" panose="020B0A04020102020204" pitchFamily="34" charset="0"/>
              </a:rPr>
              <a:t>, rather than traditional confrontation, or a winner-takes-all result.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3651654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a:t>
            </a:r>
          </a:p>
        </p:txBody>
      </p:sp>
      <p:sp>
        <p:nvSpPr>
          <p:cNvPr id="17411"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Communication is always the link that will be used to negotiate the issue/argument </a:t>
            </a:r>
          </a:p>
          <a:p>
            <a:pPr lvl="1" algn="just" eaLnBrk="1" hangingPunct="1">
              <a:lnSpc>
                <a:spcPct val="150000"/>
              </a:lnSpc>
            </a:pPr>
            <a:r>
              <a:rPr lang="en-US" altLang="en-US" dirty="0" smtClean="0">
                <a:latin typeface="Arial Black" panose="020B0A04020102020204" pitchFamily="34" charset="0"/>
              </a:rPr>
              <a:t>face-to-face, on the telephone or in writing. </a:t>
            </a:r>
          </a:p>
          <a:p>
            <a:pPr algn="just" eaLnBrk="1" hangingPunct="1">
              <a:lnSpc>
                <a:spcPct val="150000"/>
              </a:lnSpc>
            </a:pPr>
            <a:r>
              <a:rPr lang="en-US" altLang="en-US" dirty="0" smtClean="0">
                <a:latin typeface="Arial Black" panose="020B0A04020102020204" pitchFamily="34" charset="0"/>
              </a:rPr>
              <a:t>Remember, negotiation is not always between two people </a:t>
            </a:r>
          </a:p>
          <a:p>
            <a:pPr lvl="1" algn="just" eaLnBrk="1" hangingPunct="1">
              <a:lnSpc>
                <a:spcPct val="150000"/>
              </a:lnSpc>
            </a:pPr>
            <a:r>
              <a:rPr lang="en-US" altLang="en-US" dirty="0" smtClean="0">
                <a:latin typeface="Arial Black" panose="020B0A04020102020204" pitchFamily="34" charset="0"/>
              </a:rPr>
              <a:t>it can involve several members from two parties.</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69752909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b="1" dirty="0">
                <a:latin typeface="Arial Black" panose="020B0A04020102020204" pitchFamily="34" charset="0"/>
              </a:rPr>
              <a:t>When Does a Negotiation Take Place?</a:t>
            </a:r>
          </a:p>
        </p:txBody>
      </p:sp>
      <p:sp>
        <p:nvSpPr>
          <p:cNvPr id="18435"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Two conditions must be present for negotiation to take place.</a:t>
            </a:r>
          </a:p>
          <a:p>
            <a:pPr lvl="1" algn="just" eaLnBrk="1" hangingPunct="1">
              <a:lnSpc>
                <a:spcPct val="150000"/>
              </a:lnSpc>
            </a:pPr>
            <a:r>
              <a:rPr lang="en-US" altLang="en-US" dirty="0" smtClean="0">
                <a:latin typeface="Arial Black" panose="020B0A04020102020204" pitchFamily="34" charset="0"/>
              </a:rPr>
              <a:t>First, you have to identify a need, what you want to get out of the negotiation. </a:t>
            </a:r>
          </a:p>
          <a:p>
            <a:pPr lvl="1" algn="just" eaLnBrk="1" hangingPunct="1">
              <a:lnSpc>
                <a:spcPct val="150000"/>
              </a:lnSpc>
            </a:pPr>
            <a:r>
              <a:rPr lang="en-US" altLang="en-US" dirty="0" smtClean="0">
                <a:latin typeface="Arial Black" panose="020B0A04020102020204" pitchFamily="34" charset="0"/>
              </a:rPr>
              <a:t>Second, you have to involve some person or persons to fulfill your need.</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0774153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Bernard MT Condensed" panose="02050806060905020404" pitchFamily="18" charset="0"/>
              </a:rPr>
              <a:t>Case 1</a:t>
            </a:r>
          </a:p>
        </p:txBody>
      </p:sp>
      <p:sp>
        <p:nvSpPr>
          <p:cNvPr id="19459" name="Rectangle 3"/>
          <p:cNvSpPr>
            <a:spLocks noGrp="1" noChangeArrowheads="1"/>
          </p:cNvSpPr>
          <p:nvPr>
            <p:ph type="body" idx="1"/>
          </p:nvPr>
        </p:nvSpPr>
        <p:spPr/>
        <p:txBody>
          <a:bodyPr/>
          <a:lstStyle/>
          <a:p>
            <a:pPr algn="just" eaLnBrk="1" hangingPunct="1">
              <a:lnSpc>
                <a:spcPct val="150000"/>
              </a:lnSpc>
            </a:pPr>
            <a:r>
              <a:rPr lang="en-US" altLang="en-US" dirty="0" err="1" smtClean="0">
                <a:latin typeface="Arial Black" panose="020B0A04020102020204" pitchFamily="34" charset="0"/>
              </a:rPr>
              <a:t>Balcha</a:t>
            </a:r>
            <a:r>
              <a:rPr lang="en-US" altLang="en-US" dirty="0" smtClean="0">
                <a:latin typeface="Arial Black" panose="020B0A04020102020204" pitchFamily="34" charset="0"/>
              </a:rPr>
              <a:t> hadn't been feeling well, so he went to see his doctor. The doctor gave him a prescription and told him to call for a stronger prescription if his condition persisted. It does, so </a:t>
            </a:r>
            <a:r>
              <a:rPr lang="en-US" altLang="en-US" dirty="0" err="1" smtClean="0">
                <a:latin typeface="Arial Black" panose="020B0A04020102020204" pitchFamily="34" charset="0"/>
              </a:rPr>
              <a:t>Balcha</a:t>
            </a:r>
            <a:r>
              <a:rPr lang="en-US" altLang="en-US" dirty="0" smtClean="0">
                <a:latin typeface="Arial Black" panose="020B0A04020102020204" pitchFamily="34" charset="0"/>
              </a:rPr>
              <a:t> puts a call in to his doctor.</a:t>
            </a:r>
          </a:p>
          <a:p>
            <a:pPr algn="just" eaLnBrk="1" hangingPunct="1">
              <a:lnSpc>
                <a:spcPct val="150000"/>
              </a:lnSpc>
            </a:pPr>
            <a:endParaRPr lang="en-US" altLang="en-US" dirty="0" smtClean="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92339854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Bernard MT Condensed" panose="02050806060905020404" pitchFamily="18" charset="0"/>
              </a:rPr>
              <a:t>Case 1…</a:t>
            </a:r>
          </a:p>
        </p:txBody>
      </p:sp>
      <p:sp>
        <p:nvSpPr>
          <p:cNvPr id="20483"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Four days later, </a:t>
            </a:r>
            <a:r>
              <a:rPr lang="en-US" altLang="en-US" dirty="0" err="1" smtClean="0">
                <a:latin typeface="Arial Black" panose="020B0A04020102020204" pitchFamily="34" charset="0"/>
              </a:rPr>
              <a:t>Balcha</a:t>
            </a:r>
            <a:r>
              <a:rPr lang="en-US" altLang="en-US" dirty="0" smtClean="0">
                <a:latin typeface="Arial Black" panose="020B0A04020102020204" pitchFamily="34" charset="0"/>
              </a:rPr>
              <a:t> gets a bill for 450 birr from his doctor. He's very upset about it, having paid 850 birr for an office visit already. He calls the office in the hope that the bill was an oversight.</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271049243"/>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Bernard MT Condensed" panose="02050806060905020404" pitchFamily="18" charset="0"/>
              </a:rPr>
              <a:t>Case 1…</a:t>
            </a:r>
          </a:p>
        </p:txBody>
      </p:sp>
      <p:sp>
        <p:nvSpPr>
          <p:cNvPr id="21507"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“The bill is correct,” the nurse says coldly. “That is the doctor's standard fee for a phone consultation.”</a:t>
            </a:r>
          </a:p>
          <a:p>
            <a:pPr algn="just" eaLnBrk="1" hangingPunct="1">
              <a:lnSpc>
                <a:spcPct val="150000"/>
              </a:lnSpc>
            </a:pPr>
            <a:r>
              <a:rPr lang="en-US" altLang="en-US" dirty="0" err="1" smtClean="0">
                <a:latin typeface="Arial Black" panose="020B0A04020102020204" pitchFamily="34" charset="0"/>
              </a:rPr>
              <a:t>Balcha</a:t>
            </a:r>
            <a:r>
              <a:rPr lang="en-US" altLang="en-US" dirty="0" smtClean="0">
                <a:latin typeface="Arial Black" panose="020B0A04020102020204" pitchFamily="34" charset="0"/>
              </a:rPr>
              <a:t> is angry. But </a:t>
            </a:r>
            <a:r>
              <a:rPr lang="en-US" altLang="en-US" dirty="0" smtClean="0">
                <a:solidFill>
                  <a:schemeClr val="accent2"/>
                </a:solidFill>
                <a:latin typeface="Arial Black" panose="020B0A04020102020204" pitchFamily="34" charset="0"/>
              </a:rPr>
              <a:t>he takes no for an answer</a:t>
            </a:r>
            <a:r>
              <a:rPr lang="en-US" altLang="en-US" dirty="0" smtClean="0">
                <a:latin typeface="Arial Black" panose="020B0A04020102020204" pitchFamily="34" charset="0"/>
              </a:rPr>
              <a:t>.</a:t>
            </a:r>
          </a:p>
          <a:p>
            <a:pPr algn="just" eaLnBrk="1" hangingPunct="1">
              <a:lnSpc>
                <a:spcPct val="150000"/>
              </a:lnSpc>
            </a:pPr>
            <a:endParaRPr lang="en-US" altLang="en-US" dirty="0" smtClean="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4948197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Bernard MT Condensed" panose="02050806060905020404" pitchFamily="18" charset="0"/>
              </a:rPr>
              <a:t>Case 2</a:t>
            </a:r>
          </a:p>
        </p:txBody>
      </p:sp>
      <p:sp>
        <p:nvSpPr>
          <p:cNvPr id="22531" name="Rectangle 3"/>
          <p:cNvSpPr>
            <a:spLocks noGrp="1" noChangeArrowheads="1"/>
          </p:cNvSpPr>
          <p:nvPr>
            <p:ph type="body" idx="1"/>
          </p:nvPr>
        </p:nvSpPr>
        <p:spPr/>
        <p:txBody>
          <a:bodyPr/>
          <a:lstStyle/>
          <a:p>
            <a:pPr algn="just" eaLnBrk="1" hangingPunct="1">
              <a:lnSpc>
                <a:spcPct val="150000"/>
              </a:lnSpc>
            </a:pPr>
            <a:r>
              <a:rPr lang="en-US" altLang="en-US" dirty="0" err="1" smtClean="0">
                <a:latin typeface="Arial Black" panose="020B0A04020102020204" pitchFamily="34" charset="0"/>
              </a:rPr>
              <a:t>Kiros</a:t>
            </a:r>
            <a:r>
              <a:rPr lang="en-US" altLang="en-US" dirty="0" smtClean="0">
                <a:latin typeface="Arial Black" panose="020B0A04020102020204" pitchFamily="34" charset="0"/>
              </a:rPr>
              <a:t> is head of a </a:t>
            </a:r>
            <a:r>
              <a:rPr lang="en-US" altLang="en-US" dirty="0" err="1" smtClean="0">
                <a:latin typeface="Arial Black" panose="020B0A04020102020204" pitchFamily="34" charset="0"/>
              </a:rPr>
              <a:t>WrHO</a:t>
            </a:r>
            <a:r>
              <a:rPr lang="en-US" altLang="en-US" dirty="0" smtClean="0">
                <a:latin typeface="Arial Black" panose="020B0A04020102020204" pitchFamily="34" charset="0"/>
              </a:rPr>
              <a:t>. In the last 2 years he has noticed that budget allocated to the district health activities has been insufficient. </a:t>
            </a:r>
          </a:p>
          <a:p>
            <a:pPr algn="just" eaLnBrk="1" hangingPunct="1">
              <a:lnSpc>
                <a:spcPct val="150000"/>
              </a:lnSpc>
            </a:pPr>
            <a:r>
              <a:rPr lang="en-US" altLang="en-US" dirty="0" smtClean="0">
                <a:latin typeface="Arial Black" panose="020B0A04020102020204" pitchFamily="34" charset="0"/>
              </a:rPr>
              <a:t>So he went to the WA to request for additional money to improve availability of essential drugs at the PHCUs in the district.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4073244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Bernard MT Condensed" panose="02050806060905020404" pitchFamily="18" charset="0"/>
              </a:rPr>
              <a:t>Case 2…</a:t>
            </a:r>
          </a:p>
        </p:txBody>
      </p:sp>
      <p:sp>
        <p:nvSpPr>
          <p:cNvPr id="23555"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The WA emphasized that the amount allocated to overall district activities was minimal. He added, “it I just impossible to obtain some more money to the health sector.”</a:t>
            </a:r>
          </a:p>
          <a:p>
            <a:pPr algn="just" eaLnBrk="1" hangingPunct="1">
              <a:lnSpc>
                <a:spcPct val="150000"/>
              </a:lnSpc>
            </a:pPr>
            <a:r>
              <a:rPr lang="en-US" altLang="en-US" dirty="0" err="1" smtClean="0">
                <a:latin typeface="Arial Black" panose="020B0A04020102020204" pitchFamily="34" charset="0"/>
              </a:rPr>
              <a:t>Kiros</a:t>
            </a:r>
            <a:r>
              <a:rPr lang="en-US" altLang="en-US" dirty="0" smtClean="0">
                <a:latin typeface="Arial Black" panose="020B0A04020102020204" pitchFamily="34" charset="0"/>
              </a:rPr>
              <a:t> was not convinced but </a:t>
            </a:r>
            <a:r>
              <a:rPr lang="en-US" altLang="en-US" dirty="0" smtClean="0">
                <a:solidFill>
                  <a:schemeClr val="accent2"/>
                </a:solidFill>
                <a:latin typeface="Arial Black" panose="020B0A04020102020204" pitchFamily="34" charset="0"/>
              </a:rPr>
              <a:t>he took no for an answer.</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0410387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b="1" dirty="0" smtClean="0">
                <a:latin typeface="Arial Black" panose="020B0A04020102020204" pitchFamily="34" charset="0"/>
              </a:rPr>
              <a:t>No and the Negotiator</a:t>
            </a:r>
          </a:p>
        </p:txBody>
      </p:sp>
      <p:sp>
        <p:nvSpPr>
          <p:cNvPr id="24579" name="Rectangle 3"/>
          <p:cNvSpPr>
            <a:spLocks noGrp="1" noChangeArrowheads="1"/>
          </p:cNvSpPr>
          <p:nvPr>
            <p:ph type="body" idx="1"/>
          </p:nvPr>
        </p:nvSpPr>
        <p:spPr/>
        <p:txBody>
          <a:bodyPr/>
          <a:lstStyle/>
          <a:p>
            <a:pPr algn="just" eaLnBrk="1" hangingPunct="1">
              <a:lnSpc>
                <a:spcPct val="150000"/>
              </a:lnSpc>
            </a:pPr>
            <a:r>
              <a:rPr lang="en-US" altLang="en-US" sz="3200" dirty="0">
                <a:latin typeface="Arial Black" panose="020B0A04020102020204" pitchFamily="34" charset="0"/>
              </a:rPr>
              <a:t>Too many of us are frightened away by the terrible omnipotence of the word “no</a:t>
            </a:r>
            <a:r>
              <a:rPr lang="en-US" altLang="en-US" sz="3200" dirty="0" smtClean="0">
                <a:latin typeface="Arial Black" panose="020B0A04020102020204" pitchFamily="34" charset="0"/>
              </a:rPr>
              <a:t>.”</a:t>
            </a:r>
            <a:endParaRPr lang="en-US" altLang="en-US" sz="3200" dirty="0">
              <a:latin typeface="Arial Black" panose="020B0A04020102020204" pitchFamily="34" charset="0"/>
            </a:endParaRPr>
          </a:p>
          <a:p>
            <a:pPr algn="just" eaLnBrk="1" hangingPunct="1">
              <a:lnSpc>
                <a:spcPct val="150000"/>
              </a:lnSpc>
            </a:pPr>
            <a:r>
              <a:rPr lang="en-US" altLang="en-US" sz="3200" dirty="0">
                <a:latin typeface="Arial Black" panose="020B0A04020102020204" pitchFamily="34" charset="0"/>
              </a:rPr>
              <a:t>We were brought up to be terrified of it and to </a:t>
            </a:r>
            <a:r>
              <a:rPr lang="en-US" altLang="en-US" sz="3200" dirty="0">
                <a:solidFill>
                  <a:schemeClr val="accent2"/>
                </a:solidFill>
                <a:latin typeface="Arial Black" panose="020B0A04020102020204" pitchFamily="34" charset="0"/>
              </a:rPr>
              <a:t>accept the unalterable finality of it</a:t>
            </a:r>
            <a:r>
              <a:rPr lang="en-US" altLang="en-US" sz="3200" dirty="0"/>
              <a:t>.</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7965473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b="1" dirty="0" smtClean="0">
                <a:latin typeface="Arial Black" panose="020B0A04020102020204" pitchFamily="34" charset="0"/>
              </a:rPr>
              <a:t>No and the Negotiator…</a:t>
            </a:r>
          </a:p>
        </p:txBody>
      </p:sp>
      <p:sp>
        <p:nvSpPr>
          <p:cNvPr id="25603" name="Rectangle 3"/>
          <p:cNvSpPr>
            <a:spLocks noGrp="1" noChangeArrowheads="1"/>
          </p:cNvSpPr>
          <p:nvPr>
            <p:ph type="body" idx="1"/>
          </p:nvPr>
        </p:nvSpPr>
        <p:spPr>
          <a:xfrm>
            <a:off x="838199" y="1506071"/>
            <a:ext cx="10685929" cy="4670892"/>
          </a:xfrm>
        </p:spPr>
        <p:txBody>
          <a:bodyPr>
            <a:normAutofit fontScale="92500"/>
          </a:bodyPr>
          <a:lstStyle/>
          <a:p>
            <a:pPr algn="just" eaLnBrk="1" hangingPunct="1">
              <a:lnSpc>
                <a:spcPct val="160000"/>
              </a:lnSpc>
            </a:pPr>
            <a:r>
              <a:rPr lang="en-US" altLang="en-US" sz="3200" dirty="0">
                <a:latin typeface="Arial Black" panose="020B0A04020102020204" pitchFamily="34" charset="0"/>
              </a:rPr>
              <a:t>Contrary to what we've been conditioned to believe, </a:t>
            </a:r>
            <a:r>
              <a:rPr lang="en-US" altLang="en-US" sz="3200" dirty="0">
                <a:solidFill>
                  <a:schemeClr val="accent2"/>
                </a:solidFill>
                <a:latin typeface="Arial Black" panose="020B0A04020102020204" pitchFamily="34" charset="0"/>
              </a:rPr>
              <a:t>no is an opening negotiating position</a:t>
            </a:r>
            <a:r>
              <a:rPr lang="en-US" altLang="en-US" sz="3200" dirty="0">
                <a:latin typeface="Arial Black" panose="020B0A04020102020204" pitchFamily="34" charset="0"/>
              </a:rPr>
              <a:t>.</a:t>
            </a:r>
          </a:p>
          <a:p>
            <a:pPr algn="just" eaLnBrk="1" hangingPunct="1">
              <a:lnSpc>
                <a:spcPct val="160000"/>
              </a:lnSpc>
            </a:pPr>
            <a:r>
              <a:rPr lang="en-US" altLang="en-US" sz="3200" dirty="0">
                <a:latin typeface="Arial Black" panose="020B0A04020102020204" pitchFamily="34" charset="0"/>
              </a:rPr>
              <a:t>The good negotiator </a:t>
            </a:r>
            <a:r>
              <a:rPr lang="en-US" altLang="en-US" sz="3200" dirty="0">
                <a:solidFill>
                  <a:srgbClr val="009900"/>
                </a:solidFill>
                <a:latin typeface="Arial Black" panose="020B0A04020102020204" pitchFamily="34" charset="0"/>
              </a:rPr>
              <a:t>won't take no for an answer.</a:t>
            </a:r>
            <a:r>
              <a:rPr lang="en-US" altLang="en-US" sz="3200" dirty="0">
                <a:latin typeface="Arial Black" panose="020B0A04020102020204" pitchFamily="34" charset="0"/>
              </a:rPr>
              <a:t> </a:t>
            </a:r>
          </a:p>
          <a:p>
            <a:pPr algn="just" eaLnBrk="1" hangingPunct="1">
              <a:lnSpc>
                <a:spcPct val="160000"/>
              </a:lnSpc>
            </a:pPr>
            <a:r>
              <a:rPr lang="en-US" altLang="en-US" sz="3200" dirty="0">
                <a:latin typeface="Arial Black" panose="020B0A04020102020204" pitchFamily="34" charset="0"/>
              </a:rPr>
              <a:t>The good negotiator is always on the lookout for ways to get around it.</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61557059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 5 Steps</a:t>
            </a:r>
          </a:p>
        </p:txBody>
      </p:sp>
      <p:sp>
        <p:nvSpPr>
          <p:cNvPr id="26627" name="Rectangle 3"/>
          <p:cNvSpPr>
            <a:spLocks noGrp="1" noChangeArrowheads="1"/>
          </p:cNvSpPr>
          <p:nvPr>
            <p:ph type="body" idx="1"/>
          </p:nvPr>
        </p:nvSpPr>
        <p:spPr/>
        <p:txBody>
          <a:bodyPr/>
          <a:lstStyle/>
          <a:p>
            <a:pPr lvl="1" algn="just">
              <a:lnSpc>
                <a:spcPct val="150000"/>
              </a:lnSpc>
              <a:buClr>
                <a:schemeClr val="accent1"/>
              </a:buClr>
              <a:buFont typeface="Wingdings" panose="05000000000000000000" pitchFamily="2" charset="2"/>
              <a:buChar char="Ø"/>
            </a:pPr>
            <a:r>
              <a:rPr lang="en-US" altLang="en-US" dirty="0" smtClean="0">
                <a:latin typeface="Arial Black" panose="020B0A04020102020204" pitchFamily="34" charset="0"/>
              </a:rPr>
              <a:t>Preparation and Planning</a:t>
            </a:r>
          </a:p>
          <a:p>
            <a:pPr lvl="1" algn="just">
              <a:lnSpc>
                <a:spcPct val="150000"/>
              </a:lnSpc>
              <a:buClr>
                <a:schemeClr val="accent1"/>
              </a:buClr>
              <a:buFont typeface="Wingdings" panose="05000000000000000000" pitchFamily="2" charset="2"/>
              <a:buChar char="Ø"/>
            </a:pPr>
            <a:r>
              <a:rPr lang="en-US" altLang="en-US" dirty="0" smtClean="0">
                <a:latin typeface="Arial Black" panose="020B0A04020102020204" pitchFamily="34" charset="0"/>
              </a:rPr>
              <a:t>Define Ground Rules</a:t>
            </a:r>
          </a:p>
          <a:p>
            <a:pPr lvl="1" algn="just">
              <a:lnSpc>
                <a:spcPct val="150000"/>
              </a:lnSpc>
              <a:buClr>
                <a:schemeClr val="accent1"/>
              </a:buClr>
              <a:buFont typeface="Wingdings" panose="05000000000000000000" pitchFamily="2" charset="2"/>
              <a:buChar char="Ø"/>
            </a:pPr>
            <a:r>
              <a:rPr lang="en-US" altLang="en-US" dirty="0" smtClean="0">
                <a:latin typeface="Arial Black" panose="020B0A04020102020204" pitchFamily="34" charset="0"/>
              </a:rPr>
              <a:t>Clarify and Justify</a:t>
            </a:r>
          </a:p>
          <a:p>
            <a:pPr lvl="1" algn="just">
              <a:lnSpc>
                <a:spcPct val="150000"/>
              </a:lnSpc>
              <a:buClr>
                <a:schemeClr val="accent1"/>
              </a:buClr>
              <a:buFont typeface="Wingdings" panose="05000000000000000000" pitchFamily="2" charset="2"/>
              <a:buChar char="Ø"/>
            </a:pPr>
            <a:r>
              <a:rPr lang="en-US" altLang="en-US" dirty="0" smtClean="0">
                <a:latin typeface="Arial Black" panose="020B0A04020102020204" pitchFamily="34" charset="0"/>
              </a:rPr>
              <a:t>Bargain and Problem Solve</a:t>
            </a:r>
          </a:p>
          <a:p>
            <a:pPr lvl="1" algn="just">
              <a:lnSpc>
                <a:spcPct val="150000"/>
              </a:lnSpc>
              <a:buClr>
                <a:schemeClr val="accent1"/>
              </a:buClr>
              <a:buFont typeface="Wingdings" panose="05000000000000000000" pitchFamily="2" charset="2"/>
              <a:buChar char="Ø"/>
            </a:pPr>
            <a:r>
              <a:rPr lang="en-US" altLang="en-US" dirty="0" smtClean="0">
                <a:latin typeface="Arial Black" panose="020B0A04020102020204" pitchFamily="34" charset="0"/>
              </a:rPr>
              <a:t>Close and Implement</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21851326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41293" y="113272"/>
            <a:ext cx="10515600" cy="1325563"/>
          </a:xfrm>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27651" name="Rectangle 3"/>
          <p:cNvSpPr>
            <a:spLocks noGrp="1" noChangeArrowheads="1"/>
          </p:cNvSpPr>
          <p:nvPr>
            <p:ph type="body" idx="1"/>
          </p:nvPr>
        </p:nvSpPr>
        <p:spPr>
          <a:xfrm>
            <a:off x="672353" y="1438835"/>
            <a:ext cx="11053481" cy="4917515"/>
          </a:xfrm>
        </p:spPr>
        <p:txBody>
          <a:bodyPr>
            <a:normAutofit/>
          </a:bodyPr>
          <a:lstStyle/>
          <a:p>
            <a:pPr algn="just" eaLnBrk="1" hangingPunct="1">
              <a:lnSpc>
                <a:spcPct val="150000"/>
              </a:lnSpc>
            </a:pPr>
            <a:r>
              <a:rPr lang="en-US" altLang="en-US" sz="3200" b="1" dirty="0">
                <a:solidFill>
                  <a:schemeClr val="accent2">
                    <a:lumMod val="75000"/>
                  </a:schemeClr>
                </a:solidFill>
                <a:latin typeface="Arial Black" panose="020B0A04020102020204" pitchFamily="34" charset="0"/>
              </a:rPr>
              <a:t>Prepare and Plan (Pre-Negotiation)</a:t>
            </a:r>
            <a:r>
              <a:rPr lang="en-US" altLang="en-US" b="1" dirty="0" smtClean="0">
                <a:solidFill>
                  <a:schemeClr val="accent2">
                    <a:lumMod val="75000"/>
                  </a:schemeClr>
                </a:solidFill>
                <a:latin typeface="Arial Black" panose="020B0A04020102020204" pitchFamily="34" charset="0"/>
              </a:rPr>
              <a:t> </a:t>
            </a:r>
          </a:p>
          <a:p>
            <a:pPr lvl="2" algn="just" eaLnBrk="1" hangingPunct="1">
              <a:lnSpc>
                <a:spcPct val="150000"/>
              </a:lnSpc>
            </a:pPr>
            <a:r>
              <a:rPr lang="en-US" altLang="en-US" sz="2800" dirty="0">
                <a:latin typeface="Arial Black" panose="020B0A04020102020204" pitchFamily="34" charset="0"/>
              </a:rPr>
              <a:t>Before you decide to negotiate, it is a good idea to prepare. </a:t>
            </a:r>
          </a:p>
          <a:p>
            <a:pPr lvl="2" algn="just" eaLnBrk="1" hangingPunct="1">
              <a:lnSpc>
                <a:spcPct val="150000"/>
              </a:lnSpc>
            </a:pPr>
            <a:r>
              <a:rPr lang="en-US" altLang="en-US" sz="2800" dirty="0">
                <a:latin typeface="Arial Black" panose="020B0A04020102020204" pitchFamily="34" charset="0"/>
              </a:rPr>
              <a:t>What is it exactly that you want to negotiate? </a:t>
            </a:r>
          </a:p>
          <a:p>
            <a:pPr lvl="3" algn="just" eaLnBrk="1" hangingPunct="1">
              <a:lnSpc>
                <a:spcPct val="150000"/>
              </a:lnSpc>
            </a:pPr>
            <a:r>
              <a:rPr lang="en-US" altLang="en-US" sz="2800" dirty="0">
                <a:latin typeface="Arial Black" panose="020B0A04020102020204" pitchFamily="34" charset="0"/>
              </a:rPr>
              <a:t>Set out your objectives (Goals)</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1488947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28675" name="Rectangle 3"/>
          <p:cNvSpPr>
            <a:spLocks noGrp="1" noChangeArrowheads="1"/>
          </p:cNvSpPr>
          <p:nvPr>
            <p:ph type="body" idx="1"/>
          </p:nvPr>
        </p:nvSpPr>
        <p:spPr/>
        <p:txBody>
          <a:bodyPr>
            <a:normAutofit fontScale="85000" lnSpcReduction="10000"/>
          </a:bodyPr>
          <a:lstStyle/>
          <a:p>
            <a:pPr algn="just" eaLnBrk="1" hangingPunct="1">
              <a:lnSpc>
                <a:spcPct val="160000"/>
              </a:lnSpc>
            </a:pPr>
            <a:r>
              <a:rPr lang="en-US" altLang="en-US" sz="3300" dirty="0">
                <a:latin typeface="Arial Black" panose="020B0A04020102020204" pitchFamily="34" charset="0"/>
              </a:rPr>
              <a:t>Prepare and Plan…</a:t>
            </a:r>
            <a:endParaRPr lang="en-US" altLang="en-US" sz="3700" dirty="0">
              <a:latin typeface="Arial Black" panose="020B0A04020102020204" pitchFamily="34" charset="0"/>
            </a:endParaRPr>
          </a:p>
          <a:p>
            <a:pPr lvl="1" algn="just" eaLnBrk="1" hangingPunct="1">
              <a:lnSpc>
                <a:spcPct val="160000"/>
              </a:lnSpc>
            </a:pPr>
            <a:r>
              <a:rPr lang="en-US" altLang="en-US" sz="2800" dirty="0">
                <a:latin typeface="Arial Black" panose="020B0A04020102020204" pitchFamily="34" charset="0"/>
              </a:rPr>
              <a:t>Nature of Conflict &amp; History</a:t>
            </a:r>
          </a:p>
          <a:p>
            <a:pPr lvl="2" algn="just" eaLnBrk="1" hangingPunct="1">
              <a:lnSpc>
                <a:spcPct val="160000"/>
              </a:lnSpc>
            </a:pPr>
            <a:r>
              <a:rPr lang="en-US" altLang="en-US" sz="2800" dirty="0">
                <a:latin typeface="Arial Black" panose="020B0A04020102020204" pitchFamily="34" charset="0"/>
              </a:rPr>
              <a:t>Who Is Involved </a:t>
            </a:r>
          </a:p>
          <a:p>
            <a:pPr lvl="2" algn="just" eaLnBrk="1" hangingPunct="1">
              <a:lnSpc>
                <a:spcPct val="160000"/>
              </a:lnSpc>
            </a:pPr>
            <a:r>
              <a:rPr lang="en-US" altLang="en-US" sz="2800" dirty="0">
                <a:latin typeface="Arial Black" panose="020B0A04020102020204" pitchFamily="34" charset="0"/>
              </a:rPr>
              <a:t>What is involved (money, sales, time, conditions, discounts, </a:t>
            </a:r>
            <a:r>
              <a:rPr lang="en-US" altLang="en-US" sz="2800" dirty="0" err="1">
                <a:latin typeface="Arial Black" panose="020B0A04020102020204" pitchFamily="34" charset="0"/>
              </a:rPr>
              <a:t>etc</a:t>
            </a:r>
            <a:r>
              <a:rPr lang="en-US" altLang="en-US" sz="2800" dirty="0">
                <a:latin typeface="Arial Black" panose="020B0A04020102020204" pitchFamily="34" charset="0"/>
              </a:rPr>
              <a:t>)?</a:t>
            </a:r>
            <a:r>
              <a:rPr lang="en-US" altLang="en-US" sz="2800" dirty="0"/>
              <a:t> </a:t>
            </a:r>
            <a:endParaRPr lang="en-US" altLang="en-US" sz="2800" dirty="0">
              <a:latin typeface="Arial Black" panose="020B0A04020102020204" pitchFamily="34" charset="0"/>
            </a:endParaRPr>
          </a:p>
          <a:p>
            <a:pPr lvl="1" algn="just" eaLnBrk="1" hangingPunct="1">
              <a:lnSpc>
                <a:spcPct val="160000"/>
              </a:lnSpc>
            </a:pPr>
            <a:r>
              <a:rPr lang="en-US" altLang="en-US" sz="2800" dirty="0">
                <a:latin typeface="Arial Black" panose="020B0A04020102020204" pitchFamily="34" charset="0"/>
              </a:rPr>
              <a:t>You have to take into account how it will </a:t>
            </a:r>
            <a:r>
              <a:rPr lang="en-US" altLang="en-US" sz="2800" dirty="0">
                <a:solidFill>
                  <a:srgbClr val="009900"/>
                </a:solidFill>
                <a:latin typeface="Arial Black" panose="020B0A04020102020204" pitchFamily="34" charset="0"/>
              </a:rPr>
              <a:t>benefit the other party</a:t>
            </a:r>
            <a:r>
              <a:rPr lang="en-US" altLang="en-US" sz="2800" dirty="0">
                <a:latin typeface="Arial Black" panose="020B0A04020102020204" pitchFamily="34" charset="0"/>
              </a:rPr>
              <a:t> by offering some sort of reward or incentive.</a:t>
            </a:r>
            <a:endParaRPr lang="en-US" altLang="en-US" sz="2800" dirty="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3250261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29699" name="Rectangle 3"/>
          <p:cNvSpPr>
            <a:spLocks noGrp="1" noChangeArrowheads="1"/>
          </p:cNvSpPr>
          <p:nvPr>
            <p:ph type="body" idx="1"/>
          </p:nvPr>
        </p:nvSpPr>
        <p:spPr/>
        <p:txBody>
          <a:bodyPr/>
          <a:lstStyle/>
          <a:p>
            <a:pPr algn="just" eaLnBrk="1" hangingPunct="1">
              <a:lnSpc>
                <a:spcPct val="150000"/>
              </a:lnSpc>
            </a:pPr>
            <a:r>
              <a:rPr lang="en-US" altLang="en-US" sz="3300" dirty="0">
                <a:latin typeface="Arial Black" panose="020B0A04020102020204" pitchFamily="34" charset="0"/>
              </a:rPr>
              <a:t>Prepare and Plan…</a:t>
            </a:r>
            <a:endParaRPr lang="en-US" altLang="en-US" dirty="0" smtClean="0"/>
          </a:p>
          <a:p>
            <a:pPr lvl="1" algn="just" eaLnBrk="1" hangingPunct="1">
              <a:lnSpc>
                <a:spcPct val="150000"/>
              </a:lnSpc>
            </a:pPr>
            <a:r>
              <a:rPr lang="en-US" altLang="en-US" sz="2800" dirty="0">
                <a:latin typeface="Arial Black" panose="020B0A04020102020204" pitchFamily="34" charset="0"/>
              </a:rPr>
              <a:t>Know your extremes: </a:t>
            </a:r>
            <a:r>
              <a:rPr lang="en-US" altLang="en-US" sz="2800" dirty="0">
                <a:solidFill>
                  <a:srgbClr val="009900"/>
                </a:solidFill>
                <a:latin typeface="Arial Black" panose="020B0A04020102020204" pitchFamily="34" charset="0"/>
              </a:rPr>
              <a:t>how much extra can you afford</a:t>
            </a:r>
            <a:r>
              <a:rPr lang="en-US" altLang="en-US" sz="2800" dirty="0">
                <a:latin typeface="Arial Black" panose="020B0A04020102020204" pitchFamily="34" charset="0"/>
              </a:rPr>
              <a:t> to give to settle an agreement? </a:t>
            </a:r>
          </a:p>
          <a:p>
            <a:pPr lvl="1" algn="just" eaLnBrk="1" hangingPunct="1">
              <a:lnSpc>
                <a:spcPct val="150000"/>
              </a:lnSpc>
            </a:pPr>
            <a:r>
              <a:rPr lang="en-US" altLang="en-US" sz="2800" dirty="0">
                <a:latin typeface="Arial Black" panose="020B0A04020102020204" pitchFamily="34" charset="0"/>
              </a:rPr>
              <a:t>Although you are not aiming to give out the maximum, it is worth knowing so that you </a:t>
            </a:r>
            <a:r>
              <a:rPr lang="en-US" altLang="en-US" sz="2800" dirty="0">
                <a:solidFill>
                  <a:srgbClr val="009900"/>
                </a:solidFill>
                <a:latin typeface="Arial Black" panose="020B0A04020102020204" pitchFamily="34" charset="0"/>
              </a:rPr>
              <a:t>will not go out of your limits</a:t>
            </a:r>
            <a:r>
              <a:rPr lang="en-US" altLang="en-US" sz="2800" dirty="0">
                <a:latin typeface="Arial Black" panose="020B0A04020102020204" pitchFamily="34" charset="0"/>
              </a:rPr>
              <a:t>.</a:t>
            </a:r>
          </a:p>
          <a:p>
            <a:pPr algn="just" eaLnBrk="1" hangingPunct="1">
              <a:lnSpc>
                <a:spcPct val="150000"/>
              </a:lnSpc>
            </a:pPr>
            <a:endParaRPr lang="en-US" altLang="en-US"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63670818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30723" name="Rectangle 3"/>
          <p:cNvSpPr>
            <a:spLocks noGrp="1" noChangeArrowheads="1"/>
          </p:cNvSpPr>
          <p:nvPr>
            <p:ph type="body" idx="1"/>
          </p:nvPr>
        </p:nvSpPr>
        <p:spPr/>
        <p:txBody>
          <a:bodyPr>
            <a:normAutofit fontScale="85000" lnSpcReduction="10000"/>
          </a:bodyPr>
          <a:lstStyle/>
          <a:p>
            <a:pPr algn="just" eaLnBrk="1" hangingPunct="1">
              <a:lnSpc>
                <a:spcPct val="170000"/>
              </a:lnSpc>
            </a:pPr>
            <a:r>
              <a:rPr lang="en-US" altLang="en-US" dirty="0" smtClean="0">
                <a:latin typeface="Arial Black" panose="020B0A04020102020204" pitchFamily="34" charset="0"/>
              </a:rPr>
              <a:t>Know what your </a:t>
            </a:r>
            <a:r>
              <a:rPr lang="en-US" altLang="en-US" dirty="0" smtClean="0">
                <a:solidFill>
                  <a:schemeClr val="accent2"/>
                </a:solidFill>
                <a:latin typeface="Arial Black" panose="020B0A04020102020204" pitchFamily="34" charset="0"/>
              </a:rPr>
              <a:t>opponent is trying to achieve</a:t>
            </a:r>
            <a:r>
              <a:rPr lang="en-US" altLang="en-US" dirty="0" smtClean="0">
                <a:latin typeface="Arial Black" panose="020B0A04020102020204" pitchFamily="34" charset="0"/>
              </a:rPr>
              <a:t> by their negotiation. </a:t>
            </a:r>
          </a:p>
          <a:p>
            <a:pPr lvl="1" algn="just" eaLnBrk="1" hangingPunct="1">
              <a:lnSpc>
                <a:spcPct val="170000"/>
              </a:lnSpc>
            </a:pPr>
            <a:r>
              <a:rPr lang="en-US" altLang="en-US" dirty="0" smtClean="0">
                <a:latin typeface="Arial Black" panose="020B0A04020102020204" pitchFamily="34" charset="0"/>
              </a:rPr>
              <a:t>This is useful information that could be used to your benefit and may well be used to reach a final agreement.</a:t>
            </a:r>
          </a:p>
          <a:p>
            <a:pPr algn="just" eaLnBrk="1" hangingPunct="1">
              <a:lnSpc>
                <a:spcPct val="170000"/>
              </a:lnSpc>
            </a:pPr>
            <a:r>
              <a:rPr lang="en-US" altLang="en-US" dirty="0" smtClean="0">
                <a:latin typeface="Arial Black" panose="020B0A04020102020204" pitchFamily="34" charset="0"/>
              </a:rPr>
              <a:t>Consider what is valuable to your business, </a:t>
            </a:r>
            <a:r>
              <a:rPr lang="en-US" altLang="en-US" dirty="0" smtClean="0">
                <a:solidFill>
                  <a:schemeClr val="accent2"/>
                </a:solidFill>
                <a:latin typeface="Arial Black" panose="020B0A04020102020204" pitchFamily="34" charset="0"/>
              </a:rPr>
              <a:t>not the costs</a:t>
            </a:r>
            <a:r>
              <a:rPr lang="en-US" altLang="en-US" dirty="0" smtClean="0">
                <a:latin typeface="Arial Black" panose="020B0A04020102020204" pitchFamily="34" charset="0"/>
              </a:rPr>
              <a:t>. </a:t>
            </a:r>
          </a:p>
          <a:p>
            <a:pPr lvl="1" algn="just" eaLnBrk="1" hangingPunct="1">
              <a:lnSpc>
                <a:spcPct val="170000"/>
              </a:lnSpc>
            </a:pPr>
            <a:r>
              <a:rPr lang="en-US" altLang="en-US" dirty="0" smtClean="0">
                <a:latin typeface="Arial Black" panose="020B0A04020102020204" pitchFamily="34" charset="0"/>
              </a:rPr>
              <a:t>You may end up losing something in the negotiation that is more valuable to your business than money.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8559128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mtClean="0">
                <a:latin typeface="Arial Black" panose="020B0A04020102020204" pitchFamily="34" charset="0"/>
              </a:rPr>
              <a:t>Negotiation Process…</a:t>
            </a:r>
          </a:p>
        </p:txBody>
      </p:sp>
      <p:sp>
        <p:nvSpPr>
          <p:cNvPr id="31747" name="Rectangle 3"/>
          <p:cNvSpPr>
            <a:spLocks noGrp="1" noChangeArrowheads="1"/>
          </p:cNvSpPr>
          <p:nvPr>
            <p:ph type="body" idx="1"/>
          </p:nvPr>
        </p:nvSpPr>
        <p:spPr/>
        <p:txBody>
          <a:bodyPr>
            <a:normAutofit fontScale="85000" lnSpcReduction="20000"/>
          </a:bodyPr>
          <a:lstStyle/>
          <a:p>
            <a:pPr eaLnBrk="1" hangingPunct="1">
              <a:lnSpc>
                <a:spcPct val="170000"/>
              </a:lnSpc>
            </a:pPr>
            <a:r>
              <a:rPr lang="en-US" altLang="en-US" dirty="0" smtClean="0">
                <a:solidFill>
                  <a:schemeClr val="accent2">
                    <a:lumMod val="75000"/>
                  </a:schemeClr>
                </a:solidFill>
                <a:latin typeface="Arial Black" panose="020B0A04020102020204" pitchFamily="34" charset="0"/>
              </a:rPr>
              <a:t>Define Ground Rules</a:t>
            </a:r>
          </a:p>
          <a:p>
            <a:pPr lvl="2" eaLnBrk="1" hangingPunct="1">
              <a:lnSpc>
                <a:spcPct val="170000"/>
              </a:lnSpc>
            </a:pPr>
            <a:r>
              <a:rPr lang="en-US" altLang="en-US" dirty="0" smtClean="0">
                <a:latin typeface="Arial Black" panose="020B0A04020102020204" pitchFamily="34" charset="0"/>
              </a:rPr>
              <a:t>Who</a:t>
            </a:r>
          </a:p>
          <a:p>
            <a:pPr lvl="2" eaLnBrk="1" hangingPunct="1">
              <a:lnSpc>
                <a:spcPct val="170000"/>
              </a:lnSpc>
            </a:pPr>
            <a:r>
              <a:rPr lang="en-US" altLang="en-US" dirty="0" smtClean="0">
                <a:latin typeface="Arial Black" panose="020B0A04020102020204" pitchFamily="34" charset="0"/>
              </a:rPr>
              <a:t>Where</a:t>
            </a:r>
          </a:p>
          <a:p>
            <a:pPr lvl="2" eaLnBrk="1" hangingPunct="1">
              <a:lnSpc>
                <a:spcPct val="170000"/>
              </a:lnSpc>
            </a:pPr>
            <a:r>
              <a:rPr lang="en-US" altLang="en-US" dirty="0" smtClean="0">
                <a:latin typeface="Arial Black" panose="020B0A04020102020204" pitchFamily="34" charset="0"/>
              </a:rPr>
              <a:t>When</a:t>
            </a:r>
          </a:p>
          <a:p>
            <a:pPr lvl="2" eaLnBrk="1" hangingPunct="1">
              <a:lnSpc>
                <a:spcPct val="170000"/>
              </a:lnSpc>
            </a:pPr>
            <a:r>
              <a:rPr lang="en-US" altLang="en-US" dirty="0" smtClean="0">
                <a:latin typeface="Arial Black" panose="020B0A04020102020204" pitchFamily="34" charset="0"/>
              </a:rPr>
              <a:t>How</a:t>
            </a:r>
          </a:p>
          <a:p>
            <a:pPr lvl="2" eaLnBrk="1" hangingPunct="1">
              <a:lnSpc>
                <a:spcPct val="170000"/>
              </a:lnSpc>
            </a:pPr>
            <a:r>
              <a:rPr lang="en-US" altLang="en-US" dirty="0" smtClean="0">
                <a:latin typeface="Arial Black" panose="020B0A04020102020204" pitchFamily="34" charset="0"/>
              </a:rPr>
              <a:t>Time</a:t>
            </a:r>
          </a:p>
          <a:p>
            <a:pPr lvl="2" eaLnBrk="1" hangingPunct="1">
              <a:lnSpc>
                <a:spcPct val="170000"/>
              </a:lnSpc>
            </a:pPr>
            <a:r>
              <a:rPr lang="en-US" altLang="en-US" dirty="0" smtClean="0">
                <a:latin typeface="Arial Black" panose="020B0A04020102020204" pitchFamily="34" charset="0"/>
              </a:rPr>
              <a:t>Rules</a:t>
            </a:r>
          </a:p>
          <a:p>
            <a:pPr lvl="2" eaLnBrk="1" hangingPunct="1">
              <a:lnSpc>
                <a:spcPct val="170000"/>
              </a:lnSpc>
            </a:pPr>
            <a:r>
              <a:rPr lang="en-US" altLang="en-US" dirty="0" smtClean="0">
                <a:latin typeface="Arial Black" panose="020B0A04020102020204" pitchFamily="34" charset="0"/>
              </a:rPr>
              <a:t>Issues</a:t>
            </a:r>
          </a:p>
          <a:p>
            <a:pPr lvl="2" eaLnBrk="1" hangingPunct="1">
              <a:lnSpc>
                <a:spcPct val="170000"/>
              </a:lnSpc>
            </a:pPr>
            <a:r>
              <a:rPr lang="en-US" altLang="en-US" dirty="0" smtClean="0">
                <a:latin typeface="Arial Black" panose="020B0A04020102020204" pitchFamily="34" charset="0"/>
              </a:rPr>
              <a:t>Initial Proposal</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737071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32771" name="Rectangle 3"/>
          <p:cNvSpPr>
            <a:spLocks noGrp="1" noChangeArrowheads="1"/>
          </p:cNvSpPr>
          <p:nvPr>
            <p:ph type="body" idx="1"/>
          </p:nvPr>
        </p:nvSpPr>
        <p:spPr/>
        <p:txBody>
          <a:bodyPr/>
          <a:lstStyle/>
          <a:p>
            <a:pPr marL="0" indent="0" algn="just" eaLnBrk="1" hangingPunct="1">
              <a:lnSpc>
                <a:spcPct val="150000"/>
              </a:lnSpc>
              <a:buNone/>
            </a:pPr>
            <a:r>
              <a:rPr lang="en-US" altLang="en-US" b="1" dirty="0" smtClean="0">
                <a:solidFill>
                  <a:schemeClr val="accent2">
                    <a:lumMod val="75000"/>
                  </a:schemeClr>
                </a:solidFill>
                <a:latin typeface="Arial Black" panose="020B0A04020102020204" pitchFamily="34" charset="0"/>
              </a:rPr>
              <a:t>Clarify and Justify</a:t>
            </a:r>
          </a:p>
          <a:p>
            <a:pPr lvl="1" algn="just" eaLnBrk="1" hangingPunct="1">
              <a:lnSpc>
                <a:spcPct val="150000"/>
              </a:lnSpc>
            </a:pPr>
            <a:r>
              <a:rPr lang="en-US" altLang="en-US" sz="2800" dirty="0">
                <a:latin typeface="Arial Black" panose="020B0A04020102020204" pitchFamily="34" charset="0"/>
              </a:rPr>
              <a:t>State Original Demands (Requests, Interests)</a:t>
            </a:r>
            <a:r>
              <a:rPr lang="en-US" altLang="en-US" dirty="0" smtClean="0">
                <a:latin typeface="Arial Black" panose="020B0A04020102020204" pitchFamily="34" charset="0"/>
              </a:rPr>
              <a:t> </a:t>
            </a:r>
          </a:p>
          <a:p>
            <a:pPr lvl="2" algn="just" eaLnBrk="1" hangingPunct="1">
              <a:lnSpc>
                <a:spcPct val="150000"/>
              </a:lnSpc>
            </a:pPr>
            <a:r>
              <a:rPr lang="en-US" altLang="en-US" sz="2400" dirty="0">
                <a:latin typeface="Arial Black" panose="020B0A04020102020204" pitchFamily="34" charset="0"/>
              </a:rPr>
              <a:t>Clarify</a:t>
            </a:r>
          </a:p>
          <a:p>
            <a:pPr lvl="2" algn="just" eaLnBrk="1" hangingPunct="1">
              <a:lnSpc>
                <a:spcPct val="150000"/>
              </a:lnSpc>
            </a:pPr>
            <a:r>
              <a:rPr lang="en-US" altLang="en-US" sz="2400" dirty="0" smtClean="0">
                <a:latin typeface="Arial Black" panose="020B0A04020102020204" pitchFamily="34" charset="0"/>
              </a:rPr>
              <a:t>Magnify</a:t>
            </a:r>
            <a:endParaRPr lang="en-US" altLang="en-US" sz="2400" dirty="0">
              <a:latin typeface="Arial Black" panose="020B0A04020102020204" pitchFamily="34" charset="0"/>
            </a:endParaRPr>
          </a:p>
          <a:p>
            <a:pPr lvl="2" algn="just" eaLnBrk="1" hangingPunct="1">
              <a:lnSpc>
                <a:spcPct val="150000"/>
              </a:lnSpc>
            </a:pPr>
            <a:r>
              <a:rPr lang="en-US" altLang="en-US" sz="2400" dirty="0">
                <a:latin typeface="Arial Black" panose="020B0A04020102020204" pitchFamily="34" charset="0"/>
              </a:rPr>
              <a:t>Justify</a:t>
            </a:r>
          </a:p>
          <a:p>
            <a:pPr lvl="1" algn="just" eaLnBrk="1" hangingPunct="1">
              <a:lnSpc>
                <a:spcPct val="150000"/>
              </a:lnSpc>
            </a:pPr>
            <a:r>
              <a:rPr lang="en-US" altLang="en-US" sz="2800" dirty="0">
                <a:latin typeface="Arial Black" panose="020B0A04020102020204" pitchFamily="34" charset="0"/>
              </a:rPr>
              <a:t>Identify their Wants, Needs, Goals, Interests</a:t>
            </a:r>
          </a:p>
          <a:p>
            <a:pPr algn="just" eaLnBrk="1" hangingPunct="1">
              <a:lnSpc>
                <a:spcPct val="150000"/>
              </a:lnSpc>
            </a:pPr>
            <a:endParaRPr lang="en-US" altLang="en-US"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33783324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33795" name="Rectangle 3"/>
          <p:cNvSpPr>
            <a:spLocks noGrp="1" noChangeArrowheads="1"/>
          </p:cNvSpPr>
          <p:nvPr>
            <p:ph type="body" idx="1"/>
          </p:nvPr>
        </p:nvSpPr>
        <p:spPr/>
        <p:txBody>
          <a:bodyPr/>
          <a:lstStyle/>
          <a:p>
            <a:pPr marL="0" indent="0" eaLnBrk="1" hangingPunct="1">
              <a:lnSpc>
                <a:spcPct val="150000"/>
              </a:lnSpc>
              <a:buNone/>
            </a:pPr>
            <a:r>
              <a:rPr lang="en-US" altLang="en-US" b="1" dirty="0" smtClean="0">
                <a:solidFill>
                  <a:schemeClr val="accent2">
                    <a:lumMod val="75000"/>
                  </a:schemeClr>
                </a:solidFill>
                <a:latin typeface="Arial Black" panose="020B0A04020102020204" pitchFamily="34" charset="0"/>
              </a:rPr>
              <a:t>Bargain and Problem Solve</a:t>
            </a:r>
          </a:p>
          <a:p>
            <a:pPr lvl="1" eaLnBrk="1" hangingPunct="1">
              <a:lnSpc>
                <a:spcPct val="150000"/>
              </a:lnSpc>
            </a:pPr>
            <a:r>
              <a:rPr lang="en-US" altLang="en-US" sz="2800" dirty="0">
                <a:latin typeface="Arial Black" panose="020B0A04020102020204" pitchFamily="34" charset="0"/>
              </a:rPr>
              <a:t>The </a:t>
            </a:r>
            <a:r>
              <a:rPr lang="en-US" altLang="en-US" sz="2800" dirty="0">
                <a:solidFill>
                  <a:srgbClr val="009900"/>
                </a:solidFill>
                <a:latin typeface="Arial Black" panose="020B0A04020102020204" pitchFamily="34" charset="0"/>
              </a:rPr>
              <a:t>Gives</a:t>
            </a:r>
            <a:r>
              <a:rPr lang="en-US" altLang="en-US" sz="2800" dirty="0">
                <a:latin typeface="Arial Black" panose="020B0A04020102020204" pitchFamily="34" charset="0"/>
              </a:rPr>
              <a:t> and </a:t>
            </a:r>
            <a:r>
              <a:rPr lang="en-US" altLang="en-US" sz="2800" dirty="0">
                <a:solidFill>
                  <a:schemeClr val="accent2"/>
                </a:solidFill>
                <a:latin typeface="Arial Black" panose="020B0A04020102020204" pitchFamily="34" charset="0"/>
              </a:rPr>
              <a:t>Takes</a:t>
            </a:r>
          </a:p>
          <a:p>
            <a:pPr lvl="1" eaLnBrk="1" hangingPunct="1">
              <a:lnSpc>
                <a:spcPct val="150000"/>
              </a:lnSpc>
            </a:pPr>
            <a:r>
              <a:rPr lang="en-US" altLang="en-US" sz="2800" dirty="0">
                <a:latin typeface="Arial Black" panose="020B0A04020102020204" pitchFamily="34" charset="0"/>
              </a:rPr>
              <a:t>Begin with </a:t>
            </a:r>
            <a:r>
              <a:rPr lang="en-US" altLang="en-US" sz="2800" dirty="0">
                <a:solidFill>
                  <a:schemeClr val="accent2"/>
                </a:solidFill>
                <a:latin typeface="Arial Black" panose="020B0A04020102020204" pitchFamily="34" charset="0"/>
              </a:rPr>
              <a:t>positive proposal</a:t>
            </a:r>
          </a:p>
          <a:p>
            <a:pPr lvl="2" eaLnBrk="1" hangingPunct="1">
              <a:lnSpc>
                <a:spcPct val="150000"/>
              </a:lnSpc>
            </a:pPr>
            <a:r>
              <a:rPr lang="en-US" altLang="en-US" sz="2400" dirty="0">
                <a:latin typeface="Arial Black" panose="020B0A04020102020204" pitchFamily="34" charset="0"/>
              </a:rPr>
              <a:t>Make SOME compromise </a:t>
            </a:r>
          </a:p>
          <a:p>
            <a:pPr lvl="2" eaLnBrk="1" hangingPunct="1">
              <a:lnSpc>
                <a:spcPct val="150000"/>
              </a:lnSpc>
            </a:pPr>
            <a:r>
              <a:rPr lang="en-US" altLang="en-US" sz="2400" dirty="0">
                <a:latin typeface="Arial Black" panose="020B0A04020102020204" pitchFamily="34" charset="0"/>
              </a:rPr>
              <a:t>Look for Reciprocity</a:t>
            </a:r>
          </a:p>
          <a:p>
            <a:pPr lvl="1" eaLnBrk="1" hangingPunct="1">
              <a:lnSpc>
                <a:spcPct val="150000"/>
              </a:lnSpc>
            </a:pPr>
            <a:r>
              <a:rPr lang="en-US" altLang="en-US" sz="2800" dirty="0">
                <a:solidFill>
                  <a:schemeClr val="accent2"/>
                </a:solidFill>
                <a:latin typeface="Arial Black" panose="020B0A04020102020204" pitchFamily="34" charset="0"/>
              </a:rPr>
              <a:t>Address Problems</a:t>
            </a:r>
            <a:r>
              <a:rPr lang="en-US" altLang="en-US" sz="2800" dirty="0">
                <a:latin typeface="Arial Black" panose="020B0A04020102020204" pitchFamily="34" charset="0"/>
              </a:rPr>
              <a:t> (Issues) NOT Personalities</a:t>
            </a:r>
          </a:p>
          <a:p>
            <a:pPr lvl="1" eaLnBrk="1" hangingPunct="1">
              <a:lnSpc>
                <a:spcPct val="150000"/>
              </a:lnSpc>
            </a:pPr>
            <a:endParaRPr lang="en-US" altLang="en-US" sz="2800"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1095952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34819" name="Rectangle 3"/>
          <p:cNvSpPr>
            <a:spLocks noGrp="1" noChangeArrowheads="1"/>
          </p:cNvSpPr>
          <p:nvPr>
            <p:ph type="body" idx="1"/>
          </p:nvPr>
        </p:nvSpPr>
        <p:spPr/>
        <p:txBody>
          <a:bodyPr>
            <a:normAutofit fontScale="92500" lnSpcReduction="20000"/>
          </a:bodyPr>
          <a:lstStyle/>
          <a:p>
            <a:pPr algn="just" eaLnBrk="1" hangingPunct="1">
              <a:lnSpc>
                <a:spcPct val="150000"/>
              </a:lnSpc>
            </a:pPr>
            <a:r>
              <a:rPr lang="en-US" altLang="en-US" dirty="0" smtClean="0">
                <a:latin typeface="Arial Black" panose="020B0A04020102020204" pitchFamily="34" charset="0"/>
              </a:rPr>
              <a:t>Bargain…</a:t>
            </a:r>
            <a:endParaRPr lang="en-US" altLang="en-US" sz="3200" dirty="0">
              <a:latin typeface="Arial Black" panose="020B0A04020102020204" pitchFamily="34" charset="0"/>
            </a:endParaRPr>
          </a:p>
          <a:p>
            <a:pPr lvl="1" algn="just" eaLnBrk="1" hangingPunct="1">
              <a:lnSpc>
                <a:spcPct val="150000"/>
              </a:lnSpc>
            </a:pPr>
            <a:r>
              <a:rPr lang="en-US" altLang="en-US" sz="2800" dirty="0">
                <a:latin typeface="Arial Black" panose="020B0A04020102020204" pitchFamily="34" charset="0"/>
              </a:rPr>
              <a:t>Pay little attention to 1st offer</a:t>
            </a:r>
          </a:p>
          <a:p>
            <a:pPr lvl="1" algn="just" eaLnBrk="1" hangingPunct="1">
              <a:lnSpc>
                <a:spcPct val="150000"/>
              </a:lnSpc>
            </a:pPr>
            <a:r>
              <a:rPr lang="en-US" altLang="en-US" sz="2800" dirty="0">
                <a:latin typeface="Arial Black" panose="020B0A04020102020204" pitchFamily="34" charset="0"/>
              </a:rPr>
              <a:t>Emphasize win/win</a:t>
            </a:r>
          </a:p>
          <a:p>
            <a:pPr lvl="1" algn="just" eaLnBrk="1" hangingPunct="1">
              <a:lnSpc>
                <a:spcPct val="150000"/>
              </a:lnSpc>
            </a:pPr>
            <a:r>
              <a:rPr lang="en-US" altLang="en-US" sz="2800" dirty="0">
                <a:latin typeface="Arial Black" panose="020B0A04020102020204" pitchFamily="34" charset="0"/>
              </a:rPr>
              <a:t>Create Open, Trusting Climate</a:t>
            </a:r>
          </a:p>
          <a:p>
            <a:pPr lvl="1" algn="just" eaLnBrk="1" hangingPunct="1">
              <a:lnSpc>
                <a:spcPct val="150000"/>
              </a:lnSpc>
            </a:pPr>
            <a:r>
              <a:rPr lang="en-US" altLang="en-US" sz="2800" dirty="0">
                <a:latin typeface="Arial Black" panose="020B0A04020102020204" pitchFamily="34" charset="0"/>
              </a:rPr>
              <a:t>Ask Questions</a:t>
            </a:r>
          </a:p>
          <a:p>
            <a:pPr lvl="1" algn="just" eaLnBrk="1" hangingPunct="1">
              <a:lnSpc>
                <a:spcPct val="150000"/>
              </a:lnSpc>
            </a:pPr>
            <a:r>
              <a:rPr lang="en-US" altLang="en-US" sz="2800" dirty="0">
                <a:latin typeface="Arial Black" panose="020B0A04020102020204" pitchFamily="34" charset="0"/>
              </a:rPr>
              <a:t>Focus your argument</a:t>
            </a:r>
          </a:p>
          <a:p>
            <a:pPr lvl="1" algn="just" eaLnBrk="1" hangingPunct="1">
              <a:lnSpc>
                <a:spcPct val="150000"/>
              </a:lnSpc>
            </a:pPr>
            <a:r>
              <a:rPr lang="en-US" altLang="en-US" sz="2800" dirty="0">
                <a:latin typeface="Arial Black" panose="020B0A04020102020204" pitchFamily="34" charset="0"/>
              </a:rPr>
              <a:t>Minimize defensiveness</a:t>
            </a:r>
          </a:p>
          <a:p>
            <a:pPr algn="just" eaLnBrk="1" hangingPunct="1">
              <a:lnSpc>
                <a:spcPct val="150000"/>
              </a:lnSpc>
            </a:pPr>
            <a:endParaRPr lang="en-US" altLang="en-US"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404664474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Negotiation Process…</a:t>
            </a:r>
          </a:p>
        </p:txBody>
      </p:sp>
      <p:sp>
        <p:nvSpPr>
          <p:cNvPr id="35843" name="Rectangle 3"/>
          <p:cNvSpPr>
            <a:spLocks noGrp="1" noChangeArrowheads="1"/>
          </p:cNvSpPr>
          <p:nvPr>
            <p:ph type="body" idx="1"/>
          </p:nvPr>
        </p:nvSpPr>
        <p:spPr/>
        <p:txBody>
          <a:bodyPr/>
          <a:lstStyle/>
          <a:p>
            <a:pPr marL="0" indent="0" eaLnBrk="1" hangingPunct="1">
              <a:buNone/>
            </a:pPr>
            <a:r>
              <a:rPr lang="en-US" altLang="en-US" b="1" dirty="0" smtClean="0">
                <a:solidFill>
                  <a:schemeClr val="accent2">
                    <a:lumMod val="75000"/>
                  </a:schemeClr>
                </a:solidFill>
                <a:latin typeface="Arial Black" panose="020B0A04020102020204" pitchFamily="34" charset="0"/>
              </a:rPr>
              <a:t>Close and Implement</a:t>
            </a:r>
          </a:p>
          <a:p>
            <a:pPr lvl="1" eaLnBrk="1" hangingPunct="1">
              <a:lnSpc>
                <a:spcPct val="150000"/>
              </a:lnSpc>
            </a:pPr>
            <a:r>
              <a:rPr lang="en-US" altLang="en-US" dirty="0" smtClean="0">
                <a:latin typeface="Arial Black" panose="020B0A04020102020204" pitchFamily="34" charset="0"/>
              </a:rPr>
              <a:t>Close </a:t>
            </a:r>
          </a:p>
          <a:p>
            <a:pPr lvl="1" eaLnBrk="1" hangingPunct="1">
              <a:lnSpc>
                <a:spcPct val="150000"/>
              </a:lnSpc>
            </a:pPr>
            <a:r>
              <a:rPr lang="en-US" altLang="en-US" dirty="0" smtClean="0">
                <a:solidFill>
                  <a:schemeClr val="accent2"/>
                </a:solidFill>
                <a:latin typeface="Arial Black" panose="020B0A04020102020204" pitchFamily="34" charset="0"/>
              </a:rPr>
              <a:t>AGREE ON AGREEMENTS</a:t>
            </a:r>
            <a:r>
              <a:rPr lang="en-US" altLang="en-US" dirty="0" smtClean="0">
                <a:latin typeface="Arial Black" panose="020B0A04020102020204" pitchFamily="34" charset="0"/>
              </a:rPr>
              <a:t> </a:t>
            </a:r>
          </a:p>
          <a:p>
            <a:pPr lvl="1" eaLnBrk="1" hangingPunct="1">
              <a:lnSpc>
                <a:spcPct val="150000"/>
              </a:lnSpc>
            </a:pPr>
            <a:r>
              <a:rPr lang="en-US" altLang="en-US" dirty="0" smtClean="0">
                <a:latin typeface="Arial Black" panose="020B0A04020102020204" pitchFamily="34" charset="0"/>
              </a:rPr>
              <a:t>Implement</a:t>
            </a:r>
          </a:p>
          <a:p>
            <a:pPr eaLnBrk="1" hangingPunct="1"/>
            <a:endParaRPr lang="en-US" altLang="en-US" dirty="0" smtClean="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56374184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The four main concerns</a:t>
            </a:r>
          </a:p>
        </p:txBody>
      </p:sp>
      <p:pic>
        <p:nvPicPr>
          <p:cNvPr id="3686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0" y="1600200"/>
            <a:ext cx="8229600" cy="4724400"/>
          </a:xfrm>
          <a:noFill/>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79080209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Interests</a:t>
            </a:r>
          </a:p>
        </p:txBody>
      </p:sp>
      <p:sp>
        <p:nvSpPr>
          <p:cNvPr id="37891" name="Content Placeholder 2"/>
          <p:cNvSpPr>
            <a:spLocks noGrp="1"/>
          </p:cNvSpPr>
          <p:nvPr>
            <p:ph idx="1"/>
          </p:nvPr>
        </p:nvSpPr>
        <p:spPr/>
        <p:txBody>
          <a:bodyPr/>
          <a:lstStyle/>
          <a:p>
            <a:pPr algn="just">
              <a:lnSpc>
                <a:spcPct val="150000"/>
              </a:lnSpc>
            </a:pPr>
            <a:r>
              <a:rPr lang="en-US" altLang="en-US" dirty="0" smtClean="0">
                <a:latin typeface="Arial Black" panose="020B0A04020102020204" pitchFamily="34" charset="0"/>
              </a:rPr>
              <a:t>In most negotiations, focusing on interests will make an enormous difference in the outcome.</a:t>
            </a:r>
          </a:p>
          <a:p>
            <a:pPr algn="just">
              <a:lnSpc>
                <a:spcPct val="150000"/>
              </a:lnSpc>
            </a:pPr>
            <a:r>
              <a:rPr lang="en-US" altLang="en-US" dirty="0" smtClean="0">
                <a:latin typeface="Arial Black" panose="020B0A04020102020204" pitchFamily="34" charset="0"/>
              </a:rPr>
              <a:t>Your </a:t>
            </a:r>
            <a:r>
              <a:rPr lang="en-US" altLang="en-US" i="1" dirty="0" smtClean="0">
                <a:latin typeface="Arial Black" panose="020B0A04020102020204" pitchFamily="34" charset="0"/>
              </a:rPr>
              <a:t>interest is the answer to the question, “Why do you want (a particular </a:t>
            </a:r>
            <a:r>
              <a:rPr lang="en-US" altLang="en-US" dirty="0" smtClean="0">
                <a:latin typeface="Arial Black" panose="020B0A04020102020204" pitchFamily="34" charset="0"/>
              </a:rPr>
              <a:t>result)?”</a:t>
            </a:r>
          </a:p>
          <a:p>
            <a:pPr lvl="1" algn="just">
              <a:lnSpc>
                <a:spcPct val="150000"/>
              </a:lnSpc>
            </a:pPr>
            <a:r>
              <a:rPr lang="en-US" altLang="en-US" dirty="0" smtClean="0">
                <a:latin typeface="Arial Black" panose="020B0A04020102020204" pitchFamily="34" charset="0"/>
              </a:rPr>
              <a:t>If we agree to do that, what goal of yours will it satisfy?</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70448451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Interests…</a:t>
            </a:r>
            <a:endParaRPr lang="en-US" altLang="en-US" dirty="0" smtClean="0"/>
          </a:p>
        </p:txBody>
      </p:sp>
      <p:sp>
        <p:nvSpPr>
          <p:cNvPr id="3" name="Content Placeholder 2"/>
          <p:cNvSpPr>
            <a:spLocks noGrp="1"/>
          </p:cNvSpPr>
          <p:nvPr>
            <p:ph idx="1"/>
          </p:nvPr>
        </p:nvSpPr>
        <p:spPr/>
        <p:txBody>
          <a:bodyPr/>
          <a:lstStyle/>
          <a:p>
            <a:pPr algn="just">
              <a:lnSpc>
                <a:spcPct val="150000"/>
              </a:lnSpc>
              <a:defRPr/>
            </a:pPr>
            <a:r>
              <a:rPr lang="en-US" dirty="0" smtClean="0">
                <a:latin typeface="Arial Black" pitchFamily="34" charset="0"/>
              </a:rPr>
              <a:t>We must give thought to the interests of our constituents: the company, our family, or members of our team at work. </a:t>
            </a:r>
          </a:p>
          <a:p>
            <a:pPr lvl="1" algn="just">
              <a:lnSpc>
                <a:spcPct val="150000"/>
              </a:lnSpc>
              <a:defRPr/>
            </a:pPr>
            <a:r>
              <a:rPr lang="en-US" dirty="0" smtClean="0">
                <a:latin typeface="Arial Black" pitchFamily="34" charset="0"/>
                <a:ea typeface="+mn-ea"/>
                <a:cs typeface="+mn-cs"/>
              </a:rPr>
              <a:t>Which interests of those constituencies are primary and which are secondary? </a:t>
            </a:r>
          </a:p>
          <a:p>
            <a:pPr lvl="1" algn="just">
              <a:lnSpc>
                <a:spcPct val="150000"/>
              </a:lnSpc>
              <a:defRPr/>
            </a:pPr>
            <a:r>
              <a:rPr lang="en-US" dirty="0" smtClean="0">
                <a:latin typeface="Arial Black" pitchFamily="34" charset="0"/>
                <a:ea typeface="+mn-ea"/>
                <a:cs typeface="+mn-cs"/>
              </a:rPr>
              <a:t>How do those interests influence the approach we take in a given negotiation?</a:t>
            </a:r>
            <a:endParaRPr lang="en-US" dirty="0">
              <a:latin typeface="Arial Black"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76962749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Interests…</a:t>
            </a:r>
            <a:endParaRPr lang="en-US" altLang="en-US" dirty="0" smtClean="0"/>
          </a:p>
        </p:txBody>
      </p:sp>
      <p:sp>
        <p:nvSpPr>
          <p:cNvPr id="40963" name="Content Placeholder 2"/>
          <p:cNvSpPr>
            <a:spLocks noGrp="1"/>
          </p:cNvSpPr>
          <p:nvPr>
            <p:ph idx="1"/>
          </p:nvPr>
        </p:nvSpPr>
        <p:spPr/>
        <p:txBody>
          <a:bodyPr/>
          <a:lstStyle/>
          <a:p>
            <a:pPr algn="just">
              <a:lnSpc>
                <a:spcPct val="150000"/>
              </a:lnSpc>
            </a:pPr>
            <a:r>
              <a:rPr lang="en-US" altLang="en-US" dirty="0" smtClean="0">
                <a:latin typeface="Arial Black" panose="020B0A04020102020204" pitchFamily="34" charset="0"/>
              </a:rPr>
              <a:t>Knowing that other groups have a stake in the outcome of our negotiation helps </a:t>
            </a:r>
          </a:p>
          <a:p>
            <a:pPr lvl="1" algn="just">
              <a:lnSpc>
                <a:spcPct val="150000"/>
              </a:lnSpc>
            </a:pPr>
            <a:r>
              <a:rPr lang="en-US" altLang="en-US" dirty="0" smtClean="0">
                <a:latin typeface="Arial Black" panose="020B0A04020102020204" pitchFamily="34" charset="0"/>
              </a:rPr>
              <a:t>put things in context, </a:t>
            </a:r>
          </a:p>
          <a:p>
            <a:pPr lvl="1" algn="just">
              <a:lnSpc>
                <a:spcPct val="150000"/>
              </a:lnSpc>
            </a:pPr>
            <a:r>
              <a:rPr lang="en-US" altLang="en-US" dirty="0" smtClean="0">
                <a:latin typeface="Arial Black" panose="020B0A04020102020204" pitchFamily="34" charset="0"/>
              </a:rPr>
              <a:t>gives us a broader perspective, and </a:t>
            </a:r>
          </a:p>
          <a:p>
            <a:pPr lvl="1" algn="just">
              <a:lnSpc>
                <a:spcPct val="150000"/>
              </a:lnSpc>
            </a:pPr>
            <a:r>
              <a:rPr lang="en-US" altLang="en-US" dirty="0" smtClean="0">
                <a:latin typeface="Arial Black" panose="020B0A04020102020204" pitchFamily="34" charset="0"/>
              </a:rPr>
              <a:t>increases the likelihood that we’ll reach an agreement that comports well with the interests of our constituents.</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03319276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solidFill>
            <a:schemeClr val="accent6">
              <a:lumMod val="60000"/>
              <a:lumOff val="40000"/>
            </a:schemeClr>
          </a:solidFill>
        </p:spPr>
        <p:txBody>
          <a:bodyPr/>
          <a:lstStyle/>
          <a:p>
            <a:r>
              <a:rPr lang="en-US" altLang="en-US" b="1" dirty="0" smtClean="0">
                <a:latin typeface="Arial Black" panose="020B0A04020102020204" pitchFamily="34" charset="0"/>
              </a:rPr>
              <a:t>The Three C’s of Interests</a:t>
            </a:r>
            <a:endParaRPr lang="en-US" altLang="en-US" dirty="0" smtClean="0">
              <a:latin typeface="Arial Black" panose="020B0A04020102020204" pitchFamily="34" charset="0"/>
            </a:endParaRPr>
          </a:p>
        </p:txBody>
      </p:sp>
      <p:pic>
        <p:nvPicPr>
          <p:cNvPr id="4198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0" y="1600200"/>
            <a:ext cx="8458200" cy="4648200"/>
          </a:xfrm>
          <a:noFill/>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4054803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Interests…</a:t>
            </a:r>
            <a:endParaRPr lang="en-US" altLang="en-US" dirty="0" smtClean="0"/>
          </a:p>
        </p:txBody>
      </p:sp>
      <p:sp>
        <p:nvSpPr>
          <p:cNvPr id="3" name="Content Placeholder 2"/>
          <p:cNvSpPr>
            <a:spLocks noGrp="1"/>
          </p:cNvSpPr>
          <p:nvPr>
            <p:ph idx="1"/>
          </p:nvPr>
        </p:nvSpPr>
        <p:spPr>
          <a:xfrm>
            <a:off x="524435" y="1752600"/>
            <a:ext cx="11376211" cy="4603750"/>
          </a:xfrm>
        </p:spPr>
        <p:txBody>
          <a:bodyPr/>
          <a:lstStyle/>
          <a:p>
            <a:pPr>
              <a:lnSpc>
                <a:spcPct val="150000"/>
              </a:lnSpc>
              <a:defRPr/>
            </a:pPr>
            <a:r>
              <a:rPr lang="en-US" sz="3600" b="1" dirty="0">
                <a:latin typeface="Arial Black" pitchFamily="34" charset="0"/>
              </a:rPr>
              <a:t>BATNA </a:t>
            </a:r>
          </a:p>
          <a:p>
            <a:pPr lvl="1">
              <a:lnSpc>
                <a:spcPct val="150000"/>
              </a:lnSpc>
              <a:defRPr/>
            </a:pPr>
            <a:r>
              <a:rPr lang="en-US" sz="3200" b="1" dirty="0">
                <a:latin typeface="Arial Black" pitchFamily="34" charset="0"/>
              </a:rPr>
              <a:t>A party’s BATNA is its Best Alternative To a </a:t>
            </a:r>
            <a:r>
              <a:rPr lang="en-US" sz="3200" dirty="0">
                <a:latin typeface="Arial Black" pitchFamily="34" charset="0"/>
              </a:rPr>
              <a:t>Negotiated Agreement. </a:t>
            </a:r>
          </a:p>
          <a:p>
            <a:pPr lvl="1">
              <a:lnSpc>
                <a:spcPct val="150000"/>
              </a:lnSpc>
              <a:defRPr/>
            </a:pPr>
            <a:r>
              <a:rPr lang="en-US" sz="3200" dirty="0">
                <a:latin typeface="Arial Black" pitchFamily="34" charset="0"/>
              </a:rPr>
              <a:t>Your BATNA is not your bottom line.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155374830"/>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Interests…</a:t>
            </a:r>
            <a:endParaRPr lang="en-US" altLang="en-US" dirty="0" smtClean="0"/>
          </a:p>
        </p:txBody>
      </p:sp>
      <p:sp>
        <p:nvSpPr>
          <p:cNvPr id="44035" name="Content Placeholder 2"/>
          <p:cNvSpPr>
            <a:spLocks noGrp="1"/>
          </p:cNvSpPr>
          <p:nvPr>
            <p:ph idx="1"/>
          </p:nvPr>
        </p:nvSpPr>
        <p:spPr/>
        <p:txBody>
          <a:bodyPr/>
          <a:lstStyle/>
          <a:p>
            <a:pPr algn="just">
              <a:lnSpc>
                <a:spcPct val="150000"/>
              </a:lnSpc>
            </a:pPr>
            <a:r>
              <a:rPr lang="en-US" altLang="en-US" sz="3200" dirty="0">
                <a:latin typeface="Arial Black" panose="020B0A04020102020204" pitchFamily="34" charset="0"/>
              </a:rPr>
              <a:t>It is a measure of </a:t>
            </a:r>
            <a:r>
              <a:rPr lang="en-US" altLang="en-US" sz="3200" dirty="0">
                <a:solidFill>
                  <a:srgbClr val="FF0000"/>
                </a:solidFill>
                <a:latin typeface="Arial Black" panose="020B0A04020102020204" pitchFamily="34" charset="0"/>
              </a:rPr>
              <a:t>the balance of power among the negotiating parties</a:t>
            </a:r>
            <a:r>
              <a:rPr lang="en-US" altLang="en-US" sz="3200" dirty="0">
                <a:latin typeface="Arial Black" panose="020B0A04020102020204" pitchFamily="34" charset="0"/>
              </a:rPr>
              <a:t> based on the resources they control or can influence to respond to their interests that will be addressed in a given negotiation.</a:t>
            </a:r>
          </a:p>
          <a:p>
            <a:pPr algn="just">
              <a:lnSpc>
                <a:spcPct val="150000"/>
              </a:lnSpc>
            </a:pPr>
            <a:endParaRPr lang="en-US" altLang="en-US" dirty="0" smtClean="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4826110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solidFill>
            <a:schemeClr val="accent6">
              <a:lumMod val="60000"/>
              <a:lumOff val="40000"/>
            </a:schemeClr>
          </a:solidFill>
        </p:spPr>
        <p:txBody>
          <a:bodyPr/>
          <a:lstStyle/>
          <a:p>
            <a:r>
              <a:rPr lang="en-US" altLang="en-US" b="1" dirty="0" smtClean="0">
                <a:latin typeface="Arial Black" panose="020B0A04020102020204" pitchFamily="34" charset="0"/>
              </a:rPr>
              <a:t>The Three C’s of Interests</a:t>
            </a:r>
            <a:endParaRPr lang="en-US" altLang="en-US" dirty="0" smtClean="0"/>
          </a:p>
        </p:txBody>
      </p:sp>
      <p:pic>
        <p:nvPicPr>
          <p:cNvPr id="4506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1752600"/>
            <a:ext cx="7620000" cy="4267200"/>
          </a:xfrm>
          <a:noFill/>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5254138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Types of Negotiation</a:t>
            </a:r>
          </a:p>
        </p:txBody>
      </p:sp>
      <p:sp>
        <p:nvSpPr>
          <p:cNvPr id="46083" name="Rectangle 3"/>
          <p:cNvSpPr>
            <a:spLocks noGrp="1" noChangeArrowheads="1"/>
          </p:cNvSpPr>
          <p:nvPr>
            <p:ph type="body" idx="1"/>
          </p:nvPr>
        </p:nvSpPr>
        <p:spPr/>
        <p:txBody>
          <a:bodyPr>
            <a:normAutofit fontScale="92500"/>
          </a:bodyPr>
          <a:lstStyle/>
          <a:p>
            <a:pPr algn="just" eaLnBrk="1" hangingPunct="1">
              <a:lnSpc>
                <a:spcPct val="150000"/>
              </a:lnSpc>
            </a:pPr>
            <a:r>
              <a:rPr lang="en-US" altLang="en-US" dirty="0">
                <a:solidFill>
                  <a:schemeClr val="accent2">
                    <a:lumMod val="75000"/>
                  </a:schemeClr>
                </a:solidFill>
                <a:latin typeface="Arial Black" panose="020B0A04020102020204" pitchFamily="34" charset="0"/>
              </a:rPr>
              <a:t>Distributive negotiation</a:t>
            </a:r>
          </a:p>
          <a:p>
            <a:pPr lvl="1" algn="just" eaLnBrk="1" hangingPunct="1">
              <a:lnSpc>
                <a:spcPct val="150000"/>
              </a:lnSpc>
            </a:pPr>
            <a:r>
              <a:rPr lang="en-US" altLang="en-US" dirty="0">
                <a:latin typeface="Arial Black" panose="020B0A04020102020204" pitchFamily="34" charset="0"/>
              </a:rPr>
              <a:t>your reason for negotiation is seen as 'beating' the opposition, </a:t>
            </a:r>
          </a:p>
          <a:p>
            <a:pPr lvl="1" algn="just" eaLnBrk="1" hangingPunct="1">
              <a:lnSpc>
                <a:spcPct val="150000"/>
              </a:lnSpc>
            </a:pPr>
            <a:r>
              <a:rPr lang="en-US" altLang="en-US" dirty="0">
                <a:latin typeface="Arial Black" panose="020B0A04020102020204" pitchFamily="34" charset="0"/>
              </a:rPr>
              <a:t>you must be prepared to use persuasive tactics </a:t>
            </a:r>
          </a:p>
          <a:p>
            <a:pPr lvl="1" algn="just" eaLnBrk="1" hangingPunct="1">
              <a:lnSpc>
                <a:spcPct val="150000"/>
              </a:lnSpc>
            </a:pPr>
            <a:r>
              <a:rPr lang="en-US" altLang="en-US" dirty="0">
                <a:latin typeface="Arial Black" panose="020B0A04020102020204" pitchFamily="34" charset="0"/>
              </a:rPr>
              <a:t>your agreement is not being directed to a certain </a:t>
            </a:r>
            <a:r>
              <a:rPr lang="en-US" altLang="en-US" dirty="0" smtClean="0">
                <a:latin typeface="Arial Black" panose="020B0A04020102020204" pitchFamily="34" charset="0"/>
              </a:rPr>
              <a:t>compromise</a:t>
            </a:r>
          </a:p>
          <a:p>
            <a:pPr lvl="1" algn="just" eaLnBrk="1" hangingPunct="1">
              <a:lnSpc>
                <a:spcPct val="150000"/>
              </a:lnSpc>
            </a:pPr>
            <a:r>
              <a:rPr lang="en-US" altLang="en-US" sz="2600" dirty="0" smtClean="0">
                <a:latin typeface="Arial Black" panose="020B0A04020102020204" pitchFamily="34" charset="0"/>
              </a:rPr>
              <a:t>both </a:t>
            </a:r>
            <a:r>
              <a:rPr lang="en-US" altLang="en-US" sz="2600" dirty="0">
                <a:latin typeface="Arial Black" panose="020B0A04020102020204" pitchFamily="34" charset="0"/>
              </a:rPr>
              <a:t>parties are looking for a different outcome.</a:t>
            </a:r>
            <a:br>
              <a:rPr lang="en-US" altLang="en-US" sz="2600" dirty="0">
                <a:latin typeface="Arial Black" panose="020B0A04020102020204" pitchFamily="34" charset="0"/>
              </a:rPr>
            </a:br>
            <a:endParaRPr lang="en-US" altLang="en-US" sz="2600"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5072720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838200" y="204227"/>
            <a:ext cx="10515600" cy="1325563"/>
          </a:xfrm>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Types of Negotiation…</a:t>
            </a:r>
          </a:p>
        </p:txBody>
      </p:sp>
      <p:sp>
        <p:nvSpPr>
          <p:cNvPr id="47107" name="Rectangle 3"/>
          <p:cNvSpPr>
            <a:spLocks noGrp="1" noChangeArrowheads="1"/>
          </p:cNvSpPr>
          <p:nvPr>
            <p:ph type="body" idx="1"/>
          </p:nvPr>
        </p:nvSpPr>
        <p:spPr>
          <a:xfrm>
            <a:off x="838200" y="1529790"/>
            <a:ext cx="10515600" cy="4351338"/>
          </a:xfrm>
        </p:spPr>
        <p:txBody>
          <a:bodyPr>
            <a:normAutofit lnSpcReduction="10000"/>
          </a:bodyPr>
          <a:lstStyle/>
          <a:p>
            <a:pPr eaLnBrk="1" hangingPunct="1">
              <a:lnSpc>
                <a:spcPct val="90000"/>
              </a:lnSpc>
            </a:pPr>
            <a:r>
              <a:rPr lang="en-US" altLang="en-US" sz="3400" dirty="0">
                <a:solidFill>
                  <a:schemeClr val="accent2">
                    <a:lumMod val="75000"/>
                  </a:schemeClr>
                </a:solidFill>
                <a:latin typeface="Arial Black" panose="020B0A04020102020204" pitchFamily="34" charset="0"/>
              </a:rPr>
              <a:t>Integrative negotiation </a:t>
            </a:r>
          </a:p>
          <a:p>
            <a:pPr lvl="1" eaLnBrk="1" hangingPunct="1">
              <a:lnSpc>
                <a:spcPct val="150000"/>
              </a:lnSpc>
            </a:pPr>
            <a:r>
              <a:rPr lang="en-US" altLang="en-US" sz="3400" dirty="0">
                <a:solidFill>
                  <a:schemeClr val="tx2"/>
                </a:solidFill>
                <a:latin typeface="Arial Black" panose="020B0A04020102020204" pitchFamily="34" charset="0"/>
              </a:rPr>
              <a:t>your negotiation is much more </a:t>
            </a:r>
            <a:r>
              <a:rPr lang="en-US" altLang="en-US" sz="3400" dirty="0">
                <a:solidFill>
                  <a:srgbClr val="009900"/>
                </a:solidFill>
                <a:latin typeface="Arial Black" panose="020B0A04020102020204" pitchFamily="34" charset="0"/>
              </a:rPr>
              <a:t>'friendly'</a:t>
            </a:r>
            <a:r>
              <a:rPr lang="en-US" altLang="en-US" sz="3400" dirty="0">
                <a:solidFill>
                  <a:schemeClr val="tx2"/>
                </a:solidFill>
                <a:latin typeface="Arial Black" panose="020B0A04020102020204" pitchFamily="34" charset="0"/>
              </a:rPr>
              <a:t> with both parties aiming to reach agreement </a:t>
            </a:r>
          </a:p>
          <a:p>
            <a:pPr lvl="1" eaLnBrk="1" hangingPunct="1">
              <a:lnSpc>
                <a:spcPct val="150000"/>
              </a:lnSpc>
            </a:pPr>
            <a:r>
              <a:rPr lang="en-US" altLang="en-US" sz="3400" dirty="0" smtClean="0">
                <a:solidFill>
                  <a:schemeClr val="tx2"/>
                </a:solidFill>
                <a:latin typeface="Arial Black" panose="020B0A04020102020204" pitchFamily="34" charset="0"/>
              </a:rPr>
              <a:t>Usually </a:t>
            </a:r>
            <a:r>
              <a:rPr lang="en-US" altLang="en-US" sz="3400" dirty="0">
                <a:solidFill>
                  <a:schemeClr val="tx2"/>
                </a:solidFill>
                <a:latin typeface="Arial Black" panose="020B0A04020102020204" pitchFamily="34" charset="0"/>
              </a:rPr>
              <a:t>brings an outcome where you will both benefit highly.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3224160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600" dirty="0">
                <a:latin typeface="Arial Black" panose="020B0A04020102020204" pitchFamily="34" charset="0"/>
              </a:rPr>
              <a:t>Distributive Vs. Integrative Bargaining</a:t>
            </a:r>
          </a:p>
        </p:txBody>
      </p:sp>
      <p:sp>
        <p:nvSpPr>
          <p:cNvPr id="48131" name="Rectangle 4"/>
          <p:cNvSpPr>
            <a:spLocks noGrp="1" noChangeArrowheads="1"/>
          </p:cNvSpPr>
          <p:nvPr>
            <p:ph type="body" sz="half" idx="1"/>
          </p:nvPr>
        </p:nvSpPr>
        <p:spPr>
          <a:xfrm>
            <a:off x="618565" y="1546412"/>
            <a:ext cx="5396473" cy="4473388"/>
          </a:xfrm>
        </p:spPr>
        <p:txBody>
          <a:bodyPr>
            <a:normAutofit lnSpcReduction="10000"/>
          </a:bodyPr>
          <a:lstStyle/>
          <a:p>
            <a:pPr>
              <a:lnSpc>
                <a:spcPct val="150000"/>
              </a:lnSpc>
            </a:pPr>
            <a:r>
              <a:rPr lang="en-US" altLang="en-US" sz="3200" dirty="0">
                <a:latin typeface="Arial Black" panose="020B0A04020102020204" pitchFamily="34" charset="0"/>
              </a:rPr>
              <a:t>Distributive (</a:t>
            </a:r>
            <a:r>
              <a:rPr lang="en-US" altLang="en-US" sz="3200" dirty="0"/>
              <a:t>confrontational)</a:t>
            </a:r>
          </a:p>
          <a:p>
            <a:pPr lvl="1" eaLnBrk="1" hangingPunct="1">
              <a:lnSpc>
                <a:spcPct val="150000"/>
              </a:lnSpc>
            </a:pPr>
            <a:r>
              <a:rPr lang="en-US" altLang="en-US" dirty="0" smtClean="0">
                <a:latin typeface="Arial Black" panose="020B0A04020102020204" pitchFamily="34" charset="0"/>
              </a:rPr>
              <a:t>Short Term</a:t>
            </a:r>
          </a:p>
          <a:p>
            <a:pPr lvl="1" eaLnBrk="1" hangingPunct="1">
              <a:lnSpc>
                <a:spcPct val="150000"/>
              </a:lnSpc>
            </a:pPr>
            <a:r>
              <a:rPr lang="en-US" altLang="en-US" dirty="0" smtClean="0">
                <a:latin typeface="Arial Black" panose="020B0A04020102020204" pitchFamily="34" charset="0"/>
              </a:rPr>
              <a:t>A zero-sum game</a:t>
            </a:r>
          </a:p>
          <a:p>
            <a:pPr lvl="1" eaLnBrk="1" hangingPunct="1">
              <a:lnSpc>
                <a:spcPct val="150000"/>
              </a:lnSpc>
            </a:pPr>
            <a:r>
              <a:rPr lang="en-US" altLang="en-US" dirty="0" smtClean="0">
                <a:latin typeface="Arial Black" panose="020B0A04020102020204" pitchFamily="34" charset="0"/>
              </a:rPr>
              <a:t>I Win, You Lose</a:t>
            </a:r>
          </a:p>
          <a:p>
            <a:pPr lvl="1" eaLnBrk="1" hangingPunct="1">
              <a:lnSpc>
                <a:spcPct val="150000"/>
              </a:lnSpc>
            </a:pPr>
            <a:r>
              <a:rPr lang="en-US" altLang="en-US" dirty="0" smtClean="0">
                <a:latin typeface="Arial Black" panose="020B0A04020102020204" pitchFamily="34" charset="0"/>
              </a:rPr>
              <a:t>Fixed amount of resources to be divided</a:t>
            </a:r>
          </a:p>
          <a:p>
            <a:pPr lvl="1" eaLnBrk="1" hangingPunct="1">
              <a:lnSpc>
                <a:spcPct val="150000"/>
              </a:lnSpc>
            </a:pPr>
            <a:endParaRPr lang="en-US" altLang="en-US" sz="2200" dirty="0">
              <a:latin typeface="Arial Black" panose="020B0A04020102020204" pitchFamily="34" charset="0"/>
            </a:endParaRPr>
          </a:p>
          <a:p>
            <a:pPr eaLnBrk="1" hangingPunct="1">
              <a:lnSpc>
                <a:spcPct val="150000"/>
              </a:lnSpc>
            </a:pPr>
            <a:endParaRPr lang="en-US" altLang="en-US" sz="2600" dirty="0">
              <a:latin typeface="Arial Black" panose="020B0A04020102020204" pitchFamily="34" charset="0"/>
            </a:endParaRPr>
          </a:p>
        </p:txBody>
      </p:sp>
      <p:sp>
        <p:nvSpPr>
          <p:cNvPr id="48132" name="Rectangle 5"/>
          <p:cNvSpPr>
            <a:spLocks noGrp="1" noChangeArrowheads="1"/>
          </p:cNvSpPr>
          <p:nvPr>
            <p:ph type="body" sz="half" idx="2"/>
          </p:nvPr>
        </p:nvSpPr>
        <p:spPr>
          <a:xfrm>
            <a:off x="6172199" y="1452282"/>
            <a:ext cx="5620871" cy="4724681"/>
          </a:xfrm>
        </p:spPr>
        <p:txBody>
          <a:bodyPr/>
          <a:lstStyle/>
          <a:p>
            <a:pPr eaLnBrk="1" hangingPunct="1">
              <a:lnSpc>
                <a:spcPct val="150000"/>
              </a:lnSpc>
            </a:pPr>
            <a:r>
              <a:rPr lang="en-US" altLang="en-US" sz="3200" dirty="0">
                <a:latin typeface="Arial Black" panose="020B0A04020102020204" pitchFamily="34" charset="0"/>
              </a:rPr>
              <a:t>Integrative (</a:t>
            </a:r>
            <a:r>
              <a:rPr lang="en-US" altLang="en-US" sz="3200" dirty="0"/>
              <a:t>cooperative)</a:t>
            </a:r>
            <a:endParaRPr lang="en-US" altLang="en-US" sz="3200" dirty="0">
              <a:latin typeface="Arial Black" panose="020B0A04020102020204" pitchFamily="34" charset="0"/>
            </a:endParaRPr>
          </a:p>
          <a:p>
            <a:pPr lvl="1" eaLnBrk="1" hangingPunct="1">
              <a:lnSpc>
                <a:spcPct val="150000"/>
              </a:lnSpc>
            </a:pPr>
            <a:r>
              <a:rPr lang="en-US" altLang="en-US" dirty="0" smtClean="0">
                <a:latin typeface="Arial Black" panose="020B0A04020102020204" pitchFamily="34" charset="0"/>
              </a:rPr>
              <a:t>Long Term</a:t>
            </a:r>
          </a:p>
          <a:p>
            <a:pPr lvl="1" eaLnBrk="1" hangingPunct="1">
              <a:lnSpc>
                <a:spcPct val="150000"/>
              </a:lnSpc>
            </a:pPr>
            <a:r>
              <a:rPr lang="en-US" altLang="en-US" dirty="0" smtClean="0">
                <a:latin typeface="Arial Black" panose="020B0A04020102020204" pitchFamily="34" charset="0"/>
              </a:rPr>
              <a:t>build long-term mutually beneficial relationships</a:t>
            </a:r>
          </a:p>
          <a:p>
            <a:pPr lvl="1" eaLnBrk="1" hangingPunct="1">
              <a:lnSpc>
                <a:spcPct val="150000"/>
              </a:lnSpc>
            </a:pPr>
            <a:r>
              <a:rPr lang="en-US" altLang="en-US" dirty="0" smtClean="0">
                <a:latin typeface="Arial Black" panose="020B0A04020102020204" pitchFamily="34" charset="0"/>
              </a:rPr>
              <a:t>I Win, You Win</a:t>
            </a:r>
          </a:p>
          <a:p>
            <a:pPr lvl="1" eaLnBrk="1" hangingPunct="1">
              <a:lnSpc>
                <a:spcPct val="150000"/>
              </a:lnSpc>
            </a:pPr>
            <a:r>
              <a:rPr lang="en-US" altLang="en-US" dirty="0" smtClean="0">
                <a:latin typeface="Arial Black" panose="020B0A04020102020204" pitchFamily="34" charset="0"/>
              </a:rPr>
              <a:t>Variable amount of resources to be divided</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539481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solidFill>
            <a:schemeClr val="accent6">
              <a:lumMod val="60000"/>
              <a:lumOff val="40000"/>
            </a:schemeClr>
          </a:solidFill>
        </p:spPr>
        <p:txBody>
          <a:bodyPr/>
          <a:lstStyle/>
          <a:p>
            <a:r>
              <a:rPr lang="en-US" altLang="en-US" dirty="0" smtClean="0">
                <a:latin typeface="Arial Black" panose="020B0A04020102020204" pitchFamily="34" charset="0"/>
              </a:rPr>
              <a:t>Types of Negotiation…</a:t>
            </a:r>
            <a:endParaRPr lang="en-US" altLang="en-US" dirty="0" smtClean="0"/>
          </a:p>
        </p:txBody>
      </p:sp>
      <p:sp>
        <p:nvSpPr>
          <p:cNvPr id="50179" name="Content Placeholder 3"/>
          <p:cNvSpPr>
            <a:spLocks noGrp="1"/>
          </p:cNvSpPr>
          <p:nvPr>
            <p:ph sz="half" idx="2"/>
          </p:nvPr>
        </p:nvSpPr>
        <p:spPr>
          <a:xfrm>
            <a:off x="974632" y="1519518"/>
            <a:ext cx="10199874" cy="4733364"/>
          </a:xfrm>
        </p:spPr>
        <p:txBody>
          <a:bodyPr/>
          <a:lstStyle/>
          <a:p>
            <a:pPr>
              <a:lnSpc>
                <a:spcPct val="150000"/>
              </a:lnSpc>
            </a:pPr>
            <a:r>
              <a:rPr lang="en-US" altLang="en-US" sz="3200" dirty="0">
                <a:latin typeface="Arial Black" panose="020B0A04020102020204" pitchFamily="34" charset="0"/>
              </a:rPr>
              <a:t>If you are negotiating with someone who comes up with an outrageous or </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nacceptable</a:t>
            </a:r>
            <a:r>
              <a:rPr lang="en-US" altLang="en-US" sz="3200" dirty="0" smtClean="0">
                <a:latin typeface="Arial Black" panose="020B0A04020102020204" pitchFamily="34" charset="0"/>
              </a:rPr>
              <a:t> </a:t>
            </a:r>
            <a:r>
              <a:rPr lang="en-US" altLang="en-US" sz="3200" dirty="0">
                <a:latin typeface="Arial Black" panose="020B0A04020102020204" pitchFamily="34" charset="0"/>
              </a:rPr>
              <a:t>proposal, rather than trying to convince him by yelling even louder, </a:t>
            </a:r>
            <a:r>
              <a:rPr lang="en-US" altLang="en-US" sz="3200" dirty="0">
                <a:solidFill>
                  <a:srgbClr val="009900"/>
                </a:solidFill>
                <a:latin typeface="Arial Black" panose="020B0A04020102020204" pitchFamily="34" charset="0"/>
              </a:rPr>
              <a:t>it can be extremely effective to respond with silence</a:t>
            </a:r>
            <a:r>
              <a:rPr lang="en-US" altLang="en-US" sz="3200" dirty="0">
                <a:latin typeface="Arial Black" panose="020B0A04020102020204" pitchFamily="34" charset="0"/>
              </a:rPr>
              <a:t>.</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247917496"/>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dirty="0" smtClean="0">
                <a:latin typeface="Arial Black" panose="020B0A04020102020204" pitchFamily="34" charset="0"/>
              </a:rPr>
              <a:t>Principled Negotiations</a:t>
            </a:r>
            <a:r>
              <a:rPr lang="en-US" altLang="en-US" dirty="0" smtClean="0"/>
              <a:t> </a:t>
            </a:r>
          </a:p>
        </p:txBody>
      </p:sp>
      <p:sp>
        <p:nvSpPr>
          <p:cNvPr id="51203" name="Rectangle 3"/>
          <p:cNvSpPr>
            <a:spLocks noGrp="1" noChangeArrowheads="1"/>
          </p:cNvSpPr>
          <p:nvPr>
            <p:ph type="body" idx="1"/>
          </p:nvPr>
        </p:nvSpPr>
        <p:spPr/>
        <p:txBody>
          <a:bodyPr/>
          <a:lstStyle/>
          <a:p>
            <a:pPr algn="just" eaLnBrk="1" hangingPunct="1">
              <a:lnSpc>
                <a:spcPct val="150000"/>
              </a:lnSpc>
              <a:buClr>
                <a:schemeClr val="hlink"/>
              </a:buClr>
              <a:buFont typeface="Wingdings" panose="05000000000000000000" pitchFamily="2" charset="2"/>
              <a:buChar char="Ø"/>
            </a:pPr>
            <a:r>
              <a:rPr lang="en-US" altLang="en-US" dirty="0" smtClean="0">
                <a:latin typeface="Arial Black" panose="020B0A04020102020204" pitchFamily="34" charset="0"/>
              </a:rPr>
              <a:t>Separate the people from the problem </a:t>
            </a:r>
          </a:p>
          <a:p>
            <a:pPr algn="just" eaLnBrk="1" hangingPunct="1">
              <a:lnSpc>
                <a:spcPct val="150000"/>
              </a:lnSpc>
              <a:buClr>
                <a:schemeClr val="hlink"/>
              </a:buClr>
              <a:buFont typeface="Wingdings" panose="05000000000000000000" pitchFamily="2" charset="2"/>
              <a:buChar char="Ø"/>
            </a:pPr>
            <a:r>
              <a:rPr lang="en-US" altLang="en-US" dirty="0" smtClean="0">
                <a:latin typeface="Arial Black" panose="020B0A04020102020204" pitchFamily="34" charset="0"/>
              </a:rPr>
              <a:t>Focus on </a:t>
            </a:r>
            <a:r>
              <a:rPr lang="en-US" altLang="en-US" i="1" dirty="0" smtClean="0">
                <a:solidFill>
                  <a:srgbClr val="009900"/>
                </a:solidFill>
                <a:latin typeface="Arial Black" panose="020B0A04020102020204" pitchFamily="34" charset="0"/>
              </a:rPr>
              <a:t>Interests</a:t>
            </a:r>
            <a:r>
              <a:rPr lang="en-US" altLang="en-US" dirty="0" smtClean="0">
                <a:latin typeface="Arial Black" panose="020B0A04020102020204" pitchFamily="34" charset="0"/>
              </a:rPr>
              <a:t>, Not </a:t>
            </a:r>
            <a:r>
              <a:rPr lang="en-US" altLang="en-US" i="1" dirty="0" smtClean="0">
                <a:solidFill>
                  <a:schemeClr val="accent2"/>
                </a:solidFill>
                <a:latin typeface="Arial Black" panose="020B0A04020102020204" pitchFamily="34" charset="0"/>
              </a:rPr>
              <a:t>Positions</a:t>
            </a:r>
          </a:p>
          <a:p>
            <a:pPr algn="just" eaLnBrk="1" hangingPunct="1">
              <a:lnSpc>
                <a:spcPct val="150000"/>
              </a:lnSpc>
              <a:buClr>
                <a:schemeClr val="hlink"/>
              </a:buClr>
              <a:buFont typeface="Wingdings" panose="05000000000000000000" pitchFamily="2" charset="2"/>
              <a:buChar char="Ø"/>
            </a:pPr>
            <a:r>
              <a:rPr lang="en-US" altLang="en-US" dirty="0" smtClean="0">
                <a:latin typeface="Arial Black" panose="020B0A04020102020204" pitchFamily="34" charset="0"/>
              </a:rPr>
              <a:t>Invent options for </a:t>
            </a:r>
            <a:r>
              <a:rPr lang="en-US" altLang="en-US" i="1" dirty="0" smtClean="0">
                <a:solidFill>
                  <a:srgbClr val="009900"/>
                </a:solidFill>
                <a:latin typeface="Arial Black" panose="020B0A04020102020204" pitchFamily="34" charset="0"/>
              </a:rPr>
              <a:t>Mutual Gain</a:t>
            </a:r>
            <a:endParaRPr lang="en-US" altLang="en-US" dirty="0" smtClean="0">
              <a:solidFill>
                <a:srgbClr val="009900"/>
              </a:solidFill>
              <a:latin typeface="Arial Black" panose="020B0A04020102020204" pitchFamily="34" charset="0"/>
            </a:endParaRPr>
          </a:p>
          <a:p>
            <a:pPr algn="just" eaLnBrk="1" hangingPunct="1">
              <a:lnSpc>
                <a:spcPct val="150000"/>
              </a:lnSpc>
              <a:buClr>
                <a:schemeClr val="hlink"/>
              </a:buClr>
              <a:buFont typeface="Wingdings" panose="05000000000000000000" pitchFamily="2" charset="2"/>
              <a:buChar char="Ø"/>
            </a:pPr>
            <a:r>
              <a:rPr lang="en-US" altLang="en-US" dirty="0" smtClean="0">
                <a:latin typeface="Arial Black" panose="020B0A04020102020204" pitchFamily="34" charset="0"/>
              </a:rPr>
              <a:t>Use </a:t>
            </a:r>
            <a:r>
              <a:rPr lang="en-US" altLang="en-US" i="1" dirty="0" smtClean="0">
                <a:solidFill>
                  <a:srgbClr val="009900"/>
                </a:solidFill>
                <a:latin typeface="Arial Black" panose="020B0A04020102020204" pitchFamily="34" charset="0"/>
              </a:rPr>
              <a:t>Objective Criteria</a:t>
            </a:r>
            <a:endParaRPr lang="en-US" altLang="en-US" dirty="0" smtClean="0">
              <a:solidFill>
                <a:srgbClr val="009900"/>
              </a:solidFill>
              <a:latin typeface="Arial Black" panose="020B0A04020102020204" pitchFamily="34" charset="0"/>
            </a:endParaRPr>
          </a:p>
          <a:p>
            <a:pPr algn="just" eaLnBrk="1" hangingPunct="1">
              <a:lnSpc>
                <a:spcPct val="150000"/>
              </a:lnSpc>
              <a:buClr>
                <a:schemeClr val="hlink"/>
              </a:buClr>
              <a:buFont typeface="Wingdings" panose="05000000000000000000" pitchFamily="2" charset="2"/>
              <a:buChar char="Ø"/>
            </a:pPr>
            <a:r>
              <a:rPr lang="en-US" altLang="en-US" dirty="0" smtClean="0">
                <a:latin typeface="Arial Black" panose="020B0A04020102020204" pitchFamily="34" charset="0"/>
              </a:rPr>
              <a:t>Decide on issues based on their merit</a:t>
            </a:r>
          </a:p>
          <a:p>
            <a:pPr algn="just" eaLnBrk="1" hangingPunct="1">
              <a:lnSpc>
                <a:spcPct val="150000"/>
              </a:lnSpc>
              <a:buFont typeface="Wingdings" panose="05000000000000000000" pitchFamily="2" charset="2"/>
              <a:buNone/>
            </a:pPr>
            <a:endParaRPr lang="en-US" altLang="en-US" dirty="0" smtClean="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10408235"/>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dirty="0">
                <a:latin typeface="Arial Black" panose="020B0A04020102020204" pitchFamily="34" charset="0"/>
              </a:rPr>
              <a:t>Separate the People From the Problem</a:t>
            </a:r>
          </a:p>
        </p:txBody>
      </p:sp>
      <p:sp>
        <p:nvSpPr>
          <p:cNvPr id="52227" name="Rectangle 3"/>
          <p:cNvSpPr>
            <a:spLocks noGrp="1" noChangeArrowheads="1"/>
          </p:cNvSpPr>
          <p:nvPr>
            <p:ph type="body" idx="1"/>
          </p:nvPr>
        </p:nvSpPr>
        <p:spPr/>
        <p:txBody>
          <a:bodyPr>
            <a:normAutofit fontScale="70000" lnSpcReduction="20000"/>
          </a:bodyPr>
          <a:lstStyle/>
          <a:p>
            <a:pPr eaLnBrk="1" hangingPunct="1">
              <a:lnSpc>
                <a:spcPct val="150000"/>
              </a:lnSpc>
              <a:buClr>
                <a:schemeClr val="accent1"/>
              </a:buClr>
              <a:buFont typeface="Wingdings" panose="05000000000000000000" pitchFamily="2" charset="2"/>
              <a:buChar char="Ø"/>
            </a:pPr>
            <a:r>
              <a:rPr lang="en-US" altLang="en-US" sz="2300" dirty="0">
                <a:latin typeface="Arial Black" panose="020B0A04020102020204" pitchFamily="34" charset="0"/>
              </a:rPr>
              <a:t>Relationship Vs. Substance</a:t>
            </a:r>
          </a:p>
          <a:p>
            <a:pPr eaLnBrk="1" hangingPunct="1">
              <a:lnSpc>
                <a:spcPct val="150000"/>
              </a:lnSpc>
              <a:buClr>
                <a:schemeClr val="accent1"/>
              </a:buClr>
              <a:buFont typeface="Wingdings" panose="05000000000000000000" pitchFamily="2" charset="2"/>
              <a:buChar char="Ø"/>
            </a:pPr>
            <a:r>
              <a:rPr lang="en-US" altLang="en-US" sz="2300" dirty="0">
                <a:latin typeface="Arial Black" panose="020B0A04020102020204" pitchFamily="34" charset="0"/>
              </a:rPr>
              <a:t>Perception: </a:t>
            </a:r>
          </a:p>
          <a:p>
            <a:pPr lvl="1" eaLnBrk="1" hangingPunct="1">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Identify With Them</a:t>
            </a:r>
          </a:p>
          <a:p>
            <a:pPr lvl="1" eaLnBrk="1" hangingPunct="1">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Discuss Differing Perceptions</a:t>
            </a:r>
          </a:p>
          <a:p>
            <a:pPr lvl="1" eaLnBrk="1" hangingPunct="1">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Encourage Mutual Participation</a:t>
            </a:r>
          </a:p>
          <a:p>
            <a:pPr eaLnBrk="1" hangingPunct="1">
              <a:lnSpc>
                <a:spcPct val="150000"/>
              </a:lnSpc>
              <a:buClr>
                <a:schemeClr val="accent1"/>
              </a:buClr>
              <a:buFont typeface="Wingdings" panose="05000000000000000000" pitchFamily="2" charset="2"/>
              <a:buChar char="Ø"/>
            </a:pPr>
            <a:r>
              <a:rPr lang="en-US" altLang="en-US" sz="2300" dirty="0">
                <a:latin typeface="Arial Black" panose="020B0A04020102020204" pitchFamily="34" charset="0"/>
              </a:rPr>
              <a:t>Emotions</a:t>
            </a:r>
          </a:p>
          <a:p>
            <a:pPr lvl="1" eaLnBrk="1" hangingPunct="1">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Let off Steam</a:t>
            </a:r>
          </a:p>
          <a:p>
            <a:pPr lvl="1" eaLnBrk="1" hangingPunct="1">
              <a:lnSpc>
                <a:spcPct val="150000"/>
              </a:lnSpc>
              <a:buClr>
                <a:schemeClr val="accent1"/>
              </a:buClr>
              <a:buFont typeface="Wingdings" panose="05000000000000000000" pitchFamily="2" charset="2"/>
              <a:buChar char="Ø"/>
            </a:pPr>
            <a:r>
              <a:rPr lang="en-US" altLang="en-US" dirty="0">
                <a:latin typeface="Arial Black" panose="020B0A04020102020204" pitchFamily="34" charset="0"/>
              </a:rPr>
              <a:t>Recognize Emotions</a:t>
            </a:r>
          </a:p>
          <a:p>
            <a:pPr eaLnBrk="1" hangingPunct="1">
              <a:lnSpc>
                <a:spcPct val="150000"/>
              </a:lnSpc>
              <a:buClr>
                <a:schemeClr val="accent1"/>
              </a:buClr>
              <a:buFont typeface="Wingdings" panose="05000000000000000000" pitchFamily="2" charset="2"/>
              <a:buChar char="Ø"/>
            </a:pPr>
            <a:r>
              <a:rPr lang="en-US" altLang="en-US" sz="2300" dirty="0">
                <a:latin typeface="Arial Black" panose="020B0A04020102020204" pitchFamily="34" charset="0"/>
              </a:rPr>
              <a:t>Communication</a:t>
            </a:r>
          </a:p>
          <a:p>
            <a:pPr eaLnBrk="1" hangingPunct="1">
              <a:lnSpc>
                <a:spcPct val="150000"/>
              </a:lnSpc>
              <a:buClr>
                <a:schemeClr val="accent1"/>
              </a:buClr>
              <a:buFont typeface="Wingdings" panose="05000000000000000000" pitchFamily="2" charset="2"/>
              <a:buChar char="Ø"/>
            </a:pPr>
            <a:r>
              <a:rPr lang="en-US" altLang="en-US" sz="2300" dirty="0">
                <a:latin typeface="Arial Black" panose="020B0A04020102020204" pitchFamily="34" charset="0"/>
              </a:rPr>
              <a:t>Prevention: Build Relationships</a:t>
            </a:r>
            <a:endParaRPr lang="en-US" altLang="en-US" sz="2600" dirty="0">
              <a:latin typeface="Arial Black" panose="020B0A04020102020204" pitchFamily="34" charset="0"/>
            </a:endParaRP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24614278"/>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dirty="0">
                <a:latin typeface="Arial Black" panose="020B0A04020102020204" pitchFamily="34" charset="0"/>
              </a:rPr>
              <a:t>Invent Options for </a:t>
            </a:r>
            <a:r>
              <a:rPr lang="en-US" altLang="en-US" sz="3400" i="1" dirty="0">
                <a:latin typeface="Arial Black" panose="020B0A04020102020204" pitchFamily="34" charset="0"/>
              </a:rPr>
              <a:t>Mutual Gain</a:t>
            </a:r>
          </a:p>
        </p:txBody>
      </p:sp>
      <p:sp>
        <p:nvSpPr>
          <p:cNvPr id="53251" name="Rectangle 3"/>
          <p:cNvSpPr>
            <a:spLocks noGrp="1" noChangeArrowheads="1"/>
          </p:cNvSpPr>
          <p:nvPr>
            <p:ph type="body" idx="1"/>
          </p:nvPr>
        </p:nvSpPr>
        <p:spPr/>
        <p:txBody>
          <a:bodyPr/>
          <a:lstStyle/>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Brainstorm</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Refrain From Judging</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Broaden Options</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Identify Shared Interests</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Soften Differing Interests</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See the Other Side</a:t>
            </a:r>
          </a:p>
          <a:p>
            <a:pPr eaLnBrk="1" hangingPunct="1">
              <a:buClr>
                <a:schemeClr val="hlink"/>
              </a:buClr>
              <a:buFont typeface="Wingdings" panose="05000000000000000000" pitchFamily="2" charset="2"/>
              <a:buChar char="Ø"/>
            </a:pPr>
            <a:r>
              <a:rPr lang="en-US" altLang="en-US" dirty="0" smtClean="0">
                <a:latin typeface="Arial Black" panose="020B0A04020102020204" pitchFamily="34" charset="0"/>
              </a:rPr>
              <a:t>Win/win</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1614942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026459" y="320675"/>
            <a:ext cx="10515600" cy="1325563"/>
          </a:xfrm>
          <a:solidFill>
            <a:schemeClr val="accent6">
              <a:lumMod val="60000"/>
              <a:lumOff val="40000"/>
            </a:schemeClr>
          </a:solidFill>
        </p:spPr>
        <p:txBody>
          <a:bodyPr/>
          <a:lstStyle/>
          <a:p>
            <a:pPr eaLnBrk="1" hangingPunct="1"/>
            <a:r>
              <a:rPr lang="en-US" altLang="en-US" sz="3400" b="1" dirty="0"/>
              <a:t>Negotiating With Government and Other Bureaucracies</a:t>
            </a:r>
          </a:p>
        </p:txBody>
      </p:sp>
      <p:sp>
        <p:nvSpPr>
          <p:cNvPr id="54275" name="Rectangle 3"/>
          <p:cNvSpPr>
            <a:spLocks noGrp="1" noChangeArrowheads="1"/>
          </p:cNvSpPr>
          <p:nvPr>
            <p:ph type="body" idx="1"/>
          </p:nvPr>
        </p:nvSpPr>
        <p:spPr/>
        <p:txBody>
          <a:bodyPr>
            <a:normAutofit/>
          </a:bodyPr>
          <a:lstStyle/>
          <a:p>
            <a:pPr algn="just" eaLnBrk="1" hangingPunct="1">
              <a:lnSpc>
                <a:spcPct val="160000"/>
              </a:lnSpc>
            </a:pPr>
            <a:r>
              <a:rPr lang="en-US" altLang="en-US" dirty="0" smtClean="0">
                <a:latin typeface="Arial Black" panose="020B0A04020102020204" pitchFamily="34" charset="0"/>
              </a:rPr>
              <a:t>When you try to negotiate with a governmental agency, they won’t want to talk to you. Why? B/s</a:t>
            </a:r>
          </a:p>
          <a:p>
            <a:pPr lvl="1" algn="just" eaLnBrk="1" hangingPunct="1">
              <a:lnSpc>
                <a:spcPct val="160000"/>
              </a:lnSpc>
            </a:pPr>
            <a:r>
              <a:rPr lang="en-US" altLang="en-US" dirty="0">
                <a:latin typeface="Arial Black" panose="020B0A04020102020204" pitchFamily="34" charset="0"/>
              </a:rPr>
              <a:t>Y</a:t>
            </a:r>
            <a:r>
              <a:rPr lang="en-US" altLang="en-US" dirty="0" smtClean="0">
                <a:latin typeface="Arial Black" panose="020B0A04020102020204" pitchFamily="34" charset="0"/>
              </a:rPr>
              <a:t>ou make waves, </a:t>
            </a:r>
          </a:p>
          <a:p>
            <a:pPr lvl="1" algn="just" eaLnBrk="1" hangingPunct="1">
              <a:lnSpc>
                <a:spcPct val="160000"/>
              </a:lnSpc>
            </a:pPr>
            <a:r>
              <a:rPr lang="en-US" altLang="en-US" dirty="0" smtClean="0">
                <a:latin typeface="Arial Black" panose="020B0A04020102020204" pitchFamily="34" charset="0"/>
              </a:rPr>
              <a:t>You want exceptions and special attention, and, </a:t>
            </a:r>
          </a:p>
          <a:p>
            <a:pPr lvl="1" algn="just" eaLnBrk="1" hangingPunct="1">
              <a:lnSpc>
                <a:spcPct val="160000"/>
              </a:lnSpc>
            </a:pPr>
            <a:r>
              <a:rPr lang="en-US" altLang="en-US" dirty="0" smtClean="0">
                <a:latin typeface="Arial Black" panose="020B0A04020102020204" pitchFamily="34" charset="0"/>
              </a:rPr>
              <a:t>In any case, what you want will require more work for them, which is the last thing they want to do.</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133633119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b="1" dirty="0"/>
              <a:t>Negotiating With Government…</a:t>
            </a:r>
          </a:p>
        </p:txBody>
      </p:sp>
      <p:sp>
        <p:nvSpPr>
          <p:cNvPr id="55299" name="Rectangle 3"/>
          <p:cNvSpPr>
            <a:spLocks noGrp="1" noChangeArrowheads="1"/>
          </p:cNvSpPr>
          <p:nvPr>
            <p:ph type="body" idx="1"/>
          </p:nvPr>
        </p:nvSpPr>
        <p:spPr/>
        <p:txBody>
          <a:bodyPr/>
          <a:lstStyle/>
          <a:p>
            <a:pPr algn="just" eaLnBrk="1" hangingPunct="1">
              <a:lnSpc>
                <a:spcPct val="150000"/>
              </a:lnSpc>
            </a:pPr>
            <a:r>
              <a:rPr lang="en-US" altLang="en-US" dirty="0" smtClean="0">
                <a:latin typeface="Arial Black" panose="020B0A04020102020204" pitchFamily="34" charset="0"/>
              </a:rPr>
              <a:t>Some tricks to keep in mind:</a:t>
            </a:r>
          </a:p>
          <a:p>
            <a:pPr lvl="1" algn="just" eaLnBrk="1" hangingPunct="1">
              <a:lnSpc>
                <a:spcPct val="150000"/>
              </a:lnSpc>
            </a:pPr>
            <a:r>
              <a:rPr lang="en-US" altLang="en-US" dirty="0" smtClean="0">
                <a:latin typeface="Arial Black" panose="020B0A04020102020204" pitchFamily="34" charset="0"/>
              </a:rPr>
              <a:t>Often an agency will tell you there's a policy against what you want. </a:t>
            </a:r>
          </a:p>
          <a:p>
            <a:pPr lvl="1" algn="just" eaLnBrk="1" hangingPunct="1">
              <a:lnSpc>
                <a:spcPct val="150000"/>
              </a:lnSpc>
            </a:pPr>
            <a:r>
              <a:rPr lang="en-US" altLang="en-US" dirty="0" smtClean="0">
                <a:latin typeface="Arial Black" panose="020B0A04020102020204" pitchFamily="34" charset="0"/>
              </a:rPr>
              <a:t>Force them to give you the policy and read it carefully; </a:t>
            </a:r>
          </a:p>
          <a:p>
            <a:pPr lvl="1" algn="just" eaLnBrk="1" hangingPunct="1">
              <a:lnSpc>
                <a:spcPct val="150000"/>
              </a:lnSpc>
            </a:pPr>
            <a:r>
              <a:rPr lang="en-US" altLang="en-US" dirty="0" smtClean="0">
                <a:latin typeface="Arial Black" panose="020B0A04020102020204" pitchFamily="34" charset="0"/>
              </a:rPr>
              <a:t>many times it's not what they said it was or there are loopholes or ways to get around it. </a:t>
            </a:r>
          </a:p>
          <a:p>
            <a:pPr lvl="1" algn="just" eaLnBrk="1" hangingPunct="1">
              <a:lnSpc>
                <a:spcPct val="150000"/>
              </a:lnSpc>
            </a:pPr>
            <a:r>
              <a:rPr lang="en-US" altLang="en-US" dirty="0" smtClean="0">
                <a:latin typeface="Arial Black" panose="020B0A04020102020204" pitchFamily="34" charset="0"/>
              </a:rPr>
              <a:t>Use their own policies against them. </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84531618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b="1"/>
              <a:t>Negotiating With Government…</a:t>
            </a:r>
          </a:p>
        </p:txBody>
      </p:sp>
      <p:sp>
        <p:nvSpPr>
          <p:cNvPr id="56323" name="Rectangle 3"/>
          <p:cNvSpPr>
            <a:spLocks noGrp="1" noChangeArrowheads="1"/>
          </p:cNvSpPr>
          <p:nvPr>
            <p:ph type="body" idx="1"/>
          </p:nvPr>
        </p:nvSpPr>
        <p:spPr>
          <a:xfrm>
            <a:off x="605118" y="1690688"/>
            <a:ext cx="10999694" cy="4279806"/>
          </a:xfrm>
        </p:spPr>
        <p:txBody>
          <a:bodyPr/>
          <a:lstStyle/>
          <a:p>
            <a:pPr eaLnBrk="1" hangingPunct="1">
              <a:lnSpc>
                <a:spcPct val="150000"/>
              </a:lnSpc>
            </a:pPr>
            <a:r>
              <a:rPr lang="en-US" altLang="en-US" sz="3200" dirty="0">
                <a:latin typeface="Arial Black" panose="020B0A04020102020204" pitchFamily="34" charset="0"/>
              </a:rPr>
              <a:t>Remember, no matter what they say, virtually no policy is so sacred that it can't be waived or adjusted to meet your needs.</a:t>
            </a:r>
          </a:p>
          <a:p>
            <a:pPr eaLnBrk="1" hangingPunct="1">
              <a:lnSpc>
                <a:spcPct val="150000"/>
              </a:lnSpc>
            </a:pPr>
            <a:endParaRPr lang="en-US" altLang="en-US" sz="3200" dirty="0"/>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2001441027"/>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b="1" dirty="0"/>
              <a:t>Negotiating With Government…</a:t>
            </a:r>
          </a:p>
        </p:txBody>
      </p:sp>
      <p:sp>
        <p:nvSpPr>
          <p:cNvPr id="57347" name="Rectangle 3"/>
          <p:cNvSpPr>
            <a:spLocks noGrp="1" noChangeArrowheads="1"/>
          </p:cNvSpPr>
          <p:nvPr>
            <p:ph type="body" idx="1"/>
          </p:nvPr>
        </p:nvSpPr>
        <p:spPr/>
        <p:txBody>
          <a:bodyPr>
            <a:normAutofit lnSpcReduction="10000"/>
          </a:bodyPr>
          <a:lstStyle/>
          <a:p>
            <a:pPr algn="just" eaLnBrk="1" hangingPunct="1">
              <a:lnSpc>
                <a:spcPct val="150000"/>
              </a:lnSpc>
            </a:pPr>
            <a:r>
              <a:rPr lang="en-US" altLang="en-US" dirty="0" smtClean="0">
                <a:latin typeface="Arial Black" panose="020B0A04020102020204" pitchFamily="34" charset="0"/>
              </a:rPr>
              <a:t>If they give you a hard time, go to </a:t>
            </a:r>
            <a:r>
              <a:rPr lang="en-US" altLang="en-US" dirty="0" smtClean="0">
                <a:solidFill>
                  <a:srgbClr val="009900"/>
                </a:solidFill>
                <a:latin typeface="Arial Black" panose="020B0A04020102020204" pitchFamily="34" charset="0"/>
              </a:rPr>
              <a:t>the top rather than the middle</a:t>
            </a:r>
            <a:r>
              <a:rPr lang="en-US" altLang="en-US" dirty="0" smtClean="0">
                <a:latin typeface="Arial Black" panose="020B0A04020102020204" pitchFamily="34" charset="0"/>
              </a:rPr>
              <a:t>, and start your friend, the ripple effect, in motion, so that by the time that ripple reaches the agency or bureaucrat you are trying to negotiate with, </a:t>
            </a:r>
            <a:r>
              <a:rPr lang="en-US" altLang="en-US" dirty="0" smtClean="0">
                <a:solidFill>
                  <a:srgbClr val="009900"/>
                </a:solidFill>
                <a:latin typeface="Arial Black" panose="020B0A04020102020204" pitchFamily="34" charset="0"/>
              </a:rPr>
              <a:t>they're at least going to have to give you a hearing</a:t>
            </a:r>
            <a:r>
              <a:rPr lang="en-US" altLang="en-US" dirty="0" smtClean="0">
                <a:latin typeface="Arial Black" panose="020B0A04020102020204" pitchFamily="34" charset="0"/>
              </a:rPr>
              <a:t>, rather than refusing to deal with you.</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651823671"/>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solidFill>
            <a:schemeClr val="accent6">
              <a:lumMod val="60000"/>
              <a:lumOff val="40000"/>
            </a:schemeClr>
          </a:solidFill>
        </p:spPr>
        <p:txBody>
          <a:bodyPr/>
          <a:lstStyle/>
          <a:p>
            <a:pPr eaLnBrk="1" hangingPunct="1"/>
            <a:r>
              <a:rPr lang="en-US" altLang="en-US" sz="3400" b="1" dirty="0"/>
              <a:t>Negotiating With Government…</a:t>
            </a:r>
          </a:p>
        </p:txBody>
      </p:sp>
      <p:sp>
        <p:nvSpPr>
          <p:cNvPr id="58371" name="Rectangle 3"/>
          <p:cNvSpPr>
            <a:spLocks noGrp="1" noChangeArrowheads="1"/>
          </p:cNvSpPr>
          <p:nvPr>
            <p:ph type="body" idx="1"/>
          </p:nvPr>
        </p:nvSpPr>
        <p:spPr>
          <a:xfrm>
            <a:off x="671794" y="1644650"/>
            <a:ext cx="10838888" cy="4711700"/>
          </a:xfrm>
        </p:spPr>
        <p:txBody>
          <a:bodyPr>
            <a:normAutofit lnSpcReduction="10000"/>
          </a:bodyPr>
          <a:lstStyle/>
          <a:p>
            <a:pPr eaLnBrk="1" hangingPunct="1">
              <a:lnSpc>
                <a:spcPct val="150000"/>
              </a:lnSpc>
            </a:pPr>
            <a:r>
              <a:rPr lang="en-US" altLang="en-US" sz="2600" dirty="0">
                <a:latin typeface="Arial Black" panose="020B0A04020102020204" pitchFamily="34" charset="0"/>
              </a:rPr>
              <a:t>Pump office clerks and others for information</a:t>
            </a:r>
          </a:p>
          <a:p>
            <a:pPr eaLnBrk="1" hangingPunct="1">
              <a:lnSpc>
                <a:spcPct val="150000"/>
              </a:lnSpc>
            </a:pPr>
            <a:r>
              <a:rPr lang="en-US" altLang="en-US" sz="2600" dirty="0">
                <a:latin typeface="Arial Black" panose="020B0A04020102020204" pitchFamily="34" charset="0"/>
              </a:rPr>
              <a:t>One of the biggest problems is finding the right person to negotiate with. </a:t>
            </a:r>
          </a:p>
          <a:p>
            <a:pPr lvl="1" eaLnBrk="1" hangingPunct="1">
              <a:lnSpc>
                <a:spcPct val="150000"/>
              </a:lnSpc>
            </a:pPr>
            <a:r>
              <a:rPr lang="en-US" altLang="en-US" sz="2200" dirty="0">
                <a:latin typeface="Arial Black" panose="020B0A04020102020204" pitchFamily="34" charset="0"/>
              </a:rPr>
              <a:t>Don't start making your demands </a:t>
            </a:r>
            <a:r>
              <a:rPr lang="en-US" altLang="en-US" sz="2200" dirty="0">
                <a:solidFill>
                  <a:srgbClr val="009900"/>
                </a:solidFill>
                <a:latin typeface="Arial Black" panose="020B0A04020102020204" pitchFamily="34" charset="0"/>
              </a:rPr>
              <a:t>until you are sure you're dealing with the right person</a:t>
            </a:r>
            <a:r>
              <a:rPr lang="en-US" altLang="en-US" sz="2200" dirty="0">
                <a:latin typeface="Arial Black" panose="020B0A04020102020204" pitchFamily="34" charset="0"/>
              </a:rPr>
              <a:t>.</a:t>
            </a:r>
          </a:p>
          <a:p>
            <a:pPr eaLnBrk="1" hangingPunct="1">
              <a:lnSpc>
                <a:spcPct val="150000"/>
              </a:lnSpc>
            </a:pPr>
            <a:r>
              <a:rPr lang="en-US" altLang="en-US" sz="2600" dirty="0">
                <a:latin typeface="Arial Black" panose="020B0A04020102020204" pitchFamily="34" charset="0"/>
              </a:rPr>
              <a:t>Be aware that governmental agencies </a:t>
            </a:r>
            <a:r>
              <a:rPr lang="en-US" altLang="en-US" sz="2600" dirty="0">
                <a:solidFill>
                  <a:srgbClr val="009900"/>
                </a:solidFill>
                <a:latin typeface="Arial Black" panose="020B0A04020102020204" pitchFamily="34" charset="0"/>
              </a:rPr>
              <a:t>operate in the public eye and are extremely sensitive to media</a:t>
            </a:r>
            <a:r>
              <a:rPr lang="en-US" altLang="en-US" sz="2600" dirty="0">
                <a:latin typeface="Arial Black" panose="020B0A04020102020204" pitchFamily="34" charset="0"/>
              </a:rPr>
              <a:t> attention on their shortcomings.</a:t>
            </a:r>
          </a:p>
        </p:txBody>
      </p:sp>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814719574"/>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941294" y="152400"/>
            <a:ext cx="9520518" cy="1143000"/>
          </a:xfrm>
          <a:solidFill>
            <a:schemeClr val="accent6">
              <a:lumMod val="60000"/>
              <a:lumOff val="40000"/>
            </a:schemeClr>
          </a:solidFill>
        </p:spPr>
        <p:txBody>
          <a:bodyPr/>
          <a:lstStyle/>
          <a:p>
            <a:r>
              <a:rPr lang="en-US" altLang="en-US" sz="3200" dirty="0">
                <a:latin typeface="Arial Black" panose="020B0A04020102020204" pitchFamily="34" charset="0"/>
              </a:rPr>
              <a:t>The Seven Pillars of </a:t>
            </a:r>
            <a:r>
              <a:rPr lang="en-US" altLang="en-US" sz="3200" dirty="0" smtClean="0">
                <a:latin typeface="Arial Black" panose="020B0A04020102020204" pitchFamily="34" charset="0"/>
              </a:rPr>
              <a:t>Negotiation </a:t>
            </a:r>
            <a:r>
              <a:rPr lang="en-US" altLang="en-US" sz="3200" dirty="0">
                <a:latin typeface="Arial Black" panose="020B0A04020102020204" pitchFamily="34" charset="0"/>
              </a:rPr>
              <a:t>Wisdom</a:t>
            </a:r>
          </a:p>
        </p:txBody>
      </p:sp>
      <p:pic>
        <p:nvPicPr>
          <p:cNvPr id="6042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0" y="1295400"/>
            <a:ext cx="8686800" cy="5029200"/>
          </a:xfrm>
          <a:noFill/>
        </p:spPr>
      </p:pic>
      <p:sp>
        <p:nvSpPr>
          <p:cNvPr id="2" name="Footer Placeholder 1"/>
          <p:cNvSpPr>
            <a:spLocks noGrp="1"/>
          </p:cNvSpPr>
          <p:nvPr>
            <p:ph type="ftr" sz="quarter" idx="11"/>
          </p:nvPr>
        </p:nvSpPr>
        <p:spPr/>
        <p:txBody>
          <a:bodyPr/>
          <a:lstStyle/>
          <a:p>
            <a:r>
              <a:rPr lang="en-US" smtClean="0"/>
              <a:t>Advocacy, Lobbying and Negotiation skills on Disability Rights &amp; Food Security </a:t>
            </a:r>
            <a:endParaRPr lang="en-US"/>
          </a:p>
        </p:txBody>
      </p:sp>
    </p:spTree>
    <p:extLst>
      <p:ext uri="{BB962C8B-B14F-4D97-AF65-F5344CB8AC3E}">
        <p14:creationId xmlns:p14="http://schemas.microsoft.com/office/powerpoint/2010/main" val="323236072"/>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srcRect/>
          <a:stretch>
            <a:fillRect/>
          </a:stretch>
        </p:blipFill>
        <p:spPr bwMode="auto">
          <a:xfrm>
            <a:off x="1905000" y="762000"/>
            <a:ext cx="8153400" cy="571500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ln w="9525">
            <a:noFill/>
            <a:miter lim="800000"/>
            <a:headEnd/>
            <a:tailEnd/>
          </a:ln>
          <a:effectLst/>
        </p:spPr>
      </p:pic>
      <p:sp>
        <p:nvSpPr>
          <p:cNvPr id="3" name="Rectangle 2"/>
          <p:cNvSpPr/>
          <p:nvPr/>
        </p:nvSpPr>
        <p:spPr>
          <a:xfrm>
            <a:off x="3581400" y="3048000"/>
            <a:ext cx="5181600" cy="2133600"/>
          </a:xfrm>
          <a:prstGeom prst="rect">
            <a:avLst/>
          </a:prstGeom>
          <a:no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Thank You </a:t>
            </a:r>
          </a:p>
        </p:txBody>
      </p:sp>
      <p:sp>
        <p:nvSpPr>
          <p:cNvPr id="4" name="Date Placeholder 3"/>
          <p:cNvSpPr>
            <a:spLocks noGrp="1"/>
          </p:cNvSpPr>
          <p:nvPr>
            <p:ph type="dt" sz="quarter" idx="10"/>
          </p:nvPr>
        </p:nvSpPr>
        <p:spPr/>
        <p:txBody>
          <a:bodyPr/>
          <a:lstStyle/>
          <a:p>
            <a:pPr>
              <a:defRPr/>
            </a:pPr>
            <a:fld id="{7C48D441-4305-40A5-BB92-7552B4B899BC}" type="datetime1">
              <a:rPr lang="en-US"/>
              <a:pPr>
                <a:defRPr/>
              </a:pPr>
              <a:t>3/29/2024</a:t>
            </a:fld>
            <a:endParaRPr lang="en-US"/>
          </a:p>
        </p:txBody>
      </p:sp>
      <p:sp>
        <p:nvSpPr>
          <p:cNvPr id="22118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59D44010-6F2A-44DD-B763-B77F2AAF51FF}" type="slidenum">
              <a:rPr lang="en-US" altLang="en-US" sz="1200">
                <a:solidFill>
                  <a:srgbClr val="B5A788"/>
                </a:solidFill>
                <a:latin typeface="Arial" panose="020B0604020202020204" pitchFamily="34" charset="0"/>
              </a:rPr>
              <a:pPr>
                <a:spcBef>
                  <a:spcPct val="0"/>
                </a:spcBef>
                <a:buClrTx/>
                <a:buSzTx/>
                <a:buFontTx/>
                <a:buNone/>
              </a:pPr>
              <a:t>216</a:t>
            </a:fld>
            <a:endParaRPr lang="en-US" altLang="en-US" sz="1200">
              <a:solidFill>
                <a:srgbClr val="B5A788"/>
              </a:solidFill>
              <a:latin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a:t>Dereje G. HU/CMHS</a:t>
            </a:r>
          </a:p>
        </p:txBody>
      </p:sp>
    </p:spTree>
    <p:extLst>
      <p:ext uri="{BB962C8B-B14F-4D97-AF65-F5344CB8AC3E}">
        <p14:creationId xmlns:p14="http://schemas.microsoft.com/office/powerpoint/2010/main" val="2262001119"/>
      </p:ext>
    </p:extLst>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9F7E834A858448A36AC19492EEA7B3" ma:contentTypeVersion="4" ma:contentTypeDescription="Create a new document." ma:contentTypeScope="" ma:versionID="d963a2922667b18241bbec8cbfd0782c">
  <xsd:schema xmlns:xsd="http://www.w3.org/2001/XMLSchema" xmlns:xs="http://www.w3.org/2001/XMLSchema" xmlns:p="http://schemas.microsoft.com/office/2006/metadata/properties" xmlns:ns2="e048a4a3-ef69-49c4-86a0-a8298ec56449" targetNamespace="http://schemas.microsoft.com/office/2006/metadata/properties" ma:root="true" ma:fieldsID="b7d491887bdef6c2454fadfc501e54fe" ns2:_="">
    <xsd:import namespace="e048a4a3-ef69-49c4-86a0-a8298ec564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8a4a3-ef69-49c4-86a0-a8298ec56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8EA52F-1B7B-461E-AED8-38404A6843DA}"/>
</file>

<file path=customXml/itemProps2.xml><?xml version="1.0" encoding="utf-8"?>
<ds:datastoreItem xmlns:ds="http://schemas.openxmlformats.org/officeDocument/2006/customXml" ds:itemID="{77FB0B26-725D-4712-A6BB-2285CC42F25D}"/>
</file>

<file path=customXml/itemProps3.xml><?xml version="1.0" encoding="utf-8"?>
<ds:datastoreItem xmlns:ds="http://schemas.openxmlformats.org/officeDocument/2006/customXml" ds:itemID="{EF0BA1B1-1AEB-4549-8415-4472AF1F626B}"/>
</file>

<file path=docProps/app.xml><?xml version="1.0" encoding="utf-8"?>
<Properties xmlns="http://schemas.openxmlformats.org/officeDocument/2006/extended-properties" xmlns:vt="http://schemas.openxmlformats.org/officeDocument/2006/docPropsVTypes">
  <TotalTime>5834</TotalTime>
  <Words>10961</Words>
  <Application>Microsoft Office PowerPoint</Application>
  <PresentationFormat>Widescreen</PresentationFormat>
  <Paragraphs>1224</Paragraphs>
  <Slides>216</Slides>
  <Notes>90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216</vt:i4>
      </vt:variant>
    </vt:vector>
  </HeadingPairs>
  <TitlesOfParts>
    <vt:vector size="233" baseType="lpstr">
      <vt:lpstr>宋体</vt:lpstr>
      <vt:lpstr>Agency FB</vt:lpstr>
      <vt:lpstr>Andalus</vt:lpstr>
      <vt:lpstr>Arial</vt:lpstr>
      <vt:lpstr>Arial Black</vt:lpstr>
      <vt:lpstr>Arial MT</vt:lpstr>
      <vt:lpstr>Baskerville Old Face</vt:lpstr>
      <vt:lpstr>Bernard MT Condensed</vt:lpstr>
      <vt:lpstr>Book Antiqua</vt:lpstr>
      <vt:lpstr>Calibri</vt:lpstr>
      <vt:lpstr>Calibri Light</vt:lpstr>
      <vt:lpstr>Cambria</vt:lpstr>
      <vt:lpstr>Times New Roman</vt:lpstr>
      <vt:lpstr>Verdana</vt:lpstr>
      <vt:lpstr>Wingdings</vt:lpstr>
      <vt:lpstr>Wingdings 2</vt:lpstr>
      <vt:lpstr>Office Theme</vt:lpstr>
      <vt:lpstr>ALN Training Dire Dawa</vt:lpstr>
      <vt:lpstr>Advocacy, Lobbying and Negotiation skills on Disability Rights &amp; Food Security  Training of Trainers (ToT) </vt:lpstr>
      <vt:lpstr>PowerPoint Presentation</vt:lpstr>
      <vt:lpstr>PowerPoint Presentation</vt:lpstr>
      <vt:lpstr>Self Introduction;-  Name/Nick Name; Marital Status; Educational Background; What he/she expect to get from the training;      </vt:lpstr>
      <vt:lpstr>PowerPoint Presentation</vt:lpstr>
      <vt:lpstr>Training Methodology </vt:lpstr>
      <vt:lpstr>Ground rules </vt:lpstr>
      <vt:lpstr>Time Table </vt:lpstr>
      <vt:lpstr>Executives </vt:lpstr>
      <vt:lpstr>Pre-Test </vt:lpstr>
      <vt:lpstr>Training Content </vt:lpstr>
      <vt:lpstr>Lesson 1: Basics on networking</vt:lpstr>
      <vt:lpstr>Brainstorm </vt:lpstr>
      <vt:lpstr>Lesson 1: Basics on networking</vt:lpstr>
      <vt:lpstr>REASONS FOR NETWORKING</vt:lpstr>
      <vt:lpstr>Lesson 2: Building a network</vt:lpstr>
      <vt:lpstr>Continued…</vt:lpstr>
      <vt:lpstr>Four steps for setting a network</vt:lpstr>
      <vt:lpstr>Basic rules for good planning for networking </vt:lpstr>
      <vt:lpstr>Size of networks</vt:lpstr>
      <vt:lpstr>Working tools</vt:lpstr>
      <vt:lpstr>Necessary skills and competences for successful networking</vt:lpstr>
      <vt:lpstr>Lesson 3:Good governance of network</vt:lpstr>
      <vt:lpstr>Continued…</vt:lpstr>
      <vt:lpstr>Common obstacles and weaknesses in networking</vt:lpstr>
      <vt:lpstr>Examples and practical application</vt:lpstr>
      <vt:lpstr>Continue…</vt:lpstr>
      <vt:lpstr>Continue…</vt:lpstr>
      <vt:lpstr>Continue…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story continues …</vt:lpstr>
      <vt:lpstr>PowerPoint Presentation</vt:lpstr>
      <vt:lpstr>PowerPoint Presentation</vt:lpstr>
      <vt:lpstr>PowerPoint Presentation</vt:lpstr>
      <vt:lpstr>PowerPoint Presentation</vt:lpstr>
      <vt:lpstr>But the story doesn't end here …</vt:lpstr>
      <vt:lpstr>PowerPoint Presentation</vt:lpstr>
      <vt:lpstr>PowerPoint Presentation</vt:lpstr>
      <vt:lpstr>PowerPoint Presentation</vt:lpstr>
      <vt:lpstr>PowerPoint Presentation</vt:lpstr>
      <vt:lpstr>PowerPoint Presentation</vt:lpstr>
      <vt:lpstr>The story still hasn't ended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 Work</vt:lpstr>
      <vt:lpstr>PowerPoint Presentation</vt:lpstr>
      <vt:lpstr>Module II: Lobbying</vt:lpstr>
      <vt:lpstr>Basics on Lobbying</vt:lpstr>
      <vt:lpstr>Civil society, lobbying, and good governance</vt:lpstr>
      <vt:lpstr>Lesson 2:Basic activities for effective lobbying</vt:lpstr>
      <vt:lpstr>"Inside" Lobbying</vt:lpstr>
      <vt:lpstr>"Outside" Lobbying</vt:lpstr>
      <vt:lpstr>PowerPoint Presentation</vt:lpstr>
      <vt:lpstr>PowerPoint Presentation</vt:lpstr>
      <vt:lpstr>PowerPoint Presentation</vt:lpstr>
      <vt:lpstr>Group Work </vt:lpstr>
      <vt:lpstr>PowerPoint Presentation</vt:lpstr>
      <vt:lpstr>Module III: Advocacy</vt:lpstr>
      <vt:lpstr>Definition…</vt:lpstr>
      <vt:lpstr> Definition…..</vt:lpstr>
      <vt:lpstr>Definition…</vt:lpstr>
      <vt:lpstr>Advocacy …</vt:lpstr>
      <vt:lpstr>Level of advocacy </vt:lpstr>
      <vt:lpstr>Levels…example</vt:lpstr>
      <vt:lpstr>Roles of an advocate</vt:lpstr>
      <vt:lpstr>Principles of advocacy </vt:lpstr>
      <vt:lpstr>Principle ….</vt:lpstr>
      <vt:lpstr> Advocacy planning process</vt:lpstr>
      <vt:lpstr>Step one: Issue identification</vt:lpstr>
      <vt:lpstr>Issue …… </vt:lpstr>
      <vt:lpstr>Step two: Research and analysis</vt:lpstr>
      <vt:lpstr>Research….</vt:lpstr>
      <vt:lpstr>Research…</vt:lpstr>
      <vt:lpstr>Wider context …</vt:lpstr>
      <vt:lpstr>PowerPoint Presentation</vt:lpstr>
      <vt:lpstr>Root causes in problem tree (example) </vt:lpstr>
      <vt:lpstr>Root causes …</vt:lpstr>
      <vt:lpstr>Effects in problem tree (example)</vt:lpstr>
      <vt:lpstr>Effect…</vt:lpstr>
      <vt:lpstr> 3. Desk-based research</vt:lpstr>
      <vt:lpstr>PowerPoint Presentation</vt:lpstr>
      <vt:lpstr>Deciding….</vt:lpstr>
      <vt:lpstr>Step three: Planning</vt:lpstr>
      <vt:lpstr>…planning is a strategic choice</vt:lpstr>
      <vt:lpstr>  1. Developing  advocacy goal</vt:lpstr>
      <vt:lpstr>2. Set SMART advocacy objectives </vt:lpstr>
      <vt:lpstr>SMART objectives…</vt:lpstr>
      <vt:lpstr>Objectives…</vt:lpstr>
      <vt:lpstr> 3. Setting indicators and means of measurement </vt:lpstr>
      <vt:lpstr>4. Stakeholder mapping and analysis</vt:lpstr>
      <vt:lpstr>Stakeholders…</vt:lpstr>
      <vt:lpstr>Stakeholders…</vt:lpstr>
      <vt:lpstr>PowerPoint Presentation</vt:lpstr>
      <vt:lpstr>Stakeholder analysis….</vt:lpstr>
      <vt:lpstr>Stakeholder analysis….</vt:lpstr>
      <vt:lpstr>Stakeholder analysis table</vt:lpstr>
      <vt:lpstr>Allies and opponents matrix</vt:lpstr>
      <vt:lpstr>Allies and opponents matrix…</vt:lpstr>
      <vt:lpstr>Stakeholder analysis ….</vt:lpstr>
      <vt:lpstr>5. Choosing advocacy methods</vt:lpstr>
      <vt:lpstr>Advocacy methods…</vt:lpstr>
      <vt:lpstr>      6. Risk management</vt:lpstr>
      <vt:lpstr>Risk management…</vt:lpstr>
      <vt:lpstr>Risk management….</vt:lpstr>
      <vt:lpstr>SWOT analysis</vt:lpstr>
      <vt:lpstr>SWOT…</vt:lpstr>
      <vt:lpstr>7. Action planning/produce plan of work</vt:lpstr>
      <vt:lpstr>Action plan…activity </vt:lpstr>
      <vt:lpstr>Activity schedule (Gantt chart)</vt:lpstr>
      <vt:lpstr>Sample Gantt chart </vt:lpstr>
      <vt:lpstr>Step Four: Action/implementation </vt:lpstr>
      <vt:lpstr>Advocacy options </vt:lpstr>
      <vt:lpstr>1. Deciding your position</vt:lpstr>
      <vt:lpstr>Purposes of Positions </vt:lpstr>
      <vt:lpstr>Position …</vt:lpstr>
      <vt:lpstr>Positions …tips </vt:lpstr>
      <vt:lpstr>Positions ….</vt:lpstr>
      <vt:lpstr>Main components of a position or policy</vt:lpstr>
      <vt:lpstr>Main components…</vt:lpstr>
      <vt:lpstr>Main components…</vt:lpstr>
      <vt:lpstr>How position present to policy makers??</vt:lpstr>
      <vt:lpstr>2. Networking</vt:lpstr>
      <vt:lpstr>Networking…</vt:lpstr>
      <vt:lpstr>Networking …</vt:lpstr>
      <vt:lpstr>3. Lobbying</vt:lpstr>
      <vt:lpstr>Types of lobbying</vt:lpstr>
      <vt:lpstr>Lobbying …</vt:lpstr>
      <vt:lpstr>Lobbying …</vt:lpstr>
      <vt:lpstr>4.Education and raising awareness </vt:lpstr>
      <vt:lpstr>5. Mobilizing people for action </vt:lpstr>
      <vt:lpstr>Importance of mobilizing groups of people for action </vt:lpstr>
      <vt:lpstr>PowerPoint Presentation</vt:lpstr>
      <vt:lpstr>6. Working with the media</vt:lpstr>
      <vt:lpstr>PowerPoint Presentation</vt:lpstr>
      <vt:lpstr>Step Five: Evaluation and monitoring </vt:lpstr>
      <vt:lpstr>Reasons for monitoring and evaluation</vt:lpstr>
      <vt:lpstr>Monitoring  advocacy activities </vt:lpstr>
      <vt:lpstr>Monitoring …</vt:lpstr>
      <vt:lpstr>Evaluating advocacy activities   </vt:lpstr>
      <vt:lpstr>Evaluation…</vt:lpstr>
      <vt:lpstr>Differences between monitoring and evaluation </vt:lpstr>
      <vt:lpstr>Procedure for evaluation</vt:lpstr>
      <vt:lpstr>What to do with evaluation result?  </vt:lpstr>
      <vt:lpstr>Learning review</vt:lpstr>
      <vt:lpstr>Example: mobilizing a community for a mass demonstration</vt:lpstr>
      <vt:lpstr>PowerPoint Presentation</vt:lpstr>
      <vt:lpstr>PowerPoint Presentation</vt:lpstr>
      <vt:lpstr>PowerPoint Presentation</vt:lpstr>
      <vt:lpstr>Negotiation </vt:lpstr>
      <vt:lpstr>Brainstorm (Group Work)</vt:lpstr>
      <vt:lpstr>Introduction…</vt:lpstr>
      <vt:lpstr>Introduction…</vt:lpstr>
      <vt:lpstr>Negotiation defined</vt:lpstr>
      <vt:lpstr>Negotiation…</vt:lpstr>
      <vt:lpstr>Negotiation…</vt:lpstr>
      <vt:lpstr>PowerPoint Presentation</vt:lpstr>
      <vt:lpstr>Negotiation…</vt:lpstr>
      <vt:lpstr>Negotiation…</vt:lpstr>
      <vt:lpstr>Negotiation…</vt:lpstr>
      <vt:lpstr>Negotiation…</vt:lpstr>
      <vt:lpstr>Negotiation…</vt:lpstr>
      <vt:lpstr>When Does a Negotiation Take Place?</vt:lpstr>
      <vt:lpstr>Case 1</vt:lpstr>
      <vt:lpstr>Case 1…</vt:lpstr>
      <vt:lpstr>Case 1…</vt:lpstr>
      <vt:lpstr>Case 2</vt:lpstr>
      <vt:lpstr>Case 2…</vt:lpstr>
      <vt:lpstr>No and the Negotiator</vt:lpstr>
      <vt:lpstr>No and the Negotiator…</vt:lpstr>
      <vt:lpstr>Negotiation Process: 5 Steps</vt:lpstr>
      <vt:lpstr>Negotiation Process…</vt:lpstr>
      <vt:lpstr>Negotiation Process…</vt:lpstr>
      <vt:lpstr>Negotiation Process…</vt:lpstr>
      <vt:lpstr>Negotiation Process…</vt:lpstr>
      <vt:lpstr>Negotiation Process…</vt:lpstr>
      <vt:lpstr>Negotiation Process…</vt:lpstr>
      <vt:lpstr>Negotiation Process…</vt:lpstr>
      <vt:lpstr>Negotiation Process…</vt:lpstr>
      <vt:lpstr>Negotiation Process…</vt:lpstr>
      <vt:lpstr>The four main concerns</vt:lpstr>
      <vt:lpstr>Interests</vt:lpstr>
      <vt:lpstr>Interests…</vt:lpstr>
      <vt:lpstr>Interests…</vt:lpstr>
      <vt:lpstr>The Three C’s of Interests</vt:lpstr>
      <vt:lpstr>Interests…</vt:lpstr>
      <vt:lpstr>Interests…</vt:lpstr>
      <vt:lpstr>The Three C’s of Interests</vt:lpstr>
      <vt:lpstr>Types of Negotiation</vt:lpstr>
      <vt:lpstr>Types of Negotiation…</vt:lpstr>
      <vt:lpstr>Distributive Vs. Integrative Bargaining</vt:lpstr>
      <vt:lpstr>Types of Negotiation…</vt:lpstr>
      <vt:lpstr>Principled Negotiations </vt:lpstr>
      <vt:lpstr>Separate the People From the Problem</vt:lpstr>
      <vt:lpstr>Invent Options for Mutual Gain</vt:lpstr>
      <vt:lpstr>Negotiating With Government and Other Bureaucracies</vt:lpstr>
      <vt:lpstr>Negotiating With Government…</vt:lpstr>
      <vt:lpstr>Negotiating With Government…</vt:lpstr>
      <vt:lpstr>Negotiating With Government…</vt:lpstr>
      <vt:lpstr>Negotiating With Government…</vt:lpstr>
      <vt:lpstr>The Seven Pillars of Negotiation Wisdom</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Advocacy, Lobbying and Negotiation skills on Disability Rights &amp; Food Security Training of Trainers (ToT)</dc:title>
  <dc:creator>Get-EDC</dc:creator>
  <cp:lastModifiedBy>HP PC</cp:lastModifiedBy>
  <cp:revision>179</cp:revision>
  <dcterms:created xsi:type="dcterms:W3CDTF">2021-11-02T12:33:10Z</dcterms:created>
  <dcterms:modified xsi:type="dcterms:W3CDTF">2024-03-29T08:33:23Z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0x010100829F7E834A858448A36AC19492EEA7B3</vt:lpwstr>
  </property>
  <property fmtid="{D5CDD505-2E9C-101B-9397-08002B2CF9AE}" pid="3" name="Order">
    <vt:r8>37300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ies>
</file>