
<file path=[Content_Types].xml><?xml version="1.0" encoding="utf-8"?>
<Types xmlns="http://schemas.openxmlformats.org/package/2006/content-types">
  <Default Extension="jfif" ContentType="image/jpeg"/>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diagrams/data1.xml" ContentType="application/vnd.openxmlformats-officedocument.drawingml.diagramData+xml"/>
  <Override PartName="/ppt/slideMasters/slideMaster1.xml" ContentType="application/vnd.openxmlformats-officedocument.presentationml.slideMaster+xml"/>
  <Override PartName="/ppt/notesSlides/notesSlide1.xml" ContentType="application/vnd.openxmlformats-officedocument.presentationml.notesSlide+xml"/>
  <Override PartName="/ppt/notesSlides/notesSlide4.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1" r:id="rId1"/>
  </p:sldMasterIdLst>
  <p:notesMasterIdLst>
    <p:notesMasterId r:id="rId39"/>
  </p:notesMasterIdLst>
  <p:sldIdLst>
    <p:sldId id="271" r:id="rId2"/>
    <p:sldId id="267" r:id="rId3"/>
    <p:sldId id="292" r:id="rId4"/>
    <p:sldId id="268" r:id="rId5"/>
    <p:sldId id="258" r:id="rId6"/>
    <p:sldId id="266" r:id="rId7"/>
    <p:sldId id="262" r:id="rId8"/>
    <p:sldId id="280" r:id="rId9"/>
    <p:sldId id="279" r:id="rId10"/>
    <p:sldId id="281" r:id="rId11"/>
    <p:sldId id="270" r:id="rId12"/>
    <p:sldId id="265" r:id="rId13"/>
    <p:sldId id="289" r:id="rId14"/>
    <p:sldId id="290" r:id="rId15"/>
    <p:sldId id="286" r:id="rId16"/>
    <p:sldId id="291" r:id="rId17"/>
    <p:sldId id="257" r:id="rId18"/>
    <p:sldId id="287" r:id="rId19"/>
    <p:sldId id="295" r:id="rId20"/>
    <p:sldId id="293" r:id="rId21"/>
    <p:sldId id="294" r:id="rId22"/>
    <p:sldId id="296" r:id="rId23"/>
    <p:sldId id="298" r:id="rId24"/>
    <p:sldId id="635" r:id="rId25"/>
    <p:sldId id="634" r:id="rId26"/>
    <p:sldId id="297" r:id="rId27"/>
    <p:sldId id="302" r:id="rId28"/>
    <p:sldId id="301" r:id="rId29"/>
    <p:sldId id="300" r:id="rId30"/>
    <p:sldId id="284" r:id="rId31"/>
    <p:sldId id="299" r:id="rId32"/>
    <p:sldId id="633" r:id="rId33"/>
    <p:sldId id="305" r:id="rId34"/>
    <p:sldId id="304" r:id="rId35"/>
    <p:sldId id="308" r:id="rId36"/>
    <p:sldId id="272" r:id="rId37"/>
    <p:sldId id="273" r:id="rId3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99"/>
    <a:srgbClr val="AC0000"/>
    <a:srgbClr val="D3F6FD"/>
    <a:srgbClr val="826300"/>
    <a:srgbClr val="FF0066"/>
    <a:srgbClr val="006600"/>
    <a:srgbClr val="FFFED1"/>
    <a:srgbClr val="3A1953"/>
    <a:srgbClr val="996600"/>
    <a:srgbClr val="0033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525" autoAdjust="0"/>
    <p:restoredTop sz="84371" autoAdjust="0"/>
  </p:normalViewPr>
  <p:slideViewPr>
    <p:cSldViewPr snapToGrid="0">
      <p:cViewPr varScale="1">
        <p:scale>
          <a:sx n="54" d="100"/>
          <a:sy n="54" d="100"/>
        </p:scale>
        <p:origin x="1096"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45" Type="http://schemas.openxmlformats.org/officeDocument/2006/relationships/customXml" Target="../customXml/item2.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customXml" Target="../customXml/item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customXml" Target="../customXml/item3.xml"/><Relationship Id="rId20" Type="http://schemas.openxmlformats.org/officeDocument/2006/relationships/slide" Target="slides/slide19.xml"/><Relationship Id="rId41" Type="http://schemas.openxmlformats.org/officeDocument/2006/relationships/viewProps" Target="view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14.jfif"/><Relationship Id="rId2" Type="http://schemas.openxmlformats.org/officeDocument/2006/relationships/image" Target="../media/image13.jfif"/><Relationship Id="rId1" Type="http://schemas.openxmlformats.org/officeDocument/2006/relationships/image" Target="../media/image12.jfif"/></Relationships>
</file>

<file path=ppt/diagrams/_rels/drawing1.xml.rels><?xml version="1.0" encoding="UTF-8" standalone="yes"?>
<Relationships xmlns="http://schemas.openxmlformats.org/package/2006/relationships"><Relationship Id="rId3" Type="http://schemas.openxmlformats.org/officeDocument/2006/relationships/image" Target="../media/image14.jfif"/><Relationship Id="rId2" Type="http://schemas.openxmlformats.org/officeDocument/2006/relationships/image" Target="../media/image13.jfif"/><Relationship Id="rId1" Type="http://schemas.openxmlformats.org/officeDocument/2006/relationships/image" Target="../media/image12.jfif"/></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6B86140-BEF1-4A41-B0B8-D519E60428D8}" type="doc">
      <dgm:prSet loTypeId="urn:microsoft.com/office/officeart/2011/layout/RadialPictureList" loCatId="picture" qsTypeId="urn:microsoft.com/office/officeart/2005/8/quickstyle/simple1" qsCatId="simple" csTypeId="urn:microsoft.com/office/officeart/2005/8/colors/accent1_2" csCatId="accent1" phldr="1"/>
      <dgm:spPr/>
      <dgm:t>
        <a:bodyPr/>
        <a:lstStyle/>
        <a:p>
          <a:endParaRPr lang="en-ZA"/>
        </a:p>
      </dgm:t>
    </dgm:pt>
    <dgm:pt modelId="{749769F7-C1AA-43F1-9527-85AD2AD97611}">
      <dgm:prSet phldrT="[Text]" custT="1"/>
      <dgm:spPr/>
      <dgm:t>
        <a:bodyPr lIns="0" rIns="0"/>
        <a:lstStyle/>
        <a:p>
          <a:pPr marL="0" indent="0"/>
          <a:r>
            <a:rPr lang="en-ZA" sz="2500" b="1" dirty="0">
              <a:latin typeface="Arial" panose="020B0604020202020204" pitchFamily="34" charset="0"/>
              <a:cs typeface="Arial" panose="020B0604020202020204" pitchFamily="34" charset="0"/>
            </a:rPr>
            <a:t>ADVOCACY</a:t>
          </a:r>
        </a:p>
      </dgm:t>
    </dgm:pt>
    <dgm:pt modelId="{668B17F8-1680-4D35-9392-9CD3E10D2C5E}" type="parTrans" cxnId="{3610178D-02CB-473D-9599-2236D7E9AB2E}">
      <dgm:prSet/>
      <dgm:spPr/>
      <dgm:t>
        <a:bodyPr/>
        <a:lstStyle/>
        <a:p>
          <a:endParaRPr lang="en-ZA" sz="2400">
            <a:latin typeface="Arial" panose="020B0604020202020204" pitchFamily="34" charset="0"/>
            <a:cs typeface="Arial" panose="020B0604020202020204" pitchFamily="34" charset="0"/>
          </a:endParaRPr>
        </a:p>
      </dgm:t>
    </dgm:pt>
    <dgm:pt modelId="{79F62322-B179-4E5A-88B8-4AB816951C55}" type="sibTrans" cxnId="{3610178D-02CB-473D-9599-2236D7E9AB2E}">
      <dgm:prSet/>
      <dgm:spPr/>
      <dgm:t>
        <a:bodyPr/>
        <a:lstStyle/>
        <a:p>
          <a:endParaRPr lang="en-ZA" sz="2400">
            <a:latin typeface="Arial" panose="020B0604020202020204" pitchFamily="34" charset="0"/>
            <a:cs typeface="Arial" panose="020B0604020202020204" pitchFamily="34" charset="0"/>
          </a:endParaRPr>
        </a:p>
      </dgm:t>
    </dgm:pt>
    <dgm:pt modelId="{229BB9A9-FC6E-40AB-9BAB-F0194556FCB9}">
      <dgm:prSet phldrT="[Text]" custT="1"/>
      <dgm:spPr/>
      <dgm:t>
        <a:bodyPr/>
        <a:lstStyle/>
        <a:p>
          <a:r>
            <a:rPr lang="en-ZA" sz="2800" dirty="0">
              <a:latin typeface="Arial" panose="020B0604020202020204" pitchFamily="34" charset="0"/>
              <a:cs typeface="Arial" panose="020B0604020202020204" pitchFamily="34" charset="0"/>
            </a:rPr>
            <a:t>Activism</a:t>
          </a:r>
        </a:p>
      </dgm:t>
    </dgm:pt>
    <dgm:pt modelId="{87229626-888E-4F50-9C2E-E3BA1CDE0391}" type="parTrans" cxnId="{356314CB-578A-42B4-8824-F9A4AB4EF145}">
      <dgm:prSet/>
      <dgm:spPr/>
      <dgm:t>
        <a:bodyPr/>
        <a:lstStyle/>
        <a:p>
          <a:endParaRPr lang="en-ZA" sz="2400">
            <a:latin typeface="Arial" panose="020B0604020202020204" pitchFamily="34" charset="0"/>
            <a:cs typeface="Arial" panose="020B0604020202020204" pitchFamily="34" charset="0"/>
          </a:endParaRPr>
        </a:p>
      </dgm:t>
    </dgm:pt>
    <dgm:pt modelId="{DE6D6E21-EAD2-474C-A361-71B1A0D96168}" type="sibTrans" cxnId="{356314CB-578A-42B4-8824-F9A4AB4EF145}">
      <dgm:prSet/>
      <dgm:spPr/>
      <dgm:t>
        <a:bodyPr/>
        <a:lstStyle/>
        <a:p>
          <a:endParaRPr lang="en-ZA" sz="2400">
            <a:latin typeface="Arial" panose="020B0604020202020204" pitchFamily="34" charset="0"/>
            <a:cs typeface="Arial" panose="020B0604020202020204" pitchFamily="34" charset="0"/>
          </a:endParaRPr>
        </a:p>
      </dgm:t>
    </dgm:pt>
    <dgm:pt modelId="{A91C9461-F45B-438B-A1DE-54BAE0B919DE}">
      <dgm:prSet phldrT="[Text]" custT="1"/>
      <dgm:spPr/>
      <dgm:t>
        <a:bodyPr/>
        <a:lstStyle/>
        <a:p>
          <a:r>
            <a:rPr lang="en-ZA" sz="2800" dirty="0">
              <a:latin typeface="Arial" panose="020B0604020202020204" pitchFamily="34" charset="0"/>
              <a:cs typeface="Arial" panose="020B0604020202020204" pitchFamily="34" charset="0"/>
            </a:rPr>
            <a:t>Lobbying</a:t>
          </a:r>
        </a:p>
      </dgm:t>
    </dgm:pt>
    <dgm:pt modelId="{B78AD3CD-FCB4-4457-8EB5-50D2114BA6AE}" type="parTrans" cxnId="{850DA9CA-86AC-4FA3-B754-A4397119C53A}">
      <dgm:prSet/>
      <dgm:spPr/>
      <dgm:t>
        <a:bodyPr/>
        <a:lstStyle/>
        <a:p>
          <a:endParaRPr lang="en-ZA" sz="2400">
            <a:latin typeface="Arial" panose="020B0604020202020204" pitchFamily="34" charset="0"/>
            <a:cs typeface="Arial" panose="020B0604020202020204" pitchFamily="34" charset="0"/>
          </a:endParaRPr>
        </a:p>
      </dgm:t>
    </dgm:pt>
    <dgm:pt modelId="{E1D25D35-38F8-4E30-9A68-9F647DB889E7}" type="sibTrans" cxnId="{850DA9CA-86AC-4FA3-B754-A4397119C53A}">
      <dgm:prSet/>
      <dgm:spPr/>
      <dgm:t>
        <a:bodyPr/>
        <a:lstStyle/>
        <a:p>
          <a:endParaRPr lang="en-ZA" sz="2400">
            <a:latin typeface="Arial" panose="020B0604020202020204" pitchFamily="34" charset="0"/>
            <a:cs typeface="Arial" panose="020B0604020202020204" pitchFamily="34" charset="0"/>
          </a:endParaRPr>
        </a:p>
      </dgm:t>
    </dgm:pt>
    <dgm:pt modelId="{FD3EC7A7-6E5F-4C9B-9CCB-3E534A2036E2}">
      <dgm:prSet phldrT="[Text]" custT="1"/>
      <dgm:spPr/>
      <dgm:t>
        <a:bodyPr/>
        <a:lstStyle/>
        <a:p>
          <a:r>
            <a:rPr lang="en-ZA" sz="2800" dirty="0">
              <a:latin typeface="Arial" panose="020B0604020202020204" pitchFamily="34" charset="0"/>
              <a:cs typeface="Arial" panose="020B0604020202020204" pitchFamily="34" charset="0"/>
            </a:rPr>
            <a:t>Educate</a:t>
          </a:r>
        </a:p>
      </dgm:t>
    </dgm:pt>
    <dgm:pt modelId="{1CD5E83A-14C7-488C-BE61-F19EEBED2B8E}" type="parTrans" cxnId="{53E9A0CF-F91A-45A2-AECB-C5E71EDD9DBB}">
      <dgm:prSet/>
      <dgm:spPr/>
      <dgm:t>
        <a:bodyPr/>
        <a:lstStyle/>
        <a:p>
          <a:endParaRPr lang="en-ZA" sz="2400">
            <a:latin typeface="Arial" panose="020B0604020202020204" pitchFamily="34" charset="0"/>
            <a:cs typeface="Arial" panose="020B0604020202020204" pitchFamily="34" charset="0"/>
          </a:endParaRPr>
        </a:p>
      </dgm:t>
    </dgm:pt>
    <dgm:pt modelId="{E6846F29-EB40-4C8E-AA73-D84B9DAFC75D}" type="sibTrans" cxnId="{53E9A0CF-F91A-45A2-AECB-C5E71EDD9DBB}">
      <dgm:prSet/>
      <dgm:spPr/>
      <dgm:t>
        <a:bodyPr/>
        <a:lstStyle/>
        <a:p>
          <a:endParaRPr lang="en-ZA" sz="2400">
            <a:latin typeface="Arial" panose="020B0604020202020204" pitchFamily="34" charset="0"/>
            <a:cs typeface="Arial" panose="020B0604020202020204" pitchFamily="34" charset="0"/>
          </a:endParaRPr>
        </a:p>
      </dgm:t>
    </dgm:pt>
    <dgm:pt modelId="{C79B5483-0EDD-4DB1-9F9E-E0504ADE9331}" type="pres">
      <dgm:prSet presAssocID="{A6B86140-BEF1-4A41-B0B8-D519E60428D8}" presName="Name0" presStyleCnt="0">
        <dgm:presLayoutVars>
          <dgm:chMax val="1"/>
          <dgm:chPref val="1"/>
          <dgm:dir/>
          <dgm:resizeHandles/>
        </dgm:presLayoutVars>
      </dgm:prSet>
      <dgm:spPr/>
    </dgm:pt>
    <dgm:pt modelId="{4E9BA06B-BACC-447D-879D-DD5659A8B57E}" type="pres">
      <dgm:prSet presAssocID="{749769F7-C1AA-43F1-9527-85AD2AD97611}" presName="Parent" presStyleLbl="node1" presStyleIdx="0" presStyleCnt="2" custScaleX="138405" custScaleY="146009" custLinFactNeighborX="-12173" custLinFactNeighborY="2686">
        <dgm:presLayoutVars>
          <dgm:chMax val="4"/>
          <dgm:chPref val="3"/>
        </dgm:presLayoutVars>
      </dgm:prSet>
      <dgm:spPr/>
    </dgm:pt>
    <dgm:pt modelId="{6DBCA474-2216-4F2A-92D1-45BAD7172B13}" type="pres">
      <dgm:prSet presAssocID="{229BB9A9-FC6E-40AB-9BAB-F0194556FCB9}" presName="Accent" presStyleLbl="node1" presStyleIdx="1" presStyleCnt="2"/>
      <dgm:spPr/>
    </dgm:pt>
    <dgm:pt modelId="{17D2EC21-3478-40C9-AD06-C577B9225215}" type="pres">
      <dgm:prSet presAssocID="{229BB9A9-FC6E-40AB-9BAB-F0194556FCB9}" presName="Image1" presStyleLbl="fgImgPlace1" presStyleIdx="0" presStyleCnt="3"/>
      <dgm:spPr>
        <a:blipFill>
          <a:blip xmlns:r="http://schemas.openxmlformats.org/officeDocument/2006/relationships" r:embed="rId1"/>
          <a:srcRect/>
          <a:stretch>
            <a:fillRect l="-39000" r="-39000"/>
          </a:stretch>
        </a:blipFill>
      </dgm:spPr>
    </dgm:pt>
    <dgm:pt modelId="{54A6FF4D-AF47-480A-BC96-CE63672C5DD0}" type="pres">
      <dgm:prSet presAssocID="{229BB9A9-FC6E-40AB-9BAB-F0194556FCB9}" presName="Child1" presStyleLbl="revTx" presStyleIdx="0" presStyleCnt="3" custScaleX="134758" custLinFactNeighborX="19717" custLinFactNeighborY="6375">
        <dgm:presLayoutVars>
          <dgm:chMax val="0"/>
          <dgm:chPref val="0"/>
          <dgm:bulletEnabled val="1"/>
        </dgm:presLayoutVars>
      </dgm:prSet>
      <dgm:spPr/>
    </dgm:pt>
    <dgm:pt modelId="{4F63DC4F-EE38-4069-B7B2-771A1395B1CD}" type="pres">
      <dgm:prSet presAssocID="{A91C9461-F45B-438B-A1DE-54BAE0B919DE}" presName="Image2" presStyleCnt="0"/>
      <dgm:spPr/>
    </dgm:pt>
    <dgm:pt modelId="{5095EB07-DA64-488E-A629-84365B6D1A59}" type="pres">
      <dgm:prSet presAssocID="{A91C9461-F45B-438B-A1DE-54BAE0B919DE}" presName="Image" presStyleLbl="fgImgPlace1" presStyleIdx="1" presStyleCnt="3"/>
      <dgm:spPr>
        <a:blipFill>
          <a:blip xmlns:r="http://schemas.openxmlformats.org/officeDocument/2006/relationships" r:embed="rId2"/>
          <a:srcRect/>
          <a:stretch>
            <a:fillRect l="-17000" r="-17000"/>
          </a:stretch>
        </a:blipFill>
      </dgm:spPr>
    </dgm:pt>
    <dgm:pt modelId="{CC76C1E9-E466-4D52-AAAF-5FA8DDEAC250}" type="pres">
      <dgm:prSet presAssocID="{A91C9461-F45B-438B-A1DE-54BAE0B919DE}" presName="Child2" presStyleLbl="revTx" presStyleIdx="1" presStyleCnt="3" custScaleX="112726" custLinFactNeighborX="11880">
        <dgm:presLayoutVars>
          <dgm:chMax val="0"/>
          <dgm:chPref val="0"/>
          <dgm:bulletEnabled val="1"/>
        </dgm:presLayoutVars>
      </dgm:prSet>
      <dgm:spPr/>
    </dgm:pt>
    <dgm:pt modelId="{C31EB0BF-8DF3-459B-A963-1051113763CC}" type="pres">
      <dgm:prSet presAssocID="{FD3EC7A7-6E5F-4C9B-9CCB-3E534A2036E2}" presName="Image3" presStyleCnt="0"/>
      <dgm:spPr/>
    </dgm:pt>
    <dgm:pt modelId="{AAE65453-55B1-4B71-BC9B-080478F7948E}" type="pres">
      <dgm:prSet presAssocID="{FD3EC7A7-6E5F-4C9B-9CCB-3E534A2036E2}" presName="Image" presStyleLbl="fgImgPlace1" presStyleIdx="2" presStyleCnt="3"/>
      <dgm:spPr>
        <a:blipFill>
          <a:blip xmlns:r="http://schemas.openxmlformats.org/officeDocument/2006/relationships" r:embed="rId3"/>
          <a:srcRect/>
          <a:stretch>
            <a:fillRect l="-52000" r="-52000"/>
          </a:stretch>
        </a:blipFill>
      </dgm:spPr>
    </dgm:pt>
    <dgm:pt modelId="{6B141696-08ED-4415-9862-78647364EE05}" type="pres">
      <dgm:prSet presAssocID="{FD3EC7A7-6E5F-4C9B-9CCB-3E534A2036E2}" presName="Child3" presStyleLbl="revTx" presStyleIdx="2" presStyleCnt="3" custScaleX="136329" custLinFactNeighborX="18932" custLinFactNeighborY="2435">
        <dgm:presLayoutVars>
          <dgm:chMax val="0"/>
          <dgm:chPref val="0"/>
          <dgm:bulletEnabled val="1"/>
        </dgm:presLayoutVars>
      </dgm:prSet>
      <dgm:spPr/>
    </dgm:pt>
  </dgm:ptLst>
  <dgm:cxnLst>
    <dgm:cxn modelId="{D9214D0B-5864-47FD-82B3-01B356D5BDB5}" type="presOf" srcId="{A6B86140-BEF1-4A41-B0B8-D519E60428D8}" destId="{C79B5483-0EDD-4DB1-9F9E-E0504ADE9331}" srcOrd="0" destOrd="0" presId="urn:microsoft.com/office/officeart/2011/layout/RadialPictureList"/>
    <dgm:cxn modelId="{F6DF5F65-D5DD-41E6-8860-30CF407C64E8}" type="presOf" srcId="{A91C9461-F45B-438B-A1DE-54BAE0B919DE}" destId="{CC76C1E9-E466-4D52-AAAF-5FA8DDEAC250}" srcOrd="0" destOrd="0" presId="urn:microsoft.com/office/officeart/2011/layout/RadialPictureList"/>
    <dgm:cxn modelId="{0A5B195A-0055-4E3F-8DDF-F11ED5108CB9}" type="presOf" srcId="{FD3EC7A7-6E5F-4C9B-9CCB-3E534A2036E2}" destId="{6B141696-08ED-4415-9862-78647364EE05}" srcOrd="0" destOrd="0" presId="urn:microsoft.com/office/officeart/2011/layout/RadialPictureList"/>
    <dgm:cxn modelId="{59468A7A-7AF3-4282-9068-F0827566244F}" type="presOf" srcId="{749769F7-C1AA-43F1-9527-85AD2AD97611}" destId="{4E9BA06B-BACC-447D-879D-DD5659A8B57E}" srcOrd="0" destOrd="0" presId="urn:microsoft.com/office/officeart/2011/layout/RadialPictureList"/>
    <dgm:cxn modelId="{3610178D-02CB-473D-9599-2236D7E9AB2E}" srcId="{A6B86140-BEF1-4A41-B0B8-D519E60428D8}" destId="{749769F7-C1AA-43F1-9527-85AD2AD97611}" srcOrd="0" destOrd="0" parTransId="{668B17F8-1680-4D35-9392-9CD3E10D2C5E}" sibTransId="{79F62322-B179-4E5A-88B8-4AB816951C55}"/>
    <dgm:cxn modelId="{60246AA4-876C-4568-BD91-24E101D60C27}" type="presOf" srcId="{229BB9A9-FC6E-40AB-9BAB-F0194556FCB9}" destId="{54A6FF4D-AF47-480A-BC96-CE63672C5DD0}" srcOrd="0" destOrd="0" presId="urn:microsoft.com/office/officeart/2011/layout/RadialPictureList"/>
    <dgm:cxn modelId="{850DA9CA-86AC-4FA3-B754-A4397119C53A}" srcId="{749769F7-C1AA-43F1-9527-85AD2AD97611}" destId="{A91C9461-F45B-438B-A1DE-54BAE0B919DE}" srcOrd="1" destOrd="0" parTransId="{B78AD3CD-FCB4-4457-8EB5-50D2114BA6AE}" sibTransId="{E1D25D35-38F8-4E30-9A68-9F647DB889E7}"/>
    <dgm:cxn modelId="{356314CB-578A-42B4-8824-F9A4AB4EF145}" srcId="{749769F7-C1AA-43F1-9527-85AD2AD97611}" destId="{229BB9A9-FC6E-40AB-9BAB-F0194556FCB9}" srcOrd="0" destOrd="0" parTransId="{87229626-888E-4F50-9C2E-E3BA1CDE0391}" sibTransId="{DE6D6E21-EAD2-474C-A361-71B1A0D96168}"/>
    <dgm:cxn modelId="{53E9A0CF-F91A-45A2-AECB-C5E71EDD9DBB}" srcId="{749769F7-C1AA-43F1-9527-85AD2AD97611}" destId="{FD3EC7A7-6E5F-4C9B-9CCB-3E534A2036E2}" srcOrd="2" destOrd="0" parTransId="{1CD5E83A-14C7-488C-BE61-F19EEBED2B8E}" sibTransId="{E6846F29-EB40-4C8E-AA73-D84B9DAFC75D}"/>
    <dgm:cxn modelId="{26ACA512-F794-4E2A-B4B0-697A1252DDE7}" type="presParOf" srcId="{C79B5483-0EDD-4DB1-9F9E-E0504ADE9331}" destId="{4E9BA06B-BACC-447D-879D-DD5659A8B57E}" srcOrd="0" destOrd="0" presId="urn:microsoft.com/office/officeart/2011/layout/RadialPictureList"/>
    <dgm:cxn modelId="{09C103E8-A6ED-4060-8FA3-C07179DE92F6}" type="presParOf" srcId="{C79B5483-0EDD-4DB1-9F9E-E0504ADE9331}" destId="{6DBCA474-2216-4F2A-92D1-45BAD7172B13}" srcOrd="1" destOrd="0" presId="urn:microsoft.com/office/officeart/2011/layout/RadialPictureList"/>
    <dgm:cxn modelId="{E3B87742-AE87-4D19-901D-68C1734FD2B2}" type="presParOf" srcId="{C79B5483-0EDD-4DB1-9F9E-E0504ADE9331}" destId="{17D2EC21-3478-40C9-AD06-C577B9225215}" srcOrd="2" destOrd="0" presId="urn:microsoft.com/office/officeart/2011/layout/RadialPictureList"/>
    <dgm:cxn modelId="{F1BD293A-E11D-4F28-A41E-33BB614F7FAF}" type="presParOf" srcId="{C79B5483-0EDD-4DB1-9F9E-E0504ADE9331}" destId="{54A6FF4D-AF47-480A-BC96-CE63672C5DD0}" srcOrd="3" destOrd="0" presId="urn:microsoft.com/office/officeart/2011/layout/RadialPictureList"/>
    <dgm:cxn modelId="{6A3219DF-EF80-4C08-A93D-8F6A5ECF9FC7}" type="presParOf" srcId="{C79B5483-0EDD-4DB1-9F9E-E0504ADE9331}" destId="{4F63DC4F-EE38-4069-B7B2-771A1395B1CD}" srcOrd="4" destOrd="0" presId="urn:microsoft.com/office/officeart/2011/layout/RadialPictureList"/>
    <dgm:cxn modelId="{BFB3CBF0-00EF-4304-9738-C106CFFC5508}" type="presParOf" srcId="{4F63DC4F-EE38-4069-B7B2-771A1395B1CD}" destId="{5095EB07-DA64-488E-A629-84365B6D1A59}" srcOrd="0" destOrd="0" presId="urn:microsoft.com/office/officeart/2011/layout/RadialPictureList"/>
    <dgm:cxn modelId="{DCDF0852-6A4C-4B1C-AB1B-B08F1276539B}" type="presParOf" srcId="{C79B5483-0EDD-4DB1-9F9E-E0504ADE9331}" destId="{CC76C1E9-E466-4D52-AAAF-5FA8DDEAC250}" srcOrd="5" destOrd="0" presId="urn:microsoft.com/office/officeart/2011/layout/RadialPictureList"/>
    <dgm:cxn modelId="{CB44029E-750C-4F80-A7A3-B831B7A04211}" type="presParOf" srcId="{C79B5483-0EDD-4DB1-9F9E-E0504ADE9331}" destId="{C31EB0BF-8DF3-459B-A963-1051113763CC}" srcOrd="6" destOrd="0" presId="urn:microsoft.com/office/officeart/2011/layout/RadialPictureList"/>
    <dgm:cxn modelId="{F6FCE69D-1743-4842-83DD-8B2834EB2115}" type="presParOf" srcId="{C31EB0BF-8DF3-459B-A963-1051113763CC}" destId="{AAE65453-55B1-4B71-BC9B-080478F7948E}" srcOrd="0" destOrd="0" presId="urn:microsoft.com/office/officeart/2011/layout/RadialPictureList"/>
    <dgm:cxn modelId="{33B044E0-795E-4ACE-950A-581DF536F862}" type="presParOf" srcId="{C79B5483-0EDD-4DB1-9F9E-E0504ADE9331}" destId="{6B141696-08ED-4415-9862-78647364EE05}" srcOrd="7" destOrd="0" presId="urn:microsoft.com/office/officeart/2011/layout/RadialPictur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E9BA06B-BACC-447D-879D-DD5659A8B57E}">
      <dsp:nvSpPr>
        <dsp:cNvPr id="0" name=""/>
        <dsp:cNvSpPr/>
      </dsp:nvSpPr>
      <dsp:spPr>
        <a:xfrm>
          <a:off x="901484" y="680230"/>
          <a:ext cx="2668335" cy="2815073"/>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31750" rIns="0" bIns="31750" numCol="1" spcCol="1270" anchor="ctr" anchorCtr="0">
          <a:noAutofit/>
        </a:bodyPr>
        <a:lstStyle/>
        <a:p>
          <a:pPr marL="0" lvl="0" indent="0" algn="ctr" defTabSz="1111250">
            <a:lnSpc>
              <a:spcPct val="90000"/>
            </a:lnSpc>
            <a:spcBef>
              <a:spcPct val="0"/>
            </a:spcBef>
            <a:spcAft>
              <a:spcPct val="35000"/>
            </a:spcAft>
            <a:buNone/>
          </a:pPr>
          <a:r>
            <a:rPr lang="en-ZA" sz="2500" b="1" kern="1200" dirty="0">
              <a:latin typeface="Arial" panose="020B0604020202020204" pitchFamily="34" charset="0"/>
              <a:cs typeface="Arial" panose="020B0604020202020204" pitchFamily="34" charset="0"/>
            </a:rPr>
            <a:t>ADVOCACY</a:t>
          </a:r>
        </a:p>
      </dsp:txBody>
      <dsp:txXfrm>
        <a:off x="1292253" y="1092488"/>
        <a:ext cx="1886797" cy="1990557"/>
      </dsp:txXfrm>
    </dsp:sp>
    <dsp:sp modelId="{6DBCA474-2216-4F2A-92D1-45BAD7172B13}">
      <dsp:nvSpPr>
        <dsp:cNvPr id="0" name=""/>
        <dsp:cNvSpPr/>
      </dsp:nvSpPr>
      <dsp:spPr>
        <a:xfrm>
          <a:off x="512178" y="0"/>
          <a:ext cx="3886365" cy="4051300"/>
        </a:xfrm>
        <a:prstGeom prst="blockArc">
          <a:avLst>
            <a:gd name="adj1" fmla="val 17527788"/>
            <a:gd name="adj2" fmla="val 4119114"/>
            <a:gd name="adj3" fmla="val 575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7D2EC21-3478-40C9-AD06-C577B9225215}">
      <dsp:nvSpPr>
        <dsp:cNvPr id="0" name=""/>
        <dsp:cNvSpPr/>
      </dsp:nvSpPr>
      <dsp:spPr>
        <a:xfrm>
          <a:off x="3373814" y="341524"/>
          <a:ext cx="1032792" cy="1033081"/>
        </a:xfrm>
        <a:prstGeom prst="ellipse">
          <a:avLst/>
        </a:prstGeom>
        <a:blipFill>
          <a:blip xmlns:r="http://schemas.openxmlformats.org/officeDocument/2006/relationships" r:embed="rId1"/>
          <a:srcRect/>
          <a:stretch>
            <a:fillRect l="-39000" r="-39000"/>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4A6FF4D-AF47-480A-BC96-CE63672C5DD0}">
      <dsp:nvSpPr>
        <dsp:cNvPr id="0" name=""/>
        <dsp:cNvSpPr/>
      </dsp:nvSpPr>
      <dsp:spPr>
        <a:xfrm>
          <a:off x="4517266" y="421876"/>
          <a:ext cx="1862939" cy="9998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l" defTabSz="1244600">
            <a:lnSpc>
              <a:spcPct val="90000"/>
            </a:lnSpc>
            <a:spcBef>
              <a:spcPct val="0"/>
            </a:spcBef>
            <a:spcAft>
              <a:spcPct val="10000"/>
            </a:spcAft>
            <a:buNone/>
          </a:pPr>
          <a:r>
            <a:rPr lang="en-ZA" sz="2800" kern="1200" dirty="0">
              <a:latin typeface="Arial" panose="020B0604020202020204" pitchFamily="34" charset="0"/>
              <a:cs typeface="Arial" panose="020B0604020202020204" pitchFamily="34" charset="0"/>
            </a:rPr>
            <a:t>Activism</a:t>
          </a:r>
        </a:p>
      </dsp:txBody>
      <dsp:txXfrm>
        <a:off x="4517266" y="421876"/>
        <a:ext cx="1862939" cy="999860"/>
      </dsp:txXfrm>
    </dsp:sp>
    <dsp:sp modelId="{5095EB07-DA64-488E-A629-84365B6D1A59}">
      <dsp:nvSpPr>
        <dsp:cNvPr id="0" name=""/>
        <dsp:cNvSpPr/>
      </dsp:nvSpPr>
      <dsp:spPr>
        <a:xfrm>
          <a:off x="3772992" y="1516806"/>
          <a:ext cx="1032792" cy="1033081"/>
        </a:xfrm>
        <a:prstGeom prst="ellipse">
          <a:avLst/>
        </a:prstGeom>
        <a:blipFill>
          <a:blip xmlns:r="http://schemas.openxmlformats.org/officeDocument/2006/relationships" r:embed="rId2"/>
          <a:srcRect/>
          <a:stretch>
            <a:fillRect l="-17000" r="-17000"/>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C76C1E9-E466-4D52-AAAF-5FA8DDEAC250}">
      <dsp:nvSpPr>
        <dsp:cNvPr id="0" name=""/>
        <dsp:cNvSpPr/>
      </dsp:nvSpPr>
      <dsp:spPr>
        <a:xfrm>
          <a:off x="4966152" y="1531391"/>
          <a:ext cx="1558361" cy="9998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l" defTabSz="1244600">
            <a:lnSpc>
              <a:spcPct val="90000"/>
            </a:lnSpc>
            <a:spcBef>
              <a:spcPct val="0"/>
            </a:spcBef>
            <a:spcAft>
              <a:spcPct val="10000"/>
            </a:spcAft>
            <a:buNone/>
          </a:pPr>
          <a:r>
            <a:rPr lang="en-ZA" sz="2800" kern="1200" dirty="0">
              <a:latin typeface="Arial" panose="020B0604020202020204" pitchFamily="34" charset="0"/>
              <a:cs typeface="Arial" panose="020B0604020202020204" pitchFamily="34" charset="0"/>
            </a:rPr>
            <a:t>Lobbying</a:t>
          </a:r>
        </a:p>
      </dsp:txBody>
      <dsp:txXfrm>
        <a:off x="4966152" y="1531391"/>
        <a:ext cx="1558361" cy="999860"/>
      </dsp:txXfrm>
    </dsp:sp>
    <dsp:sp modelId="{AAE65453-55B1-4B71-BC9B-080478F7948E}">
      <dsp:nvSpPr>
        <dsp:cNvPr id="0" name=""/>
        <dsp:cNvSpPr/>
      </dsp:nvSpPr>
      <dsp:spPr>
        <a:xfrm>
          <a:off x="3373814" y="2708699"/>
          <a:ext cx="1032792" cy="1033081"/>
        </a:xfrm>
        <a:prstGeom prst="ellipse">
          <a:avLst/>
        </a:prstGeom>
        <a:blipFill>
          <a:blip xmlns:r="http://schemas.openxmlformats.org/officeDocument/2006/relationships" r:embed="rId3"/>
          <a:srcRect/>
          <a:stretch>
            <a:fillRect l="-52000" r="-52000"/>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B141696-08ED-4415-9862-78647364EE05}">
      <dsp:nvSpPr>
        <dsp:cNvPr id="0" name=""/>
        <dsp:cNvSpPr/>
      </dsp:nvSpPr>
      <dsp:spPr>
        <a:xfrm>
          <a:off x="4495555" y="2754112"/>
          <a:ext cx="1884657" cy="9998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l" defTabSz="1244600">
            <a:lnSpc>
              <a:spcPct val="90000"/>
            </a:lnSpc>
            <a:spcBef>
              <a:spcPct val="0"/>
            </a:spcBef>
            <a:spcAft>
              <a:spcPct val="10000"/>
            </a:spcAft>
            <a:buNone/>
          </a:pPr>
          <a:r>
            <a:rPr lang="en-ZA" sz="2800" kern="1200" dirty="0">
              <a:latin typeface="Arial" panose="020B0604020202020204" pitchFamily="34" charset="0"/>
              <a:cs typeface="Arial" panose="020B0604020202020204" pitchFamily="34" charset="0"/>
            </a:rPr>
            <a:t>Educate</a:t>
          </a:r>
        </a:p>
      </dsp:txBody>
      <dsp:txXfrm>
        <a:off x="4495555" y="2754112"/>
        <a:ext cx="1884657" cy="999860"/>
      </dsp:txXfrm>
    </dsp:sp>
  </dsp:spTree>
</dsp:drawing>
</file>

<file path=ppt/diagrams/layout1.xml><?xml version="1.0" encoding="utf-8"?>
<dgm:layoutDef xmlns:dgm="http://schemas.openxmlformats.org/drawingml/2006/diagram" xmlns:a="http://schemas.openxmlformats.org/drawingml/2006/main" uniqueId="urn:microsoft.com/office/officeart/2011/layout/RadialPictureList">
  <dgm:title val="Radial Picture List"/>
  <dgm:desc val="Use to show relationships to a central idea. The Level 1 shape contains text and all Level 2 shapes contain a picture with corresponding text. Limited to four Level 2 pictures.  Unused pictures do not appear, but remain available if you switch layouts. Works best with a small amount of Level 2 text."/>
  <dgm:catLst>
    <dgm:cat type="picture" pri="2500"/>
    <dgm:cat type="officeonline" pri="2500"/>
  </dgm:catLst>
  <dgm:sampData>
    <dgm:dataModel>
      <dgm:ptLst>
        <dgm:pt modelId="0" type="doc"/>
        <dgm:pt modelId="10">
          <dgm:prSet phldr="1"/>
        </dgm:pt>
        <dgm:pt modelId="11">
          <dgm:prSet phldr="1"/>
        </dgm:pt>
        <dgm:pt modelId="12">
          <dgm:prSet phldr="1"/>
        </dgm:pt>
        <dgm:pt modelId="13">
          <dgm:prSet phldr="1"/>
        </dgm:pt>
      </dgm:ptLst>
      <dgm:cxnLst>
        <dgm:cxn modelId="1" srcId="0" destId="10" srcOrd="0" destOrd="0"/>
        <dgm:cxn modelId="2" srcId="10" destId="11" srcOrd="0" destOrd="0"/>
        <dgm:cxn modelId="3" srcId="10" destId="12" srcOrd="1" destOrd="0"/>
        <dgm:cxn modelId="4" srcId="10" destId="13" srcOrd="2" destOrd="0"/>
      </dgm:cxnLst>
      <dgm:bg/>
      <dgm:whole/>
    </dgm:dataModel>
  </dgm:sampData>
  <dgm:styleData>
    <dgm:dataModel>
      <dgm:ptLst>
        <dgm:pt modelId="0" type="doc"/>
        <dgm:pt modelId="10">
          <dgm:prSet phldr="1"/>
        </dgm:pt>
        <dgm:pt modelId="11">
          <dgm:prSet phldr="1"/>
        </dgm:pt>
        <dgm:pt modelId="12">
          <dgm:prSet phldr="1"/>
        </dgm:pt>
      </dgm:ptLst>
      <dgm:cxnLst>
        <dgm:cxn modelId="1" srcId="0" destId="10" srcOrd="0" destOrd="0"/>
        <dgm:cxn modelId="2" srcId="10" destId="11" srcOrd="0" destOrd="0"/>
        <dgm:cxn modelId="3" srcId="10" destId="12" srcOrd="1"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Lst>
      <dgm:cxnLst>
        <dgm:cxn modelId="1" srcId="0" destId="10" srcOrd="0" destOrd="0"/>
        <dgm:cxn modelId="2" srcId="10" destId="11" srcOrd="0" destOrd="0"/>
        <dgm:cxn modelId="3" srcId="10" destId="12" srcOrd="1" destOrd="0"/>
        <dgm:cxn modelId="4" srcId="10" destId="13" srcOrd="2" destOrd="0"/>
        <dgm:cxn modelId="5" srcId="10" destId="14" srcOrd="3" destOrd="0"/>
      </dgm:cxnLst>
      <dgm:bg/>
      <dgm:whole/>
    </dgm:dataModel>
  </dgm:clrData>
  <dgm:layoutNode name="Name0">
    <dgm:varLst>
      <dgm:chMax val="1"/>
      <dgm:chPref val="1"/>
      <dgm:dir/>
      <dgm:resizeHandles/>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equ" val="1">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l" for="ch" forName="Accent" refType="w" fact="0"/>
              <dgm:constr type="t" for="ch" forName="Accent" refType="h" fact="0"/>
              <dgm:constr type="w" for="ch" forName="Accent" refType="w" fact="0.6747"/>
              <dgm:constr type="h" for="ch" forName="Accent" refType="h"/>
              <dgm:constr type="l" for="ch" forName="Child1" refType="w" fact="0.76"/>
              <dgm:constr type="t" for="ch" forName="Child1" refType="h" fact="0.3739"/>
              <dgm:constr type="w" for="ch" forName="Child1" refType="w" fact="0.24"/>
              <dgm:constr type="h" for="ch" forName="Child1" refType="h" fact="0.255"/>
              <dgm:constr type="l" for="ch" forName="Parent" refType="w" fact="0.1726"/>
              <dgm:constr type="t" for="ch" forName="Parent" refType="h" fact="0.2646"/>
              <dgm:constr type="w" for="ch" forName="Parent" refType="w" fact="0.3347"/>
              <dgm:constr type="h" for="ch" forName="Parent" refType="h" fact="0.4759"/>
              <dgm:constr type="l" for="ch" forName="Image1" refType="w" fact="0.5661"/>
              <dgm:constr type="t" for="ch" forName="Image1" refType="h" fact="0.3744"/>
              <dgm:constr type="w" for="ch" forName="Image1" refType="w" fact="0.1793"/>
              <dgm:constr type="h" for="ch" forName="Image1" refType="h" fact="0.255"/>
            </dgm:constrLst>
          </dgm:if>
          <dgm:if name="Name6" axis="ch ch" ptType="node node" st="1 1" cnt="1 0" func="cnt" op="equ" val="2">
            <dgm:alg type="composite">
              <dgm:param type="ar" val="1.381"/>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 refType="w" fact="0"/>
              <dgm:constr type="t" for="ch" forName="Accent" refType="h" fact="0"/>
              <dgm:constr type="w" for="ch" forName="Accent" refType="w" fact="0.6946"/>
              <dgm:constr type="h" for="ch" forName="Accent" refType="h"/>
              <dgm:constr type="l" for="ch" forName="Parent" refType="w" fact="0.1777"/>
              <dgm:constr type="t" for="ch" forName="Parent" refType="h" fact="0.2646"/>
              <dgm:constr type="w" for="ch" forName="Parent" refType="w" fact="0.3446"/>
              <dgm:constr type="h" for="ch" forName="Parent" refType="h" fact="0.4759"/>
              <dgm:constr type="l" for="ch" forName="Image1" refType="w" fact="0.5531"/>
              <dgm:constr type="t" for="ch" forName="Image1" refType="h" fact="0.1585"/>
              <dgm:constr type="w" for="ch" forName="Image1" refType="w" fact="0.1846"/>
              <dgm:constr type="h" for="ch" forName="Image1" refType="h" fact="0.255"/>
              <dgm:constr type="l" for="ch" forName="Image2" refType="w" fact="0.5531"/>
              <dgm:constr type="t" for="ch" forName="Image2" refType="h" fact="0.5624"/>
              <dgm:constr type="w" for="ch" forName="Image2" refType="w" fact="0.1846"/>
              <dgm:constr type="h" for="ch" forName="Image2" refType="h" fact="0.255"/>
              <dgm:constr type="l" for="ch" forName="Child1" refType="w" fact="0.7529"/>
              <dgm:constr type="t" for="ch" forName="Child1" refType="h" fact="0.1618"/>
              <dgm:constr type="w" for="ch" forName="Child1" refType="w" fact="0.2471"/>
              <dgm:constr type="h" for="ch" forName="Child1" refType="h" fact="0.2468"/>
              <dgm:constr type="l" for="ch" forName="Child2" refType="w" fact="0.7529"/>
              <dgm:constr type="t" for="ch" forName="Child2" refType="h" fact="0.5657"/>
              <dgm:constr type="w" for="ch" forName="Child2" refType="w" fact="0.2471"/>
              <dgm:constr type="h" for="ch" forName="Child2" refType="h" fact="0.2468"/>
            </dgm:constrLst>
          </dgm:if>
          <dgm:if name="Name7" axis="ch ch" ptType="node node" st="1 1" cnt="1 0" func="cnt" op="equ" val="3">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 refType="w" fact="0"/>
              <dgm:constr type="t" for="ch" forName="Accent" refType="h" fact="0"/>
              <dgm:constr type="w" for="ch" forName="Accent" refType="w" fact="0.6747"/>
              <dgm:constr type="h" for="ch" forName="Accent" refType="h"/>
              <dgm:constr type="l" for="ch" forName="Parent" refType="w" fact="0.1726"/>
              <dgm:constr type="t" for="ch" forName="Parent" refType="h" fact="0.2646"/>
              <dgm:constr type="w" for="ch" forName="Parent" refType="w" fact="0.3347"/>
              <dgm:constr type="h" for="ch" forName="Parent" refType="h" fact="0.4759"/>
              <dgm:constr type="l" for="ch" forName="Image1" refType="w" fact="0.4968"/>
              <dgm:constr type="t" for="ch" forName="Image1" refType="h" fact="0.0843"/>
              <dgm:constr type="w" for="ch" forName="Image1" refType="w" fact="0.1793"/>
              <dgm:constr type="h" for="ch" forName="Image1" refType="h" fact="0.255"/>
              <dgm:constr type="l" for="ch" forName="Image2" refType="w" fact="0.5661"/>
              <dgm:constr type="t" for="ch" forName="Image2" refType="h" fact="0.3744"/>
              <dgm:constr type="w" for="ch" forName="Image2" refType="w" fact="0.1793"/>
              <dgm:constr type="h" for="ch" forName="Image2" refType="h" fact="0.255"/>
              <dgm:constr type="l" for="ch" forName="Image3" refType="w" fact="0.4968"/>
              <dgm:constr type="t" for="ch" forName="Image3" refType="h" fact="0.6686"/>
              <dgm:constr type="w" for="ch" forName="Image3" refType="w" fact="0.1793"/>
              <dgm:constr type="h" for="ch" forName="Image3" refType="h" fact="0.255"/>
              <dgm:constr type="l" for="ch" forName="Child1" refType="w" fact="0.6897"/>
              <dgm:constr type="t" for="ch" forName="Child1" refType="h" fact="0.0884"/>
              <dgm:constr type="w" for="ch" forName="Child1" refType="w" fact="0.24"/>
              <dgm:constr type="h" for="ch" forName="Child1" refType="h" fact="0.2468"/>
              <dgm:constr type="l" for="ch" forName="Child2" refType="w" fact="0.76"/>
              <dgm:constr type="t" for="ch" forName="Child2" refType="h" fact="0.378"/>
              <dgm:constr type="w" for="ch" forName="Child2" refType="w" fact="0.24"/>
              <dgm:constr type="h" for="ch" forName="Child2" refType="h" fact="0.2468"/>
              <dgm:constr type="l" for="ch" forName="Child3" refType="w" fact="0.6897"/>
              <dgm:constr type="t" for="ch" forName="Child3" refType="h" fact="0.6738"/>
              <dgm:constr type="w" for="ch" forName="Child3" refType="w" fact="0.24"/>
              <dgm:constr type="h" for="ch" forName="Child3" refType="h" fact="0.2468"/>
            </dgm:constrLst>
          </dgm:if>
          <dgm:else name="Name8">
            <dgm:alg type="composite">
              <dgm:param type="ar" val="1.2852"/>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 refType="w" fact="0"/>
              <dgm:constr type="t" for="ch" forName="Accent" refType="h" fact="0.0361"/>
              <dgm:constr type="w" for="ch" forName="Accent" refType="w" fact="0.6865"/>
              <dgm:constr type="h" for="ch" forName="Accent" refType="h" fact="0.9197"/>
              <dgm:constr type="l" for="ch" forName="Parent" refType="w" fact="0.1756"/>
              <dgm:constr type="t" for="ch" forName="Parent" refType="h" fact="0.2795"/>
              <dgm:constr type="w" for="ch" forName="Parent" refType="w" fact="0.3406"/>
              <dgm:constr type="h" for="ch" forName="Parent" refType="h" fact="0.4377"/>
              <dgm:constr type="l" for="ch" forName="Image1" refType="w" fact="0.425"/>
              <dgm:constr type="t" for="ch" forName="Image1" refType="h" fact="0"/>
              <dgm:constr type="w" for="ch" forName="Image1" refType="w" fact="0.1825"/>
              <dgm:constr type="h" for="ch" forName="Image1" refType="h" fact="0.2345"/>
              <dgm:constr type="l" for="ch" forName="Image2" refType="w" fact="0.5598"/>
              <dgm:constr type="t" for="ch" forName="Image2" refType="h" fact="0.2184"/>
              <dgm:constr type="w" for="ch" forName="Image2" refType="w" fact="0.1825"/>
              <dgm:constr type="h" for="ch" forName="Image2" refType="h" fact="0.2345"/>
              <dgm:constr type="l" for="ch" forName="Image3" refType="w" fact="0.5591"/>
              <dgm:constr type="t" for="ch" forName="Image3" refType="h" fact="0.5395"/>
              <dgm:constr type="w" for="ch" forName="Image3" refType="w" fact="0.1825"/>
              <dgm:constr type="h" for="ch" forName="Image3" refType="h" fact="0.2345"/>
              <dgm:constr type="l" for="ch" forName="Image4" refType="w" fact="0.425"/>
              <dgm:constr type="t" for="ch" forName="Image4" refType="h" fact="0.7655"/>
              <dgm:constr type="w" for="ch" forName="Image4" refType="w" fact="0.1825"/>
              <dgm:constr type="h" for="ch" forName="Image4" refType="h" fact="0.2345"/>
              <dgm:constr type="l" for="ch" forName="Child1" refType="w" fact="0.6214"/>
              <dgm:constr type="t" for="ch" forName="Child1" refType="h" fact="0.003"/>
              <dgm:constr type="w" for="ch" forName="Child1" refType="w" fact="0.2443"/>
              <dgm:constr type="h" for="ch" forName="Child1" refType="h" fact="0.227"/>
              <dgm:constr type="l" for="ch" forName="Child2" refType="w" fact="0.7557"/>
              <dgm:constr type="t" for="ch" forName="Child2" refType="h" fact="0.2225"/>
              <dgm:constr type="w" for="ch" forName="Child2" refType="w" fact="0.2443"/>
              <dgm:constr type="h" for="ch" forName="Child2" refType="h" fact="0.227"/>
              <dgm:constr type="l" for="ch" forName="Child3" refType="w" fact="0.7557"/>
              <dgm:constr type="t" for="ch" forName="Child3" refType="h" fact="0.5433"/>
              <dgm:constr type="w" for="ch" forName="Child3" refType="w" fact="0.2443"/>
              <dgm:constr type="h" for="ch" forName="Child3" refType="h" fact="0.227"/>
              <dgm:constr type="l" for="ch" forName="Child4" refType="w" fact="0.6214"/>
              <dgm:constr type="t" for="ch" forName="Child4" refType="h" fact="0.7703"/>
              <dgm:constr type="w" for="ch" forName="Child4" refType="w" fact="0.2443"/>
              <dgm:constr type="h" for="ch" forName="Child4" refType="h" fact="0.227"/>
            </dgm:constrLst>
          </dgm:else>
        </dgm:choose>
      </dgm:if>
      <dgm:else name="Name9">
        <dgm:choose name="Name10">
          <dgm:if name="Name11" axis="ch ch" ptType="node node" st="1 1" cnt="1 0" func="cnt" op="equ" val="0">
            <dgm:alg type="composite">
              <dgm:param type="ar" val="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2" axis="ch ch" ptType="node node" st="1 1" cnt="1 0" func="cnt" op="equ" val="1">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r" for="ch" forName="Accent" refType="w"/>
              <dgm:constr type="t" for="ch" forName="Accent" refType="h" fact="0"/>
              <dgm:constr type="w" for="ch" forName="Accent" refType="w" fact="0.6747"/>
              <dgm:constr type="h" for="ch" forName="Accent" refType="h"/>
              <dgm:constr type="r" for="ch" forName="Child1" refType="w" fact="0.24"/>
              <dgm:constr type="t" for="ch" forName="Child1" refType="h" fact="0.3739"/>
              <dgm:constr type="w" for="ch" forName="Child1" refType="w" fact="0.24"/>
              <dgm:constr type="h" for="ch" forName="Child1" refType="h" fact="0.255"/>
              <dgm:constr type="r" for="ch" forName="Parent" refType="w" fact="0.8274"/>
              <dgm:constr type="t" for="ch" forName="Parent" refType="h" fact="0.2646"/>
              <dgm:constr type="w" for="ch" forName="Parent" refType="w" fact="0.3347"/>
              <dgm:constr type="h" for="ch" forName="Parent" refType="h" fact="0.4759"/>
              <dgm:constr type="r" for="ch" forName="Image1" refType="w" fact="0.4339"/>
              <dgm:constr type="t" for="ch" forName="Image1" refType="h" fact="0.3744"/>
              <dgm:constr type="w" for="ch" forName="Image1" refType="w" fact="0.1793"/>
              <dgm:constr type="h" for="ch" forName="Image1" refType="h" fact="0.255"/>
            </dgm:constrLst>
          </dgm:if>
          <dgm:if name="Name13" axis="ch ch" ptType="node node" st="1 1" cnt="1 0" func="cnt" op="equ" val="2">
            <dgm:alg type="composite">
              <dgm:param type="ar" val="1.381"/>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 refType="w"/>
              <dgm:constr type="t" for="ch" forName="Accent" refType="h" fact="0"/>
              <dgm:constr type="w" for="ch" forName="Accent" refType="w" fact="0.6946"/>
              <dgm:constr type="h" for="ch" forName="Accent" refType="h"/>
              <dgm:constr type="r" for="ch" forName="Parent" refType="w" fact="0.8223"/>
              <dgm:constr type="t" for="ch" forName="Parent" refType="h" fact="0.2646"/>
              <dgm:constr type="w" for="ch" forName="Parent" refType="w" fact="0.3446"/>
              <dgm:constr type="h" for="ch" forName="Parent" refType="h" fact="0.4759"/>
              <dgm:constr type="r" for="ch" forName="Image1" refType="w" fact="0.4469"/>
              <dgm:constr type="t" for="ch" forName="Image1" refType="h" fact="0.1585"/>
              <dgm:constr type="w" for="ch" forName="Image1" refType="w" fact="0.1846"/>
              <dgm:constr type="h" for="ch" forName="Image1" refType="h" fact="0.255"/>
              <dgm:constr type="r" for="ch" forName="Image2" refType="w" fact="0.4469"/>
              <dgm:constr type="t" for="ch" forName="Image2" refType="h" fact="0.5624"/>
              <dgm:constr type="w" for="ch" forName="Image2" refType="w" fact="0.1846"/>
              <dgm:constr type="h" for="ch" forName="Image2" refType="h" fact="0.255"/>
              <dgm:constr type="r" for="ch" forName="Child1" refType="w" fact="0.2471"/>
              <dgm:constr type="t" for="ch" forName="Child1" refType="h" fact="0.1618"/>
              <dgm:constr type="w" for="ch" forName="Child1" refType="w" fact="0.2471"/>
              <dgm:constr type="h" for="ch" forName="Child1" refType="h" fact="0.2468"/>
              <dgm:constr type="r" for="ch" forName="Child2" refType="w" fact="0.2471"/>
              <dgm:constr type="t" for="ch" forName="Child2" refType="h" fact="0.5657"/>
              <dgm:constr type="w" for="ch" forName="Child2" refType="w" fact="0.2471"/>
              <dgm:constr type="h" for="ch" forName="Child2" refType="h" fact="0.2468"/>
            </dgm:constrLst>
          </dgm:if>
          <dgm:if name="Name14" axis="ch ch" ptType="node node" st="1 1" cnt="1 0" func="cnt" op="equ" val="3">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 refType="w"/>
              <dgm:constr type="t" for="ch" forName="Accent" refType="h" fact="0"/>
              <dgm:constr type="w" for="ch" forName="Accent" refType="w" fact="0.6747"/>
              <dgm:constr type="h" for="ch" forName="Accent" refType="h"/>
              <dgm:constr type="r" for="ch" forName="Parent" refType="w" fact="0.8274"/>
              <dgm:constr type="t" for="ch" forName="Parent" refType="h" fact="0.2646"/>
              <dgm:constr type="w" for="ch" forName="Parent" refType="w" fact="0.3347"/>
              <dgm:constr type="h" for="ch" forName="Parent" refType="h" fact="0.4759"/>
              <dgm:constr type="r" for="ch" forName="Image1" refType="w" fact="0.5032"/>
              <dgm:constr type="t" for="ch" forName="Image1" refType="h" fact="0.0843"/>
              <dgm:constr type="w" for="ch" forName="Image1" refType="w" fact="0.1793"/>
              <dgm:constr type="h" for="ch" forName="Image1" refType="h" fact="0.255"/>
              <dgm:constr type="r" for="ch" forName="Image2" refType="w" fact="0.4339"/>
              <dgm:constr type="t" for="ch" forName="Image2" refType="h" fact="0.3744"/>
              <dgm:constr type="w" for="ch" forName="Image2" refType="w" fact="0.1793"/>
              <dgm:constr type="h" for="ch" forName="Image2" refType="h" fact="0.255"/>
              <dgm:constr type="r" for="ch" forName="Image3" refType="w" fact="0.5032"/>
              <dgm:constr type="t" for="ch" forName="Image3" refType="h" fact="0.6686"/>
              <dgm:constr type="w" for="ch" forName="Image3" refType="w" fact="0.1793"/>
              <dgm:constr type="h" for="ch" forName="Image3" refType="h" fact="0.255"/>
              <dgm:constr type="r" for="ch" forName="Child1" refType="w" fact="0.3103"/>
              <dgm:constr type="t" for="ch" forName="Child1" refType="h" fact="0.0884"/>
              <dgm:constr type="w" for="ch" forName="Child1" refType="w" fact="0.24"/>
              <dgm:constr type="h" for="ch" forName="Child1" refType="h" fact="0.2468"/>
              <dgm:constr type="r" for="ch" forName="Child2" refType="w" fact="0.24"/>
              <dgm:constr type="t" for="ch" forName="Child2" refType="h" fact="0.378"/>
              <dgm:constr type="w" for="ch" forName="Child2" refType="w" fact="0.24"/>
              <dgm:constr type="h" for="ch" forName="Child2" refType="h" fact="0.2468"/>
              <dgm:constr type="r" for="ch" forName="Child3" refType="w" fact="0.3103"/>
              <dgm:constr type="t" for="ch" forName="Child3" refType="h" fact="0.6738"/>
              <dgm:constr type="w" for="ch" forName="Child3" refType="w" fact="0.24"/>
              <dgm:constr type="h" for="ch" forName="Child3" refType="h" fact="0.2468"/>
            </dgm:constrLst>
          </dgm:if>
          <dgm:else name="Name15">
            <dgm:alg type="composite">
              <dgm:param type="ar" val="1.2852"/>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 refType="w"/>
              <dgm:constr type="t" for="ch" forName="Accent" refType="h" fact="0.0361"/>
              <dgm:constr type="w" for="ch" forName="Accent" refType="w" fact="0.6865"/>
              <dgm:constr type="h" for="ch" forName="Accent" refType="h" fact="0.9197"/>
              <dgm:constr type="r" for="ch" forName="Parent" refType="w" fact="0.8244"/>
              <dgm:constr type="t" for="ch" forName="Parent" refType="h" fact="0.2795"/>
              <dgm:constr type="w" for="ch" forName="Parent" refType="w" fact="0.3406"/>
              <dgm:constr type="h" for="ch" forName="Parent" refType="h" fact="0.4377"/>
              <dgm:constr type="r" for="ch" forName="Image1" refType="w" fact="0.575"/>
              <dgm:constr type="t" for="ch" forName="Image1" refType="h" fact="0"/>
              <dgm:constr type="w" for="ch" forName="Image1" refType="w" fact="0.1825"/>
              <dgm:constr type="h" for="ch" forName="Image1" refType="h" fact="0.2345"/>
              <dgm:constr type="r" for="ch" forName="Image2" refType="w" fact="0.4402"/>
              <dgm:constr type="t" for="ch" forName="Image2" refType="h" fact="0.2184"/>
              <dgm:constr type="w" for="ch" forName="Image2" refType="w" fact="0.1825"/>
              <dgm:constr type="h" for="ch" forName="Image2" refType="h" fact="0.2345"/>
              <dgm:constr type="r" for="ch" forName="Image3" refType="w" fact="0.4409"/>
              <dgm:constr type="t" for="ch" forName="Image3" refType="h" fact="0.5395"/>
              <dgm:constr type="w" for="ch" forName="Image3" refType="w" fact="0.1825"/>
              <dgm:constr type="h" for="ch" forName="Image3" refType="h" fact="0.2345"/>
              <dgm:constr type="r" for="ch" forName="Image4" refType="w" fact="0.575"/>
              <dgm:constr type="t" for="ch" forName="Image4" refType="h" fact="0.7655"/>
              <dgm:constr type="w" for="ch" forName="Image4" refType="w" fact="0.1825"/>
              <dgm:constr type="h" for="ch" forName="Image4" refType="h" fact="0.2345"/>
              <dgm:constr type="r" for="ch" forName="Child1" refType="w" fact="0.3786"/>
              <dgm:constr type="t" for="ch" forName="Child1" refType="h" fact="0.003"/>
              <dgm:constr type="w" for="ch" forName="Child1" refType="w" fact="0.2443"/>
              <dgm:constr type="h" for="ch" forName="Child1" refType="h" fact="0.227"/>
              <dgm:constr type="r" for="ch" forName="Child2" refType="w" fact="0.2443"/>
              <dgm:constr type="t" for="ch" forName="Child2" refType="h" fact="0.2225"/>
              <dgm:constr type="w" for="ch" forName="Child2" refType="w" fact="0.2443"/>
              <dgm:constr type="h" for="ch" forName="Child2" refType="h" fact="0.227"/>
              <dgm:constr type="r" for="ch" forName="Child3" refType="w" fact="0.2443"/>
              <dgm:constr type="t" for="ch" forName="Child3" refType="h" fact="0.5433"/>
              <dgm:constr type="w" for="ch" forName="Child3" refType="w" fact="0.2443"/>
              <dgm:constr type="h" for="ch" forName="Child3" refType="h" fact="0.227"/>
              <dgm:constr type="r" for="ch" forName="Child4" refType="w" fact="0.3786"/>
              <dgm:constr type="t" for="ch" forName="Child4" refType="h" fact="0.7703"/>
              <dgm:constr type="w" for="ch" forName="Child4" refType="w" fact="0.2443"/>
              <dgm:constr type="h" for="ch" forName="Child4" refType="h" fact="0.227"/>
            </dgm:constrLst>
          </dgm:else>
        </dgm:choose>
      </dgm:else>
    </dgm:choose>
    <dgm:forEach name="wrapper" axis="self" ptType="parTrans">
      <dgm:forEach name="ImageRepeat" axis="self">
        <dgm:layoutNode name="Image" styleLbl="fgImgPlace1">
          <dgm:alg type="sp"/>
          <dgm:shape xmlns:r="http://schemas.openxmlformats.org/officeDocument/2006/relationships" type="ellipse" r:blip="" blipPhldr="1">
            <dgm:adjLst/>
          </dgm:shape>
          <dgm:presOf/>
        </dgm:layoutNode>
      </dgm:forEach>
    </dgm:forEach>
    <dgm:forEach name="Name16" axis="ch" ptType="node" cnt="1">
      <dgm:layoutNode name="Parent" styleLbl="node1">
        <dgm:varLst>
          <dgm:chMax val="4"/>
          <dgm:chPref val="3"/>
        </dgm:varLst>
        <dgm:alg type="tx"/>
        <dgm:shape xmlns:r="http://schemas.openxmlformats.org/officeDocument/2006/relationships" type="ellipse" r:blip="">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17" axis="ch ch" ptType="node node" st="1 1" cnt="1 1">
      <dgm:layoutNode name="Accent" styleLbl="node1">
        <dgm:alg type="sp"/>
        <dgm:choose name="Name18">
          <dgm:if name="Name19" func="var" arg="dir" op="equ" val="norm">
            <dgm:choose name="Name20">
              <dgm:if name="Name21" axis="followSib" ptType="node" func="cnt" op="equ" val="0">
                <dgm:shape xmlns:r="http://schemas.openxmlformats.org/officeDocument/2006/relationships" type="blockArc" r:blip="">
                  <dgm:adjLst>
                    <dgm:adj idx="1" val="-49.0368"/>
                    <dgm:adj idx="2" val="49.4265"/>
                    <dgm:adj idx="3" val="0.0564"/>
                  </dgm:adjLst>
                </dgm:shape>
              </dgm:if>
              <dgm:if name="Name22" axis="followSib" ptType="node" func="cnt" op="equ" val="1">
                <dgm:shape xmlns:r="http://schemas.openxmlformats.org/officeDocument/2006/relationships" type="blockArc" r:blip="">
                  <dgm:adjLst>
                    <dgm:adj idx="1" val="-64.2028"/>
                    <dgm:adj idx="2" val="64.5456"/>
                    <dgm:adj idx="3" val="0.0558"/>
                  </dgm:adjLst>
                </dgm:shape>
              </dgm:if>
              <dgm:if name="Name23" axis="followSib" ptType="node" func="cnt" op="equ" val="2">
                <dgm:shape xmlns:r="http://schemas.openxmlformats.org/officeDocument/2006/relationships" type="blockArc" r:blip="">
                  <dgm:adjLst>
                    <dgm:adj idx="1" val="-67.8702"/>
                    <dgm:adj idx="2" val="68.6519"/>
                    <dgm:adj idx="3" val="0.0575"/>
                  </dgm:adjLst>
                </dgm:shape>
              </dgm:if>
              <dgm:else name="Name24">
                <dgm:shape xmlns:r="http://schemas.openxmlformats.org/officeDocument/2006/relationships" type="blockArc" r:blip="">
                  <dgm:adjLst>
                    <dgm:adj idx="1" val="-84.8426"/>
                    <dgm:adj idx="2" val="84.8009"/>
                    <dgm:adj idx="3" val="0.0524"/>
                  </dgm:adjLst>
                </dgm:shape>
              </dgm:else>
            </dgm:choose>
          </dgm:if>
          <dgm:else name="Name25">
            <dgm:choose name="Name26">
              <dgm:if name="Name27" axis="followSib" ptType="node" func="cnt" op="equ" val="0">
                <dgm:shape xmlns:r="http://schemas.openxmlformats.org/officeDocument/2006/relationships" rot="180" type="blockArc" r:blip="">
                  <dgm:adjLst>
                    <dgm:adj idx="1" val="-49.0368"/>
                    <dgm:adj idx="2" val="49.4265"/>
                    <dgm:adj idx="3" val="0.0564"/>
                  </dgm:adjLst>
                </dgm:shape>
              </dgm:if>
              <dgm:if name="Name28" axis="followSib" ptType="node" func="cnt" op="equ" val="1">
                <dgm:shape xmlns:r="http://schemas.openxmlformats.org/officeDocument/2006/relationships" rot="180" type="blockArc" r:blip="">
                  <dgm:adjLst>
                    <dgm:adj idx="1" val="-64.2028"/>
                    <dgm:adj idx="2" val="64.5456"/>
                    <dgm:adj idx="3" val="0.0558"/>
                  </dgm:adjLst>
                </dgm:shape>
              </dgm:if>
              <dgm:if name="Name29" axis="followSib" ptType="node" func="cnt" op="equ" val="2">
                <dgm:shape xmlns:r="http://schemas.openxmlformats.org/officeDocument/2006/relationships" rot="180" type="blockArc" r:blip="">
                  <dgm:adjLst>
                    <dgm:adj idx="1" val="-67.8702"/>
                    <dgm:adj idx="2" val="68.6519"/>
                    <dgm:adj idx="3" val="0.0575"/>
                  </dgm:adjLst>
                </dgm:shape>
              </dgm:if>
              <dgm:else name="Name30">
                <dgm:shape xmlns:r="http://schemas.openxmlformats.org/officeDocument/2006/relationships" rot="180" type="blockArc" r:blip="">
                  <dgm:adjLst>
                    <dgm:adj idx="1" val="-84.8426"/>
                    <dgm:adj idx="2" val="84.8009"/>
                    <dgm:adj idx="3" val="0.0524"/>
                  </dgm:adjLst>
                </dgm:shape>
              </dgm:else>
            </dgm:choose>
          </dgm:else>
        </dgm:choose>
        <dgm:presOf/>
      </dgm:layoutNode>
      <dgm:layoutNode name="Image1" styleLbl="fgImgPlace1">
        <dgm:alg type="sp"/>
        <dgm:shape xmlns:r="http://schemas.openxmlformats.org/officeDocument/2006/relationships" type="ellipse" r:blip="" blipPhldr="1">
          <dgm:adjLst/>
        </dgm:shape>
        <dgm:presOf/>
      </dgm:layoutNode>
      <dgm:layoutNode name="Child1" styleLbl="revTx">
        <dgm:varLst>
          <dgm:chMax val="0"/>
          <dgm:chPref val="0"/>
          <dgm:bulletEnabled val="1"/>
        </dgm:varLst>
        <dgm:choose name="Name31">
          <dgm:if name="Name32" func="var" arg="dir" op="equ" val="norm">
            <dgm:alg type="tx">
              <dgm:param type="parTxLTRAlign" val="l"/>
              <dgm:param type="shpTxLTRAlignCh" val="l"/>
              <dgm:param type="parTxRTLAlign" val="l"/>
              <dgm:param type="shpTxRTLAlignCh" val="l"/>
              <dgm:param type="lnSpAfParP" val="10"/>
            </dgm:alg>
          </dgm:if>
          <dgm:else name="Name33">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4" axis="ch ch" ptType="node node" st="1 2" cnt="1 1">
      <dgm:layoutNode name="Image2">
        <dgm:alg type="sp"/>
        <dgm:shape xmlns:r="http://schemas.openxmlformats.org/officeDocument/2006/relationships" r:blip="">
          <dgm:adjLst/>
        </dgm:shape>
        <dgm:presOf/>
        <dgm:constrLst/>
        <dgm:forEach name="Name35" ref="ImageRepeat"/>
      </dgm:layoutNode>
      <dgm:layoutNode name="Child2" styleLbl="revTx">
        <dgm:varLst>
          <dgm:chMax val="0"/>
          <dgm:chPref val="0"/>
          <dgm:bulletEnabled val="1"/>
        </dgm:varLst>
        <dgm:choose name="Name36">
          <dgm:if name="Name37" func="var" arg="dir" op="equ" val="norm">
            <dgm:alg type="tx">
              <dgm:param type="parTxLTRAlign" val="l"/>
              <dgm:param type="shpTxLTRAlignCh" val="l"/>
              <dgm:param type="parTxRTLAlign" val="l"/>
              <dgm:param type="shpTxRTLAlignCh" val="l"/>
              <dgm:param type="lnSpAfParP" val="10"/>
            </dgm:alg>
          </dgm:if>
          <dgm:else name="Name38">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9" axis="ch ch" ptType="node node" st="1 3" cnt="1 1">
      <dgm:layoutNode name="Image3">
        <dgm:alg type="sp"/>
        <dgm:shape xmlns:r="http://schemas.openxmlformats.org/officeDocument/2006/relationships" r:blip="">
          <dgm:adjLst/>
        </dgm:shape>
        <dgm:presOf/>
        <dgm:constrLst/>
        <dgm:forEach name="Name40" ref="ImageRepeat"/>
      </dgm:layoutNode>
      <dgm:layoutNode name="Child3" styleLbl="revTx">
        <dgm:varLst>
          <dgm:chMax val="0"/>
          <dgm:chPref val="0"/>
          <dgm:bulletEnabled val="1"/>
        </dgm:varLst>
        <dgm:choose name="Name41">
          <dgm:if name="Name42" func="var" arg="dir" op="equ" val="norm">
            <dgm:alg type="tx">
              <dgm:param type="parTxLTRAlign" val="l"/>
              <dgm:param type="shpTxLTRAlignCh" val="l"/>
              <dgm:param type="parTxRTLAlign" val="l"/>
              <dgm:param type="shpTxRTLAlignCh" val="l"/>
              <dgm:param type="lnSpAfParP" val="10"/>
            </dgm:alg>
          </dgm:if>
          <dgm:else name="Name43">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4" axis="ch ch" ptType="node node" st="1 4" cnt="1 1">
      <dgm:layoutNode name="Image4">
        <dgm:alg type="sp"/>
        <dgm:shape xmlns:r="http://schemas.openxmlformats.org/officeDocument/2006/relationships" r:blip="">
          <dgm:adjLst/>
        </dgm:shape>
        <dgm:presOf/>
        <dgm:constrLst/>
        <dgm:forEach name="Name45" ref="ImageRepeat"/>
      </dgm:layoutNode>
      <dgm:layoutNode name="Child4" styleLbl="revTx">
        <dgm:varLst>
          <dgm:chMax val="0"/>
          <dgm:chPref val="0"/>
          <dgm:bulletEnabled val="1"/>
        </dgm:varLst>
        <dgm:choose name="Name46">
          <dgm:if name="Name47" func="var" arg="dir" op="equ" val="norm">
            <dgm:alg type="tx">
              <dgm:param type="parTxLTRAlign" val="l"/>
              <dgm:param type="shpTxLTRAlignCh" val="l"/>
              <dgm:param type="parTxRTLAlign" val="l"/>
              <dgm:param type="shpTxRTLAlignCh" val="l"/>
              <dgm:param type="lnSpAfParP" val="10"/>
            </dgm:alg>
          </dgm:if>
          <dgm:else name="Name48">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DF5188E-B401-4E86-B608-D84ADF101530}" type="datetimeFigureOut">
              <a:rPr lang="en-ZA" smtClean="0"/>
              <a:t>2022/01/29</a:t>
            </a:fld>
            <a:endParaRPr lang="en-Z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Z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06BA07F-C9C2-466C-BA93-26E188F6B75B}" type="slidenum">
              <a:rPr lang="en-ZA" smtClean="0"/>
              <a:t>‹#›</a:t>
            </a:fld>
            <a:endParaRPr lang="en-ZA"/>
          </a:p>
        </p:txBody>
      </p:sp>
    </p:spTree>
    <p:extLst>
      <p:ext uri="{BB962C8B-B14F-4D97-AF65-F5344CB8AC3E}">
        <p14:creationId xmlns:p14="http://schemas.microsoft.com/office/powerpoint/2010/main" val="26391546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DAY ONE MORNING SESSION</a:t>
            </a:r>
          </a:p>
          <a:p>
            <a:r>
              <a:rPr lang="en-ZA" dirty="0"/>
              <a:t>Session Objective: </a:t>
            </a:r>
            <a:r>
              <a:rPr lang="en-ZA" sz="1800" dirty="0">
                <a:effectLst/>
                <a:latin typeface="Calibri" panose="020F0502020204030204" pitchFamily="34" charset="0"/>
                <a:ea typeface="Calibri" panose="020F0502020204030204" pitchFamily="34" charset="0"/>
              </a:rPr>
              <a:t>To improve our knowledge of what advocacy is – and isn’t – so that we can have better advocacy outcomes</a:t>
            </a:r>
            <a:endParaRPr lang="en-ZA" dirty="0"/>
          </a:p>
        </p:txBody>
      </p:sp>
      <p:sp>
        <p:nvSpPr>
          <p:cNvPr id="4" name="Slide Number Placeholder 3"/>
          <p:cNvSpPr>
            <a:spLocks noGrp="1"/>
          </p:cNvSpPr>
          <p:nvPr>
            <p:ph type="sldNum" sz="quarter" idx="5"/>
          </p:nvPr>
        </p:nvSpPr>
        <p:spPr/>
        <p:txBody>
          <a:bodyPr/>
          <a:lstStyle/>
          <a:p>
            <a:fld id="{206BA07F-C9C2-466C-BA93-26E188F6B75B}" type="slidenum">
              <a:rPr lang="en-ZA" smtClean="0"/>
              <a:t>2</a:t>
            </a:fld>
            <a:endParaRPr lang="en-ZA"/>
          </a:p>
        </p:txBody>
      </p:sp>
    </p:spTree>
    <p:extLst>
      <p:ext uri="{BB962C8B-B14F-4D97-AF65-F5344CB8AC3E}">
        <p14:creationId xmlns:p14="http://schemas.microsoft.com/office/powerpoint/2010/main" val="39834735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DAY ONE MORNING SESSION</a:t>
            </a:r>
          </a:p>
          <a:p>
            <a:r>
              <a:rPr lang="en-ZA" dirty="0"/>
              <a:t>Session Objective: </a:t>
            </a:r>
            <a:r>
              <a:rPr lang="en-ZA" sz="1800" dirty="0">
                <a:effectLst/>
                <a:latin typeface="Calibri" panose="020F0502020204030204" pitchFamily="34" charset="0"/>
                <a:ea typeface="Calibri" panose="020F0502020204030204" pitchFamily="34" charset="0"/>
              </a:rPr>
              <a:t>To improve our knowledge of what advocacy is – and isn’t – so that we can have better advocacy outcomes</a:t>
            </a:r>
            <a:endParaRPr lang="en-ZA" dirty="0"/>
          </a:p>
        </p:txBody>
      </p:sp>
      <p:sp>
        <p:nvSpPr>
          <p:cNvPr id="4" name="Slide Number Placeholder 3"/>
          <p:cNvSpPr>
            <a:spLocks noGrp="1"/>
          </p:cNvSpPr>
          <p:nvPr>
            <p:ph type="sldNum" sz="quarter" idx="5"/>
          </p:nvPr>
        </p:nvSpPr>
        <p:spPr/>
        <p:txBody>
          <a:bodyPr/>
          <a:lstStyle/>
          <a:p>
            <a:fld id="{206BA07F-C9C2-466C-BA93-26E188F6B75B}" type="slidenum">
              <a:rPr lang="en-ZA" smtClean="0"/>
              <a:t>3</a:t>
            </a:fld>
            <a:endParaRPr lang="en-ZA"/>
          </a:p>
        </p:txBody>
      </p:sp>
    </p:spTree>
    <p:extLst>
      <p:ext uri="{BB962C8B-B14F-4D97-AF65-F5344CB8AC3E}">
        <p14:creationId xmlns:p14="http://schemas.microsoft.com/office/powerpoint/2010/main" val="16863268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30minutes</a:t>
            </a:r>
          </a:p>
        </p:txBody>
      </p:sp>
      <p:sp>
        <p:nvSpPr>
          <p:cNvPr id="4" name="Slide Number Placeholder 3"/>
          <p:cNvSpPr>
            <a:spLocks noGrp="1"/>
          </p:cNvSpPr>
          <p:nvPr>
            <p:ph type="sldNum" sz="quarter" idx="5"/>
          </p:nvPr>
        </p:nvSpPr>
        <p:spPr/>
        <p:txBody>
          <a:bodyPr/>
          <a:lstStyle/>
          <a:p>
            <a:fld id="{206BA07F-C9C2-466C-BA93-26E188F6B75B}" type="slidenum">
              <a:rPr lang="en-ZA" smtClean="0"/>
              <a:t>4</a:t>
            </a:fld>
            <a:endParaRPr lang="en-ZA"/>
          </a:p>
        </p:txBody>
      </p:sp>
    </p:spTree>
    <p:extLst>
      <p:ext uri="{BB962C8B-B14F-4D97-AF65-F5344CB8AC3E}">
        <p14:creationId xmlns:p14="http://schemas.microsoft.com/office/powerpoint/2010/main" val="21762717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1231900"/>
            <a:ext cx="5919787" cy="3330575"/>
          </a:xfrm>
        </p:spPr>
      </p:sp>
      <p:sp>
        <p:nvSpPr>
          <p:cNvPr id="3" name="Notes Placeholder 2"/>
          <p:cNvSpPr>
            <a:spLocks noGrp="1"/>
          </p:cNvSpPr>
          <p:nvPr>
            <p:ph type="body" idx="1"/>
          </p:nvPr>
        </p:nvSpPr>
        <p:spPr/>
        <p:txBody>
          <a:bodyPr/>
          <a:lstStyle/>
          <a:p>
            <a:endParaRPr lang="en-GB" baseline="0" dirty="0"/>
          </a:p>
        </p:txBody>
      </p:sp>
      <p:sp>
        <p:nvSpPr>
          <p:cNvPr id="4" name="Date Placeholder 3"/>
          <p:cNvSpPr>
            <a:spLocks noGrp="1"/>
          </p:cNvSpPr>
          <p:nvPr>
            <p:ph type="dt" idx="10"/>
          </p:nvPr>
        </p:nvSpPr>
        <p:spPr/>
        <p:txBody>
          <a:bodyPr/>
          <a:lstStyle/>
          <a:p>
            <a:pPr marL="0" marR="0" lvl="0" indent="0" algn="r" defTabSz="685783" rtl="0" eaLnBrk="1" fontAlgn="auto" latinLnBrk="0" hangingPunct="1">
              <a:lnSpc>
                <a:spcPct val="100000"/>
              </a:lnSpc>
              <a:spcBef>
                <a:spcPts val="0"/>
              </a:spcBef>
              <a:spcAft>
                <a:spcPts val="0"/>
              </a:spcAft>
              <a:buClrTx/>
              <a:buSzTx/>
              <a:buFontTx/>
              <a:buNone/>
              <a:tabLst/>
              <a:defRPr/>
            </a:pPr>
            <a:fld id="{A5A5E575-6493-4D8F-978F-E12848E553D6}" type="datetime1">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685783" rtl="0" eaLnBrk="1" fontAlgn="auto" latinLnBrk="0" hangingPunct="1">
                <a:lnSpc>
                  <a:spcPct val="100000"/>
                </a:lnSpc>
                <a:spcBef>
                  <a:spcPts val="0"/>
                </a:spcBef>
                <a:spcAft>
                  <a:spcPts val="0"/>
                </a:spcAft>
                <a:buClrTx/>
                <a:buSzTx/>
                <a:buFontTx/>
                <a:buNone/>
                <a:tabLst/>
                <a:defRPr/>
              </a:pPr>
              <a:t>29/01/2022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Calibri"/>
                <a:ea typeface="+mn-ea"/>
                <a:cs typeface="+mn-cs"/>
              </a:rPr>
              <a:t>Girls' Education South Sudan - Annual Review 2016 </a:t>
            </a: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685783" rtl="0" eaLnBrk="1" fontAlgn="auto" latinLnBrk="0" hangingPunct="1">
              <a:lnSpc>
                <a:spcPct val="100000"/>
              </a:lnSpc>
              <a:spcBef>
                <a:spcPts val="0"/>
              </a:spcBef>
              <a:spcAft>
                <a:spcPts val="0"/>
              </a:spcAft>
              <a:buClrTx/>
              <a:buSzTx/>
              <a:buFontTx/>
              <a:buNone/>
              <a:tabLst/>
              <a:defRPr/>
            </a:pPr>
            <a:fld id="{8D97E8F8-4754-F846-BAFC-0DE50D9318E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685783"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93239833"/>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9600" cap="all" baseline="0">
                <a:blipFill dpi="0" rotWithShape="1">
                  <a:blip r:embed="rId4"/>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42643BA-DA9C-4C0D-9986-DC85CDFD73A0}" type="datetimeFigureOut">
              <a:rPr lang="en-ZA" smtClean="0"/>
              <a:t>2022/01/29</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a:xfrm>
            <a:off x="9592733" y="4289334"/>
            <a:ext cx="1193868" cy="640080"/>
          </a:xfrm>
        </p:spPr>
        <p:txBody>
          <a:bodyPr/>
          <a:lstStyle>
            <a:lvl1pPr>
              <a:defRPr sz="2800"/>
            </a:lvl1pPr>
          </a:lstStyle>
          <a:p>
            <a:fld id="{5B10C9B6-0BA0-457A-A920-75026FD24815}" type="slidenum">
              <a:rPr lang="en-ZA" smtClean="0"/>
              <a:t>‹#›</a:t>
            </a:fld>
            <a:endParaRPr lang="en-ZA"/>
          </a:p>
        </p:txBody>
      </p:sp>
    </p:spTree>
    <p:extLst>
      <p:ext uri="{BB962C8B-B14F-4D97-AF65-F5344CB8AC3E}">
        <p14:creationId xmlns:p14="http://schemas.microsoft.com/office/powerpoint/2010/main" val="42429430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42643BA-DA9C-4C0D-9986-DC85CDFD73A0}" type="datetimeFigureOut">
              <a:rPr lang="en-ZA" smtClean="0"/>
              <a:t>2022/01/29</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5B10C9B6-0BA0-457A-A920-75026FD24815}" type="slidenum">
              <a:rPr lang="en-ZA" smtClean="0"/>
              <a:t>‹#›</a:t>
            </a:fld>
            <a:endParaRPr lang="en-ZA"/>
          </a:p>
        </p:txBody>
      </p:sp>
    </p:spTree>
    <p:extLst>
      <p:ext uri="{BB962C8B-B14F-4D97-AF65-F5344CB8AC3E}">
        <p14:creationId xmlns:p14="http://schemas.microsoft.com/office/powerpoint/2010/main" val="27662936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8000" b="0"/>
            </a:lvl1pPr>
          </a:lstStyle>
          <a:p>
            <a:r>
              <a:rPr lang="en-US"/>
              <a:t>Click to edit Master title style</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593667" y="6272784"/>
            <a:ext cx="2644309" cy="365125"/>
          </a:xfrm>
        </p:spPr>
        <p:txBody>
          <a:bodyPr/>
          <a:lstStyle/>
          <a:p>
            <a:fld id="{A42643BA-DA9C-4C0D-9986-DC85CDFD73A0}" type="datetimeFigureOut">
              <a:rPr lang="en-ZA" smtClean="0"/>
              <a:t>2022/01/29</a:t>
            </a:fld>
            <a:endParaRPr lang="en-ZA"/>
          </a:p>
        </p:txBody>
      </p:sp>
      <p:sp>
        <p:nvSpPr>
          <p:cNvPr id="5" name="Footer Placeholder 4"/>
          <p:cNvSpPr>
            <a:spLocks noGrp="1"/>
          </p:cNvSpPr>
          <p:nvPr>
            <p:ph type="ftr" sz="quarter" idx="11"/>
          </p:nvPr>
        </p:nvSpPr>
        <p:spPr>
          <a:xfrm>
            <a:off x="2182708" y="6272784"/>
            <a:ext cx="6327648" cy="365125"/>
          </a:xfrm>
        </p:spPr>
        <p:txBody>
          <a:bodyPr/>
          <a:lstStyle/>
          <a:p>
            <a:endParaRPr lang="en-ZA"/>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5B10C9B6-0BA0-457A-A920-75026FD24815}" type="slidenum">
              <a:rPr lang="en-ZA" smtClean="0"/>
              <a:t>‹#›</a:t>
            </a:fld>
            <a:endParaRPr lang="en-ZA"/>
          </a:p>
        </p:txBody>
      </p:sp>
    </p:spTree>
    <p:extLst>
      <p:ext uri="{BB962C8B-B14F-4D97-AF65-F5344CB8AC3E}">
        <p14:creationId xmlns:p14="http://schemas.microsoft.com/office/powerpoint/2010/main" val="2863315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42643BA-DA9C-4C0D-9986-DC85CDFD73A0}" type="datetimeFigureOut">
              <a:rPr lang="en-ZA" smtClean="0"/>
              <a:t>2022/01/29</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5B10C9B6-0BA0-457A-A920-75026FD24815}" type="slidenum">
              <a:rPr lang="en-ZA" smtClean="0"/>
              <a:t>‹#›</a:t>
            </a:fld>
            <a:endParaRPr lang="en-ZA"/>
          </a:p>
        </p:txBody>
      </p:sp>
    </p:spTree>
    <p:extLst>
      <p:ext uri="{BB962C8B-B14F-4D97-AF65-F5344CB8AC3E}">
        <p14:creationId xmlns:p14="http://schemas.microsoft.com/office/powerpoint/2010/main" val="35368384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42643BA-DA9C-4C0D-9986-DC85CDFD73A0}" type="datetimeFigureOut">
              <a:rPr lang="en-ZA" smtClean="0"/>
              <a:t>2022/01/29</a:t>
            </a:fld>
            <a:endParaRPr lang="en-ZA"/>
          </a:p>
        </p:txBody>
      </p:sp>
      <p:sp>
        <p:nvSpPr>
          <p:cNvPr id="8" name="Footer Placeholder 7"/>
          <p:cNvSpPr>
            <a:spLocks noGrp="1"/>
          </p:cNvSpPr>
          <p:nvPr>
            <p:ph type="ftr" sz="quarter" idx="11"/>
          </p:nvPr>
        </p:nvSpPr>
        <p:spPr/>
        <p:txBody>
          <a:bodyPr/>
          <a:lstStyle/>
          <a:p>
            <a:endParaRPr lang="en-ZA"/>
          </a:p>
        </p:txBody>
      </p:sp>
      <p:sp>
        <p:nvSpPr>
          <p:cNvPr id="9" name="Slide Number Placeholder 8"/>
          <p:cNvSpPr>
            <a:spLocks noGrp="1"/>
          </p:cNvSpPr>
          <p:nvPr>
            <p:ph type="sldNum" sz="quarter" idx="12"/>
          </p:nvPr>
        </p:nvSpPr>
        <p:spPr/>
        <p:txBody>
          <a:bodyPr/>
          <a:lstStyle/>
          <a:p>
            <a:fld id="{5B10C9B6-0BA0-457A-A920-75026FD24815}" type="slidenum">
              <a:rPr lang="en-ZA" smtClean="0"/>
              <a:t>‹#›</a:t>
            </a:fld>
            <a:endParaRPr lang="en-ZA"/>
          </a:p>
        </p:txBody>
      </p:sp>
    </p:spTree>
    <p:extLst>
      <p:ext uri="{BB962C8B-B14F-4D97-AF65-F5344CB8AC3E}">
        <p14:creationId xmlns:p14="http://schemas.microsoft.com/office/powerpoint/2010/main" val="26810304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42643BA-DA9C-4C0D-9986-DC85CDFD73A0}" type="datetimeFigureOut">
              <a:rPr lang="en-ZA" smtClean="0"/>
              <a:t>2022/01/29</a:t>
            </a:fld>
            <a:endParaRPr lang="en-ZA"/>
          </a:p>
        </p:txBody>
      </p:sp>
      <p:sp>
        <p:nvSpPr>
          <p:cNvPr id="4" name="Footer Placeholder 3"/>
          <p:cNvSpPr>
            <a:spLocks noGrp="1"/>
          </p:cNvSpPr>
          <p:nvPr>
            <p:ph type="ftr" sz="quarter" idx="11"/>
          </p:nvPr>
        </p:nvSpPr>
        <p:spPr/>
        <p:txBody>
          <a:bodyPr/>
          <a:lstStyle/>
          <a:p>
            <a:endParaRPr lang="en-ZA"/>
          </a:p>
        </p:txBody>
      </p:sp>
      <p:sp>
        <p:nvSpPr>
          <p:cNvPr id="5" name="Slide Number Placeholder 4"/>
          <p:cNvSpPr>
            <a:spLocks noGrp="1"/>
          </p:cNvSpPr>
          <p:nvPr>
            <p:ph type="sldNum" sz="quarter" idx="12"/>
          </p:nvPr>
        </p:nvSpPr>
        <p:spPr/>
        <p:txBody>
          <a:bodyPr/>
          <a:lstStyle/>
          <a:p>
            <a:fld id="{5B10C9B6-0BA0-457A-A920-75026FD24815}" type="slidenum">
              <a:rPr lang="en-ZA" smtClean="0"/>
              <a:t>‹#›</a:t>
            </a:fld>
            <a:endParaRPr lang="en-ZA"/>
          </a:p>
        </p:txBody>
      </p:sp>
    </p:spTree>
    <p:extLst>
      <p:ext uri="{BB962C8B-B14F-4D97-AF65-F5344CB8AC3E}">
        <p14:creationId xmlns:p14="http://schemas.microsoft.com/office/powerpoint/2010/main" val="22426833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42643BA-DA9C-4C0D-9986-DC85CDFD73A0}" type="datetimeFigureOut">
              <a:rPr lang="en-ZA" smtClean="0"/>
              <a:t>2022/01/29</a:t>
            </a:fld>
            <a:endParaRPr lang="en-ZA"/>
          </a:p>
        </p:txBody>
      </p:sp>
      <p:sp>
        <p:nvSpPr>
          <p:cNvPr id="3" name="Footer Placeholder 2"/>
          <p:cNvSpPr>
            <a:spLocks noGrp="1"/>
          </p:cNvSpPr>
          <p:nvPr>
            <p:ph type="ftr" sz="quarter" idx="11"/>
          </p:nvPr>
        </p:nvSpPr>
        <p:spPr/>
        <p:txBody>
          <a:bodyPr/>
          <a:lstStyle/>
          <a:p>
            <a:endParaRPr lang="en-ZA"/>
          </a:p>
        </p:txBody>
      </p:sp>
      <p:sp>
        <p:nvSpPr>
          <p:cNvPr id="4" name="Slide Number Placeholder 3"/>
          <p:cNvSpPr>
            <a:spLocks noGrp="1"/>
          </p:cNvSpPr>
          <p:nvPr>
            <p:ph type="sldNum" sz="quarter" idx="12"/>
          </p:nvPr>
        </p:nvSpPr>
        <p:spPr/>
        <p:txBody>
          <a:bodyPr/>
          <a:lstStyle/>
          <a:p>
            <a:fld id="{5B10C9B6-0BA0-457A-A920-75026FD24815}" type="slidenum">
              <a:rPr lang="en-ZA" smtClean="0"/>
              <a:t>‹#›</a:t>
            </a:fld>
            <a:endParaRPr lang="en-ZA"/>
          </a:p>
        </p:txBody>
      </p:sp>
    </p:spTree>
    <p:extLst>
      <p:ext uri="{BB962C8B-B14F-4D97-AF65-F5344CB8AC3E}">
        <p14:creationId xmlns:p14="http://schemas.microsoft.com/office/powerpoint/2010/main" val="414212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42643BA-DA9C-4C0D-9986-DC85CDFD73A0}" type="datetimeFigureOut">
              <a:rPr lang="en-ZA" smtClean="0"/>
              <a:t>2022/01/29</a:t>
            </a:fld>
            <a:endParaRPr lang="en-ZA"/>
          </a:p>
        </p:txBody>
      </p:sp>
      <p:sp>
        <p:nvSpPr>
          <p:cNvPr id="6" name="Footer Placeholder 5"/>
          <p:cNvSpPr>
            <a:spLocks noGrp="1"/>
          </p:cNvSpPr>
          <p:nvPr>
            <p:ph type="ftr" sz="quarter" idx="11"/>
          </p:nvPr>
        </p:nvSpPr>
        <p:spPr/>
        <p:txBody>
          <a:bodyPr/>
          <a:lstStyle/>
          <a:p>
            <a:endParaRPr lang="en-ZA"/>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5B10C9B6-0BA0-457A-A920-75026FD24815}" type="slidenum">
              <a:rPr lang="en-ZA" smtClean="0"/>
              <a:t>‹#›</a:t>
            </a:fld>
            <a:endParaRPr lang="en-ZA"/>
          </a:p>
        </p:txBody>
      </p:sp>
    </p:spTree>
    <p:extLst>
      <p:ext uri="{BB962C8B-B14F-4D97-AF65-F5344CB8AC3E}">
        <p14:creationId xmlns:p14="http://schemas.microsoft.com/office/powerpoint/2010/main" val="21421843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42643BA-DA9C-4C0D-9986-DC85CDFD73A0}" type="datetimeFigureOut">
              <a:rPr lang="en-ZA" smtClean="0"/>
              <a:t>2022/01/29</a:t>
            </a:fld>
            <a:endParaRPr lang="en-ZA"/>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5B10C9B6-0BA0-457A-A920-75026FD24815}" type="slidenum">
              <a:rPr lang="en-ZA" smtClean="0"/>
              <a:t>‹#›</a:t>
            </a:fld>
            <a:endParaRPr lang="en-ZA"/>
          </a:p>
        </p:txBody>
      </p:sp>
    </p:spTree>
    <p:extLst>
      <p:ext uri="{BB962C8B-B14F-4D97-AF65-F5344CB8AC3E}">
        <p14:creationId xmlns:p14="http://schemas.microsoft.com/office/powerpoint/2010/main" val="25560073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42643BA-DA9C-4C0D-9986-DC85CDFD73A0}" type="datetimeFigureOut">
              <a:rPr lang="en-ZA" smtClean="0"/>
              <a:t>2022/01/29</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5B10C9B6-0BA0-457A-A920-75026FD24815}" type="slidenum">
              <a:rPr lang="en-ZA" smtClean="0"/>
              <a:t>‹#›</a:t>
            </a:fld>
            <a:endParaRPr lang="en-ZA"/>
          </a:p>
        </p:txBody>
      </p:sp>
    </p:spTree>
    <p:extLst>
      <p:ext uri="{BB962C8B-B14F-4D97-AF65-F5344CB8AC3E}">
        <p14:creationId xmlns:p14="http://schemas.microsoft.com/office/powerpoint/2010/main" val="25567019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42643BA-DA9C-4C0D-9986-DC85CDFD73A0}" type="datetimeFigureOut">
              <a:rPr lang="en-ZA" smtClean="0"/>
              <a:t>2022/01/29</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5B10C9B6-0BA0-457A-A920-75026FD24815}" type="slidenum">
              <a:rPr lang="en-ZA" smtClean="0"/>
              <a:t>‹#›</a:t>
            </a:fld>
            <a:endParaRPr lang="en-ZA"/>
          </a:p>
        </p:txBody>
      </p:sp>
    </p:spTree>
    <p:extLst>
      <p:ext uri="{BB962C8B-B14F-4D97-AF65-F5344CB8AC3E}">
        <p14:creationId xmlns:p14="http://schemas.microsoft.com/office/powerpoint/2010/main" val="627992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3" name="Date Placeholder 3"/>
          <p:cNvSpPr>
            <a:spLocks noGrp="1"/>
          </p:cNvSpPr>
          <p:nvPr>
            <p:ph type="dt" sz="half" idx="2"/>
          </p:nvPr>
        </p:nvSpPr>
        <p:spPr>
          <a:xfrm>
            <a:off x="527054" y="6494404"/>
            <a:ext cx="2677583" cy="135001"/>
          </a:xfrm>
          <a:prstGeom prst="rect">
            <a:avLst/>
          </a:prstGeom>
        </p:spPr>
        <p:txBody>
          <a:bodyPr vert="horz" lIns="0" tIns="0" rIns="0" bIns="0" rtlCol="0" anchor="t" anchorCtr="0"/>
          <a:lstStyle>
            <a:lvl1pPr algn="l">
              <a:defRPr sz="933">
                <a:solidFill>
                  <a:schemeClr val="tx1"/>
                </a:solidFill>
              </a:defRPr>
            </a:lvl1pPr>
          </a:lstStyle>
          <a:p>
            <a:pPr defTabSz="1219140"/>
            <a:fld id="{C4041F37-2236-452E-8970-3B2327A012AC}" type="datetime1">
              <a:rPr lang="en-GB" smtClean="0">
                <a:solidFill>
                  <a:prstClr val="black"/>
                </a:solidFill>
              </a:rPr>
              <a:pPr defTabSz="1219140"/>
              <a:t>29/01/2022</a:t>
            </a:fld>
            <a:endParaRPr lang="en-GB" dirty="0">
              <a:solidFill>
                <a:prstClr val="black"/>
              </a:solidFill>
            </a:endParaRPr>
          </a:p>
        </p:txBody>
      </p:sp>
      <p:sp>
        <p:nvSpPr>
          <p:cNvPr id="4" name="Footer Placeholder 4"/>
          <p:cNvSpPr>
            <a:spLocks noGrp="1"/>
          </p:cNvSpPr>
          <p:nvPr>
            <p:ph type="ftr" sz="quarter" idx="3"/>
          </p:nvPr>
        </p:nvSpPr>
        <p:spPr>
          <a:xfrm>
            <a:off x="3350685" y="6498168"/>
            <a:ext cx="5488515" cy="130161"/>
          </a:xfrm>
          <a:prstGeom prst="rect">
            <a:avLst/>
          </a:prstGeom>
        </p:spPr>
        <p:txBody>
          <a:bodyPr vert="horz" lIns="0" tIns="0" rIns="0" bIns="0" rtlCol="0" anchor="t"/>
          <a:lstStyle>
            <a:lvl1pPr algn="l">
              <a:defRPr sz="933">
                <a:solidFill>
                  <a:schemeClr val="tx1"/>
                </a:solidFill>
              </a:defRPr>
            </a:lvl1pPr>
          </a:lstStyle>
          <a:p>
            <a:pPr defTabSz="1219140"/>
            <a:r>
              <a:rPr lang="en-GB">
                <a:solidFill>
                  <a:prstClr val="black"/>
                </a:solidFill>
              </a:rPr>
              <a:t>Girls' Education South Sudan – AR 2017</a:t>
            </a:r>
            <a:endParaRPr lang="en-GB" dirty="0">
              <a:solidFill>
                <a:prstClr val="black"/>
              </a:solidFill>
            </a:endParaRPr>
          </a:p>
        </p:txBody>
      </p:sp>
      <p:sp>
        <p:nvSpPr>
          <p:cNvPr id="5" name="Slide Number Placeholder 5"/>
          <p:cNvSpPr>
            <a:spLocks noGrp="1"/>
          </p:cNvSpPr>
          <p:nvPr>
            <p:ph type="sldNum" sz="quarter" idx="4"/>
          </p:nvPr>
        </p:nvSpPr>
        <p:spPr>
          <a:xfrm>
            <a:off x="8985252" y="6498170"/>
            <a:ext cx="2679699" cy="135785"/>
          </a:xfrm>
          <a:prstGeom prst="rect">
            <a:avLst/>
          </a:prstGeom>
        </p:spPr>
        <p:txBody>
          <a:bodyPr vert="horz" lIns="0" tIns="0" rIns="0" bIns="0" rtlCol="0" anchor="t" anchorCtr="0"/>
          <a:lstStyle>
            <a:lvl1pPr algn="r">
              <a:defRPr sz="933">
                <a:solidFill>
                  <a:schemeClr val="tx1"/>
                </a:solidFill>
              </a:defRPr>
            </a:lvl1pPr>
          </a:lstStyle>
          <a:p>
            <a:pPr defTabSz="1219140"/>
            <a:fld id="{2490C926-4C7A-4456-B603-8FB00524CD8E}" type="slidenum">
              <a:rPr lang="en-GB" smtClean="0">
                <a:solidFill>
                  <a:prstClr val="black"/>
                </a:solidFill>
              </a:rPr>
              <a:pPr defTabSz="1219140"/>
              <a:t>‹#›</a:t>
            </a:fld>
            <a:endParaRPr lang="en-GB" dirty="0">
              <a:solidFill>
                <a:prstClr val="black"/>
              </a:solidFill>
            </a:endParaRPr>
          </a:p>
        </p:txBody>
      </p:sp>
    </p:spTree>
    <p:extLst>
      <p:ext uri="{BB962C8B-B14F-4D97-AF65-F5344CB8AC3E}">
        <p14:creationId xmlns:p14="http://schemas.microsoft.com/office/powerpoint/2010/main" val="11937002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microsoft.com/office/2007/relationships/hdphoto" Target="../media/hdphoto1.wdp"/><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A42643BA-DA9C-4C0D-9986-DC85CDFD73A0}" type="datetimeFigureOut">
              <a:rPr lang="en-ZA" smtClean="0"/>
              <a:t>2022/01/29</a:t>
            </a:fld>
            <a:endParaRPr lang="en-ZA"/>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en-ZA"/>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4">
                <a:duotone>
                  <a:schemeClr val="accent1">
                    <a:shade val="45000"/>
                    <a:satMod val="135000"/>
                  </a:schemeClr>
                  <a:prstClr val="white"/>
                </a:duotone>
                <a:extLst>
                  <a:ext uri="{BEBA8EAE-BF5A-486C-A8C5-ECC9F3942E4B}">
                    <a14:imgProps xmlns:a14="http://schemas.microsoft.com/office/drawing/2010/main">
                      <a14:imgLayer r:embed="rId1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5B10C9B6-0BA0-457A-A920-75026FD24815}" type="slidenum">
              <a:rPr lang="en-ZA" smtClean="0"/>
              <a:t>‹#›</a:t>
            </a:fld>
            <a:endParaRPr lang="en-ZA"/>
          </a:p>
        </p:txBody>
      </p:sp>
    </p:spTree>
    <p:extLst>
      <p:ext uri="{BB962C8B-B14F-4D97-AF65-F5344CB8AC3E}">
        <p14:creationId xmlns:p14="http://schemas.microsoft.com/office/powerpoint/2010/main" val="557672387"/>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 id="2147483713" r:id="rId12"/>
  </p:sldLayoutIdLst>
  <p:txStyles>
    <p:titleStyle>
      <a:lvl1pPr algn="l" defTabSz="914400" rtl="0" eaLnBrk="1" latinLnBrk="0" hangingPunct="1">
        <a:lnSpc>
          <a:spcPct val="90000"/>
        </a:lnSpc>
        <a:spcBef>
          <a:spcPct val="0"/>
        </a:spcBef>
        <a:buNone/>
        <a:defRPr sz="5400" kern="1200" cap="all" baseline="0">
          <a:blipFill>
            <a:blip r:embed="rId16">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0.jpg"/><Relationship Id="rId3" Type="http://schemas.microsoft.com/office/2007/relationships/hdphoto" Target="../media/hdphoto2.wdp"/><Relationship Id="rId7" Type="http://schemas.openxmlformats.org/officeDocument/2006/relationships/image" Target="../media/image9.jpe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jpg"/></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6.jpg"/><Relationship Id="rId7" Type="http://schemas.microsoft.com/office/2007/relationships/hdphoto" Target="../media/hdphoto3.wdp"/><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1.png"/><Relationship Id="rId5" Type="http://schemas.microsoft.com/office/2007/relationships/hdphoto" Target="../media/hdphoto1.wdp"/><Relationship Id="rId4" Type="http://schemas.openxmlformats.org/officeDocument/2006/relationships/image" Target="../media/image2.png"/><Relationship Id="rId9" Type="http://schemas.openxmlformats.org/officeDocument/2006/relationships/image" Target="../media/image10.jpg"/></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6.jpg"/><Relationship Id="rId7" Type="http://schemas.microsoft.com/office/2007/relationships/hdphoto" Target="../media/hdphoto3.wdp"/><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1.png"/><Relationship Id="rId5" Type="http://schemas.microsoft.com/office/2007/relationships/hdphoto" Target="../media/hdphoto1.wdp"/><Relationship Id="rId4" Type="http://schemas.openxmlformats.org/officeDocument/2006/relationships/image" Target="../media/image2.png"/><Relationship Id="rId9" Type="http://schemas.openxmlformats.org/officeDocument/2006/relationships/image" Target="../media/image10.jpg"/></Relationships>
</file>

<file path=ppt/slides/_rels/slide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6.jpg"/><Relationship Id="rId7" Type="http://schemas.microsoft.com/office/2007/relationships/hdphoto" Target="../media/hdphoto3.wdp"/><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1.png"/><Relationship Id="rId5" Type="http://schemas.microsoft.com/office/2007/relationships/hdphoto" Target="../media/hdphoto1.wdp"/><Relationship Id="rId4" Type="http://schemas.openxmlformats.org/officeDocument/2006/relationships/image" Target="../media/image2.png"/><Relationship Id="rId9" Type="http://schemas.openxmlformats.org/officeDocument/2006/relationships/image" Target="../media/image10.jp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jpg"/></Relationships>
</file>

<file path=ppt/slides/_rels/slide6.xml.rels><?xml version="1.0" encoding="UTF-8" standalone="yes"?>
<Relationships xmlns="http://schemas.openxmlformats.org/package/2006/relationships"><Relationship Id="rId8" Type="http://schemas.openxmlformats.org/officeDocument/2006/relationships/image" Target="../media/image2.png"/><Relationship Id="rId13" Type="http://schemas.openxmlformats.org/officeDocument/2006/relationships/image" Target="../media/image10.jpg"/><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2.xml"/><Relationship Id="rId6" Type="http://schemas.openxmlformats.org/officeDocument/2006/relationships/diagramColors" Target="../diagrams/colors1.xml"/><Relationship Id="rId11" Type="http://schemas.microsoft.com/office/2007/relationships/hdphoto" Target="../media/hdphoto3.wdp"/><Relationship Id="rId5" Type="http://schemas.openxmlformats.org/officeDocument/2006/relationships/diagramQuickStyle" Target="../diagrams/quickStyle1.xml"/><Relationship Id="rId10" Type="http://schemas.openxmlformats.org/officeDocument/2006/relationships/image" Target="../media/image11.png"/><Relationship Id="rId4" Type="http://schemas.openxmlformats.org/officeDocument/2006/relationships/diagramLayout" Target="../diagrams/layout1.xml"/><Relationship Id="rId9" Type="http://schemas.microsoft.com/office/2007/relationships/hdphoto" Target="../media/hdphoto1.wdp"/></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jp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jp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jp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jpg"/></Relationships>
</file>

<file path=ppt/slides/_rels/slide11.xml.rels><?xml version="1.0" encoding="UTF-8" standalone="yes"?>
<Relationships xmlns="http://schemas.openxmlformats.org/package/2006/relationships"><Relationship Id="rId8" Type="http://schemas.openxmlformats.org/officeDocument/2006/relationships/image" Target="../media/image10.jpg"/><Relationship Id="rId3" Type="http://schemas.openxmlformats.org/officeDocument/2006/relationships/image" Target="../media/image2.png"/><Relationship Id="rId7"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2.xml"/><Relationship Id="rId6" Type="http://schemas.microsoft.com/office/2007/relationships/hdphoto" Target="../media/hdphoto3.wdp"/><Relationship Id="rId5" Type="http://schemas.openxmlformats.org/officeDocument/2006/relationships/image" Target="../media/image11.png"/><Relationship Id="rId4" Type="http://schemas.microsoft.com/office/2007/relationships/hdphoto" Target="../media/hdphoto1.wdp"/></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jpg"/></Relationships>
</file>

<file path=ppt/slides/_rels/slide13.xml.rels><?xml version="1.0" encoding="UTF-8" standalone="yes"?>
<Relationships xmlns="http://schemas.openxmlformats.org/package/2006/relationships"><Relationship Id="rId8" Type="http://schemas.openxmlformats.org/officeDocument/2006/relationships/image" Target="../media/image10.jpg"/><Relationship Id="rId3" Type="http://schemas.openxmlformats.org/officeDocument/2006/relationships/image" Target="../media/image2.png"/><Relationship Id="rId7"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2.xml"/><Relationship Id="rId6" Type="http://schemas.microsoft.com/office/2007/relationships/hdphoto" Target="../media/hdphoto3.wdp"/><Relationship Id="rId5" Type="http://schemas.openxmlformats.org/officeDocument/2006/relationships/image" Target="../media/image11.png"/><Relationship Id="rId4" Type="http://schemas.microsoft.com/office/2007/relationships/hdphoto" Target="../media/hdphoto1.wdp"/></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jpg"/></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0.jpg"/></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jpg"/></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jpg"/></Relationships>
</file>

<file path=ppt/slides/_rels/slide18.xml.rels><?xml version="1.0" encoding="UTF-8" standalone="yes"?>
<Relationships xmlns="http://schemas.openxmlformats.org/package/2006/relationships"><Relationship Id="rId8" Type="http://schemas.openxmlformats.org/officeDocument/2006/relationships/image" Target="../media/image10.jpg"/><Relationship Id="rId3" Type="http://schemas.openxmlformats.org/officeDocument/2006/relationships/image" Target="../media/image2.png"/><Relationship Id="rId7"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2.xml"/><Relationship Id="rId6" Type="http://schemas.microsoft.com/office/2007/relationships/hdphoto" Target="../media/hdphoto3.wdp"/><Relationship Id="rId5" Type="http://schemas.openxmlformats.org/officeDocument/2006/relationships/image" Target="../media/image11.png"/><Relationship Id="rId4" Type="http://schemas.microsoft.com/office/2007/relationships/hdphoto" Target="../media/hdphoto1.wdp"/></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jpg"/></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jpg"/></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jpg"/></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jpg"/></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jpg"/></Relationships>
</file>

<file path=ppt/slides/_rels/slide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s://interagencystandingcommittee.org/iasc-task-team-inclusion-persons-disabilities-humanitarian-action/documents/iasc-guidelines" TargetMode="External"/><Relationship Id="rId1" Type="http://schemas.openxmlformats.org/officeDocument/2006/relationships/slideLayout" Target="../slideLayouts/slideLayout2.xml"/><Relationship Id="rId5" Type="http://schemas.openxmlformats.org/officeDocument/2006/relationships/image" Target="../media/image10.jpg"/><Relationship Id="rId4" Type="http://schemas.openxmlformats.org/officeDocument/2006/relationships/image" Target="../media/image7.png"/></Relationships>
</file>

<file path=ppt/slides/_rels/slide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jpg"/></Relationships>
</file>

<file path=ppt/slides/_rels/slide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jpg"/></Relationships>
</file>

<file path=ppt/slides/_rels/slide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10.jpg"/></Relationships>
</file>

<file path=ppt/slides/_rels/slide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jpg"/></Relationships>
</file>

<file path=ppt/slides/_rels/slide2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jpg"/></Relationships>
</file>

<file path=ppt/slides/_rels/slide3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2.xml"/><Relationship Id="rId4" Type="http://schemas.openxmlformats.org/officeDocument/2006/relationships/image" Target="../media/image10.jpg"/></Relationships>
</file>

<file path=ppt/slides/_rels/slide3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jpg"/></Relationships>
</file>

<file path=ppt/slides/_rels/slide32.xml.rels><?xml version="1.0" encoding="UTF-8" standalone="yes"?>
<Relationships xmlns="http://schemas.openxmlformats.org/package/2006/relationships"><Relationship Id="rId8" Type="http://schemas.openxmlformats.org/officeDocument/2006/relationships/image" Target="../media/image21.jpeg"/><Relationship Id="rId13" Type="http://schemas.openxmlformats.org/officeDocument/2006/relationships/image" Target="../media/image3.png"/><Relationship Id="rId3" Type="http://schemas.openxmlformats.org/officeDocument/2006/relationships/image" Target="../media/image16.png"/><Relationship Id="rId7" Type="http://schemas.openxmlformats.org/officeDocument/2006/relationships/image" Target="../media/image20.svg"/><Relationship Id="rId12" Type="http://schemas.openxmlformats.org/officeDocument/2006/relationships/image" Target="../media/image25.svg"/><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18.svg"/><Relationship Id="rId15" Type="http://schemas.openxmlformats.org/officeDocument/2006/relationships/image" Target="../media/image7.png"/><Relationship Id="rId10" Type="http://schemas.openxmlformats.org/officeDocument/2006/relationships/image" Target="../media/image23.svg"/><Relationship Id="rId4" Type="http://schemas.openxmlformats.org/officeDocument/2006/relationships/image" Target="../media/image17.png"/><Relationship Id="rId9" Type="http://schemas.openxmlformats.org/officeDocument/2006/relationships/image" Target="../media/image22.png"/><Relationship Id="rId14" Type="http://schemas.openxmlformats.org/officeDocument/2006/relationships/image" Target="../media/image8.png"/></Relationships>
</file>

<file path=ppt/slides/_rels/slide33.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28.sv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jpg"/><Relationship Id="rId4" Type="http://schemas.openxmlformats.org/officeDocument/2006/relationships/image" Target="../media/image10.jpg"/></Relationships>
</file>

<file path=ppt/slides/_rels/slide3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jpg"/></Relationships>
</file>

<file path=ppt/slides/_rels/slide3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10.jpg"/></Relationships>
</file>

<file path=ppt/slides/_rels/slide36.xml.rels><?xml version="1.0" encoding="UTF-8" standalone="yes"?>
<Relationships xmlns="http://schemas.openxmlformats.org/package/2006/relationships"><Relationship Id="rId8" Type="http://schemas.openxmlformats.org/officeDocument/2006/relationships/image" Target="../media/image10.jpg"/><Relationship Id="rId3" Type="http://schemas.openxmlformats.org/officeDocument/2006/relationships/image" Target="../media/image2.png"/><Relationship Id="rId7"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2.xml"/><Relationship Id="rId6" Type="http://schemas.microsoft.com/office/2007/relationships/hdphoto" Target="../media/hdphoto3.wdp"/><Relationship Id="rId5" Type="http://schemas.openxmlformats.org/officeDocument/2006/relationships/image" Target="../media/image11.png"/><Relationship Id="rId4" Type="http://schemas.microsoft.com/office/2007/relationships/hdphoto" Target="../media/hdphoto1.wdp"/></Relationships>
</file>

<file path=ppt/slides/_rels/slide37.xml.rels><?xml version="1.0" encoding="UTF-8" standalone="yes"?>
<Relationships xmlns="http://schemas.openxmlformats.org/package/2006/relationships"><Relationship Id="rId8" Type="http://schemas.openxmlformats.org/officeDocument/2006/relationships/image" Target="../media/image10.jpg"/><Relationship Id="rId3" Type="http://schemas.openxmlformats.org/officeDocument/2006/relationships/image" Target="../media/image2.png"/><Relationship Id="rId7"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2.xml"/><Relationship Id="rId6" Type="http://schemas.microsoft.com/office/2007/relationships/hdphoto" Target="../media/hdphoto3.wdp"/><Relationship Id="rId5" Type="http://schemas.openxmlformats.org/officeDocument/2006/relationships/image" Target="../media/image11.png"/><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5EABD-E782-49EC-882F-99661CA44505}"/>
              </a:ext>
            </a:extLst>
          </p:cNvPr>
          <p:cNvSpPr>
            <a:spLocks noGrp="1"/>
          </p:cNvSpPr>
          <p:nvPr>
            <p:ph type="title"/>
          </p:nvPr>
        </p:nvSpPr>
        <p:spPr>
          <a:xfrm>
            <a:off x="1848161" y="4388074"/>
            <a:ext cx="9817926" cy="2343149"/>
          </a:xfrm>
        </p:spPr>
        <p:txBody>
          <a:bodyPr anchor="b">
            <a:normAutofit fontScale="90000"/>
          </a:bodyPr>
          <a:lstStyle/>
          <a:p>
            <a:pPr marL="171450" algn="ctr">
              <a:spcAft>
                <a:spcPts val="1200"/>
              </a:spcAft>
            </a:pPr>
            <a:r>
              <a:rPr lang="en-ZA" sz="4000" b="1" dirty="0">
                <a:solidFill>
                  <a:srgbClr val="003366"/>
                </a:solidFill>
                <a:latin typeface="Calibri" panose="020F0502020204030204" pitchFamily="34" charset="0"/>
                <a:ea typeface="Calibri" panose="020F0502020204030204" pitchFamily="34" charset="0"/>
              </a:rPr>
              <a:t>Training on Lobby and Advocacy, </a:t>
            </a:r>
            <a:br>
              <a:rPr lang="en-ZA" sz="4000" b="1" dirty="0">
                <a:solidFill>
                  <a:srgbClr val="003366"/>
                </a:solidFill>
                <a:latin typeface="Calibri" panose="020F0502020204030204" pitchFamily="34" charset="0"/>
                <a:ea typeface="Calibri" panose="020F0502020204030204" pitchFamily="34" charset="0"/>
              </a:rPr>
            </a:br>
            <a:r>
              <a:rPr lang="en-ZA" sz="4000" b="1" dirty="0">
                <a:solidFill>
                  <a:srgbClr val="003366"/>
                </a:solidFill>
                <a:latin typeface="Calibri" panose="020F0502020204030204" pitchFamily="34" charset="0"/>
                <a:ea typeface="Calibri" panose="020F0502020204030204" pitchFamily="34" charset="0"/>
              </a:rPr>
              <a:t>We are Able! Programme, South Sudan</a:t>
            </a:r>
            <a:br>
              <a:rPr lang="en-ZA" sz="3100" b="1" dirty="0">
                <a:solidFill>
                  <a:srgbClr val="003366"/>
                </a:solidFill>
                <a:latin typeface="Calibri" panose="020F0502020204030204" pitchFamily="34" charset="0"/>
                <a:ea typeface="Calibri" panose="020F0502020204030204" pitchFamily="34" charset="0"/>
              </a:rPr>
            </a:br>
            <a:r>
              <a:rPr lang="en-ZA" sz="3100" b="1" cap="none" dirty="0">
                <a:solidFill>
                  <a:srgbClr val="7030A0"/>
                </a:solidFill>
                <a:latin typeface="Calibri" panose="020F0502020204030204" pitchFamily="34" charset="0"/>
                <a:ea typeface="Calibri" panose="020F0502020204030204" pitchFamily="34" charset="0"/>
              </a:rPr>
              <a:t>W</a:t>
            </a:r>
            <a:r>
              <a:rPr lang="en-ZA" sz="3100" cap="none" dirty="0">
                <a:solidFill>
                  <a:srgbClr val="7030A0"/>
                </a:solidFill>
                <a:effectLst/>
                <a:latin typeface="Calibri" panose="020F0502020204030204" pitchFamily="34" charset="0"/>
                <a:ea typeface="Calibri" panose="020F0502020204030204" pitchFamily="34" charset="0"/>
              </a:rPr>
              <a:t>e are able! </a:t>
            </a:r>
            <a:r>
              <a:rPr lang="en-ZA" sz="3100" cap="none" dirty="0">
                <a:solidFill>
                  <a:srgbClr val="7030A0"/>
                </a:solidFill>
                <a:latin typeface="Calibiri body"/>
                <a:ea typeface="Calibri" panose="020F0502020204030204" pitchFamily="34" charset="0"/>
                <a:cs typeface="Times New Roman" panose="02020603050405020304" pitchFamily="18" charset="0"/>
              </a:rPr>
              <a:t>C</a:t>
            </a:r>
            <a:r>
              <a:rPr lang="en-ZA" sz="3100" cap="none" dirty="0">
                <a:solidFill>
                  <a:srgbClr val="7030A0"/>
                </a:solidFill>
                <a:effectLst/>
                <a:latin typeface="Calibiri body"/>
                <a:ea typeface="Calibri" panose="020F0502020204030204" pitchFamily="34" charset="0"/>
                <a:cs typeface="Times New Roman" panose="02020603050405020304" pitchFamily="18" charset="0"/>
              </a:rPr>
              <a:t>o-creating inclusive governance for access to basic resources that leaves no one behind.</a:t>
            </a:r>
            <a:br>
              <a:rPr lang="en-ZA" sz="3100" b="1" dirty="0">
                <a:solidFill>
                  <a:srgbClr val="003366"/>
                </a:solidFill>
                <a:latin typeface="Calibri" panose="020F0502020204030204" pitchFamily="34" charset="0"/>
                <a:ea typeface="Calibri" panose="020F0502020204030204" pitchFamily="34" charset="0"/>
              </a:rPr>
            </a:br>
            <a:r>
              <a:rPr lang="en-ZA" sz="300" b="1" dirty="0">
                <a:solidFill>
                  <a:srgbClr val="003366"/>
                </a:solidFill>
                <a:latin typeface="Calibri" panose="020F0502020204030204" pitchFamily="34" charset="0"/>
                <a:ea typeface="Calibri" panose="020F0502020204030204" pitchFamily="34" charset="0"/>
              </a:rPr>
              <a:t>  </a:t>
            </a:r>
            <a:br>
              <a:rPr lang="en-ZA" sz="6600" cap="none" dirty="0">
                <a:latin typeface="Aharoni" panose="02010803020104030203" pitchFamily="2" charset="-79"/>
                <a:cs typeface="Aharoni" panose="02010803020104030203" pitchFamily="2" charset="-79"/>
              </a:rPr>
            </a:br>
            <a:r>
              <a:rPr lang="en-ZA" sz="3100" cap="none" dirty="0">
                <a:solidFill>
                  <a:srgbClr val="002060"/>
                </a:solidFill>
                <a:effectLst/>
                <a:latin typeface="Calibiri body"/>
                <a:ea typeface="Calibri" panose="020F0502020204030204" pitchFamily="34" charset="0"/>
                <a:cs typeface="Times New Roman" panose="02020603050405020304" pitchFamily="18" charset="0"/>
              </a:rPr>
              <a:t>27-29 January 2022</a:t>
            </a:r>
            <a:endParaRPr lang="en-ZA" sz="6600" cap="none" dirty="0">
              <a:solidFill>
                <a:srgbClr val="002060"/>
              </a:solidFill>
              <a:latin typeface="Aharoni" panose="02010803020104030203" pitchFamily="2" charset="-79"/>
              <a:cs typeface="Aharoni" panose="02010803020104030203" pitchFamily="2" charset="-79"/>
            </a:endParaRPr>
          </a:p>
        </p:txBody>
      </p:sp>
      <p:grpSp>
        <p:nvGrpSpPr>
          <p:cNvPr id="22" name="Group 21">
            <a:extLst>
              <a:ext uri="{FF2B5EF4-FFF2-40B4-BE49-F238E27FC236}">
                <a16:creationId xmlns:a16="http://schemas.microsoft.com/office/drawing/2014/main" id="{3D837D9D-C83F-4B5F-A3E4-0566BFFDE5B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48428" y="842135"/>
            <a:ext cx="3300984" cy="3300984"/>
            <a:chOff x="4387553" y="842135"/>
            <a:chExt cx="3300984" cy="3300984"/>
          </a:xfrm>
        </p:grpSpPr>
        <p:sp>
          <p:nvSpPr>
            <p:cNvPr id="23" name="Freeform: Shape 22">
              <a:extLst>
                <a:ext uri="{FF2B5EF4-FFF2-40B4-BE49-F238E27FC236}">
                  <a16:creationId xmlns:a16="http://schemas.microsoft.com/office/drawing/2014/main" id="{B5F90687-BF67-41A3-A432-11256130B6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87553" y="842135"/>
              <a:ext cx="3300984" cy="3300984"/>
            </a:xfrm>
            <a:custGeom>
              <a:avLst/>
              <a:gdLst>
                <a:gd name="connsiteX0" fmla="*/ 1650492 w 3300984"/>
                <a:gd name="connsiteY0" fmla="*/ 164592 h 3300984"/>
                <a:gd name="connsiteX1" fmla="*/ 164592 w 3300984"/>
                <a:gd name="connsiteY1" fmla="*/ 1650492 h 3300984"/>
                <a:gd name="connsiteX2" fmla="*/ 1650492 w 3300984"/>
                <a:gd name="connsiteY2" fmla="*/ 3136392 h 3300984"/>
                <a:gd name="connsiteX3" fmla="*/ 3136392 w 3300984"/>
                <a:gd name="connsiteY3" fmla="*/ 1650492 h 3300984"/>
                <a:gd name="connsiteX4" fmla="*/ 1650492 w 3300984"/>
                <a:gd name="connsiteY4" fmla="*/ 164592 h 3300984"/>
                <a:gd name="connsiteX5" fmla="*/ 1650492 w 3300984"/>
                <a:gd name="connsiteY5" fmla="*/ 0 h 3300984"/>
                <a:gd name="connsiteX6" fmla="*/ 3300984 w 3300984"/>
                <a:gd name="connsiteY6" fmla="*/ 1650492 h 3300984"/>
                <a:gd name="connsiteX7" fmla="*/ 1650492 w 3300984"/>
                <a:gd name="connsiteY7" fmla="*/ 3300984 h 3300984"/>
                <a:gd name="connsiteX8" fmla="*/ 0 w 3300984"/>
                <a:gd name="connsiteY8" fmla="*/ 1650492 h 3300984"/>
                <a:gd name="connsiteX9" fmla="*/ 1650492 w 3300984"/>
                <a:gd name="connsiteY9" fmla="*/ 0 h 33009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300984" h="3300984">
                  <a:moveTo>
                    <a:pt x="1650492" y="164592"/>
                  </a:moveTo>
                  <a:cubicBezTo>
                    <a:pt x="829852" y="164592"/>
                    <a:pt x="164592" y="829852"/>
                    <a:pt x="164592" y="1650492"/>
                  </a:cubicBezTo>
                  <a:cubicBezTo>
                    <a:pt x="164592" y="2471132"/>
                    <a:pt x="829852" y="3136392"/>
                    <a:pt x="1650492" y="3136392"/>
                  </a:cubicBezTo>
                  <a:cubicBezTo>
                    <a:pt x="2471132" y="3136392"/>
                    <a:pt x="3136392" y="2471132"/>
                    <a:pt x="3136392" y="1650492"/>
                  </a:cubicBezTo>
                  <a:cubicBezTo>
                    <a:pt x="3136392" y="829852"/>
                    <a:pt x="2471132" y="164592"/>
                    <a:pt x="1650492" y="164592"/>
                  </a:cubicBezTo>
                  <a:close/>
                  <a:moveTo>
                    <a:pt x="1650492" y="0"/>
                  </a:moveTo>
                  <a:cubicBezTo>
                    <a:pt x="2562034" y="0"/>
                    <a:pt x="3300984" y="738950"/>
                    <a:pt x="3300984" y="1650492"/>
                  </a:cubicBezTo>
                  <a:cubicBezTo>
                    <a:pt x="3300984" y="2562034"/>
                    <a:pt x="2562034" y="3300984"/>
                    <a:pt x="1650492" y="3300984"/>
                  </a:cubicBezTo>
                  <a:cubicBezTo>
                    <a:pt x="738950" y="3300984"/>
                    <a:pt x="0" y="2562034"/>
                    <a:pt x="0" y="1650492"/>
                  </a:cubicBezTo>
                  <a:cubicBezTo>
                    <a:pt x="0" y="738950"/>
                    <a:pt x="738950" y="0"/>
                    <a:pt x="1650492"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latin typeface="Rockwell" panose="02060603020205020403"/>
              </a:endParaRPr>
            </a:p>
          </p:txBody>
        </p:sp>
        <p:sp>
          <p:nvSpPr>
            <p:cNvPr id="24" name="Freeform: Shape 23">
              <a:extLst>
                <a:ext uri="{FF2B5EF4-FFF2-40B4-BE49-F238E27FC236}">
                  <a16:creationId xmlns:a16="http://schemas.microsoft.com/office/drawing/2014/main" id="{3C08B7F7-C426-414C-99CF-62072F2A8A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87553" y="842135"/>
              <a:ext cx="3300984" cy="3300984"/>
            </a:xfrm>
            <a:custGeom>
              <a:avLst/>
              <a:gdLst>
                <a:gd name="connsiteX0" fmla="*/ 1650492 w 3300984"/>
                <a:gd name="connsiteY0" fmla="*/ 164592 h 3300984"/>
                <a:gd name="connsiteX1" fmla="*/ 164592 w 3300984"/>
                <a:gd name="connsiteY1" fmla="*/ 1650492 h 3300984"/>
                <a:gd name="connsiteX2" fmla="*/ 1650492 w 3300984"/>
                <a:gd name="connsiteY2" fmla="*/ 3136392 h 3300984"/>
                <a:gd name="connsiteX3" fmla="*/ 3136392 w 3300984"/>
                <a:gd name="connsiteY3" fmla="*/ 1650492 h 3300984"/>
                <a:gd name="connsiteX4" fmla="*/ 1650492 w 3300984"/>
                <a:gd name="connsiteY4" fmla="*/ 164592 h 3300984"/>
                <a:gd name="connsiteX5" fmla="*/ 1650492 w 3300984"/>
                <a:gd name="connsiteY5" fmla="*/ 0 h 3300984"/>
                <a:gd name="connsiteX6" fmla="*/ 3300984 w 3300984"/>
                <a:gd name="connsiteY6" fmla="*/ 1650492 h 3300984"/>
                <a:gd name="connsiteX7" fmla="*/ 1650492 w 3300984"/>
                <a:gd name="connsiteY7" fmla="*/ 3300984 h 3300984"/>
                <a:gd name="connsiteX8" fmla="*/ 0 w 3300984"/>
                <a:gd name="connsiteY8" fmla="*/ 1650492 h 3300984"/>
                <a:gd name="connsiteX9" fmla="*/ 1650492 w 3300984"/>
                <a:gd name="connsiteY9" fmla="*/ 0 h 33009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300984" h="3300984">
                  <a:moveTo>
                    <a:pt x="1650492" y="164592"/>
                  </a:moveTo>
                  <a:cubicBezTo>
                    <a:pt x="829852" y="164592"/>
                    <a:pt x="164592" y="829852"/>
                    <a:pt x="164592" y="1650492"/>
                  </a:cubicBezTo>
                  <a:cubicBezTo>
                    <a:pt x="164592" y="2471132"/>
                    <a:pt x="829852" y="3136392"/>
                    <a:pt x="1650492" y="3136392"/>
                  </a:cubicBezTo>
                  <a:cubicBezTo>
                    <a:pt x="2471132" y="3136392"/>
                    <a:pt x="3136392" y="2471132"/>
                    <a:pt x="3136392" y="1650492"/>
                  </a:cubicBezTo>
                  <a:cubicBezTo>
                    <a:pt x="3136392" y="829852"/>
                    <a:pt x="2471132" y="164592"/>
                    <a:pt x="1650492" y="164592"/>
                  </a:cubicBezTo>
                  <a:close/>
                  <a:moveTo>
                    <a:pt x="1650492" y="0"/>
                  </a:moveTo>
                  <a:cubicBezTo>
                    <a:pt x="2562034" y="0"/>
                    <a:pt x="3300984" y="738950"/>
                    <a:pt x="3300984" y="1650492"/>
                  </a:cubicBezTo>
                  <a:cubicBezTo>
                    <a:pt x="3300984" y="2562034"/>
                    <a:pt x="2562034" y="3300984"/>
                    <a:pt x="1650492" y="3300984"/>
                  </a:cubicBezTo>
                  <a:cubicBezTo>
                    <a:pt x="738950" y="3300984"/>
                    <a:pt x="0" y="2562034"/>
                    <a:pt x="0" y="1650492"/>
                  </a:cubicBezTo>
                  <a:cubicBezTo>
                    <a:pt x="0" y="738950"/>
                    <a:pt x="738950" y="0"/>
                    <a:pt x="1650492" y="0"/>
                  </a:cubicBezTo>
                  <a:close/>
                </a:path>
              </a:pathLst>
            </a:custGeom>
            <a:blipFill dpi="0" rotWithShape="1">
              <a:blip r:embed="rId2">
                <a:alphaModFix amt="30000"/>
                <a:duotone>
                  <a:prstClr val="black"/>
                  <a:schemeClr val="accent1">
                    <a:tint val="45000"/>
                    <a:satMod val="400000"/>
                  </a:schemeClr>
                </a:duotone>
                <a:extLst>
                  <a:ext uri="{BEBA8EAE-BF5A-486C-A8C5-ECC9F3942E4B}">
                    <a14:imgProps xmlns:a14="http://schemas.microsoft.com/office/drawing/2010/main">
                      <a14:imgLayer r:embed="rId3">
                        <a14:imgEffect>
                          <a14:sharpenSoften amount="61000"/>
                        </a14:imgEffect>
                        <a14:imgEffect>
                          <a14:brightnessContrast bright="-25000" contrast="20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latin typeface="Rockwell" panose="02060603020205020403"/>
              </a:endParaRPr>
            </a:p>
          </p:txBody>
        </p:sp>
      </p:grpSp>
      <p:grpSp>
        <p:nvGrpSpPr>
          <p:cNvPr id="26" name="Group 25">
            <a:extLst>
              <a:ext uri="{FF2B5EF4-FFF2-40B4-BE49-F238E27FC236}">
                <a16:creationId xmlns:a16="http://schemas.microsoft.com/office/drawing/2014/main" id="{8014E084-82AA-4AF5-8DCD-D78AE42BCCC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445508" y="842135"/>
            <a:ext cx="3300984" cy="3300984"/>
            <a:chOff x="4387553" y="842135"/>
            <a:chExt cx="3300984" cy="3300984"/>
          </a:xfrm>
        </p:grpSpPr>
        <p:sp>
          <p:nvSpPr>
            <p:cNvPr id="27" name="Freeform: Shape 26">
              <a:extLst>
                <a:ext uri="{FF2B5EF4-FFF2-40B4-BE49-F238E27FC236}">
                  <a16:creationId xmlns:a16="http://schemas.microsoft.com/office/drawing/2014/main" id="{EA77BFFF-4813-41BB-8509-EDF202F3DF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87553" y="842135"/>
              <a:ext cx="3300984" cy="3300984"/>
            </a:xfrm>
            <a:custGeom>
              <a:avLst/>
              <a:gdLst>
                <a:gd name="connsiteX0" fmla="*/ 1650492 w 3300984"/>
                <a:gd name="connsiteY0" fmla="*/ 164592 h 3300984"/>
                <a:gd name="connsiteX1" fmla="*/ 164592 w 3300984"/>
                <a:gd name="connsiteY1" fmla="*/ 1650492 h 3300984"/>
                <a:gd name="connsiteX2" fmla="*/ 1650492 w 3300984"/>
                <a:gd name="connsiteY2" fmla="*/ 3136392 h 3300984"/>
                <a:gd name="connsiteX3" fmla="*/ 3136392 w 3300984"/>
                <a:gd name="connsiteY3" fmla="*/ 1650492 h 3300984"/>
                <a:gd name="connsiteX4" fmla="*/ 1650492 w 3300984"/>
                <a:gd name="connsiteY4" fmla="*/ 164592 h 3300984"/>
                <a:gd name="connsiteX5" fmla="*/ 1650492 w 3300984"/>
                <a:gd name="connsiteY5" fmla="*/ 0 h 3300984"/>
                <a:gd name="connsiteX6" fmla="*/ 3300984 w 3300984"/>
                <a:gd name="connsiteY6" fmla="*/ 1650492 h 3300984"/>
                <a:gd name="connsiteX7" fmla="*/ 1650492 w 3300984"/>
                <a:gd name="connsiteY7" fmla="*/ 3300984 h 3300984"/>
                <a:gd name="connsiteX8" fmla="*/ 0 w 3300984"/>
                <a:gd name="connsiteY8" fmla="*/ 1650492 h 3300984"/>
                <a:gd name="connsiteX9" fmla="*/ 1650492 w 3300984"/>
                <a:gd name="connsiteY9" fmla="*/ 0 h 33009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300984" h="3300984">
                  <a:moveTo>
                    <a:pt x="1650492" y="164592"/>
                  </a:moveTo>
                  <a:cubicBezTo>
                    <a:pt x="829852" y="164592"/>
                    <a:pt x="164592" y="829852"/>
                    <a:pt x="164592" y="1650492"/>
                  </a:cubicBezTo>
                  <a:cubicBezTo>
                    <a:pt x="164592" y="2471132"/>
                    <a:pt x="829852" y="3136392"/>
                    <a:pt x="1650492" y="3136392"/>
                  </a:cubicBezTo>
                  <a:cubicBezTo>
                    <a:pt x="2471132" y="3136392"/>
                    <a:pt x="3136392" y="2471132"/>
                    <a:pt x="3136392" y="1650492"/>
                  </a:cubicBezTo>
                  <a:cubicBezTo>
                    <a:pt x="3136392" y="829852"/>
                    <a:pt x="2471132" y="164592"/>
                    <a:pt x="1650492" y="164592"/>
                  </a:cubicBezTo>
                  <a:close/>
                  <a:moveTo>
                    <a:pt x="1650492" y="0"/>
                  </a:moveTo>
                  <a:cubicBezTo>
                    <a:pt x="2562034" y="0"/>
                    <a:pt x="3300984" y="738950"/>
                    <a:pt x="3300984" y="1650492"/>
                  </a:cubicBezTo>
                  <a:cubicBezTo>
                    <a:pt x="3300984" y="2562034"/>
                    <a:pt x="2562034" y="3300984"/>
                    <a:pt x="1650492" y="3300984"/>
                  </a:cubicBezTo>
                  <a:cubicBezTo>
                    <a:pt x="738950" y="3300984"/>
                    <a:pt x="0" y="2562034"/>
                    <a:pt x="0" y="1650492"/>
                  </a:cubicBezTo>
                  <a:cubicBezTo>
                    <a:pt x="0" y="738950"/>
                    <a:pt x="738950" y="0"/>
                    <a:pt x="1650492"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latin typeface="Rockwell" panose="02060603020205020403"/>
              </a:endParaRPr>
            </a:p>
          </p:txBody>
        </p:sp>
        <p:sp>
          <p:nvSpPr>
            <p:cNvPr id="28" name="Freeform: Shape 27">
              <a:extLst>
                <a:ext uri="{FF2B5EF4-FFF2-40B4-BE49-F238E27FC236}">
                  <a16:creationId xmlns:a16="http://schemas.microsoft.com/office/drawing/2014/main" id="{F08E3F81-BAE4-49F8-8484-2A01C7D982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87553" y="842135"/>
              <a:ext cx="3300984" cy="3300984"/>
            </a:xfrm>
            <a:custGeom>
              <a:avLst/>
              <a:gdLst>
                <a:gd name="connsiteX0" fmla="*/ 1650492 w 3300984"/>
                <a:gd name="connsiteY0" fmla="*/ 164592 h 3300984"/>
                <a:gd name="connsiteX1" fmla="*/ 164592 w 3300984"/>
                <a:gd name="connsiteY1" fmla="*/ 1650492 h 3300984"/>
                <a:gd name="connsiteX2" fmla="*/ 1650492 w 3300984"/>
                <a:gd name="connsiteY2" fmla="*/ 3136392 h 3300984"/>
                <a:gd name="connsiteX3" fmla="*/ 3136392 w 3300984"/>
                <a:gd name="connsiteY3" fmla="*/ 1650492 h 3300984"/>
                <a:gd name="connsiteX4" fmla="*/ 1650492 w 3300984"/>
                <a:gd name="connsiteY4" fmla="*/ 164592 h 3300984"/>
                <a:gd name="connsiteX5" fmla="*/ 1650492 w 3300984"/>
                <a:gd name="connsiteY5" fmla="*/ 0 h 3300984"/>
                <a:gd name="connsiteX6" fmla="*/ 3300984 w 3300984"/>
                <a:gd name="connsiteY6" fmla="*/ 1650492 h 3300984"/>
                <a:gd name="connsiteX7" fmla="*/ 1650492 w 3300984"/>
                <a:gd name="connsiteY7" fmla="*/ 3300984 h 3300984"/>
                <a:gd name="connsiteX8" fmla="*/ 0 w 3300984"/>
                <a:gd name="connsiteY8" fmla="*/ 1650492 h 3300984"/>
                <a:gd name="connsiteX9" fmla="*/ 1650492 w 3300984"/>
                <a:gd name="connsiteY9" fmla="*/ 0 h 33009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300984" h="3300984">
                  <a:moveTo>
                    <a:pt x="1650492" y="164592"/>
                  </a:moveTo>
                  <a:cubicBezTo>
                    <a:pt x="829852" y="164592"/>
                    <a:pt x="164592" y="829852"/>
                    <a:pt x="164592" y="1650492"/>
                  </a:cubicBezTo>
                  <a:cubicBezTo>
                    <a:pt x="164592" y="2471132"/>
                    <a:pt x="829852" y="3136392"/>
                    <a:pt x="1650492" y="3136392"/>
                  </a:cubicBezTo>
                  <a:cubicBezTo>
                    <a:pt x="2471132" y="3136392"/>
                    <a:pt x="3136392" y="2471132"/>
                    <a:pt x="3136392" y="1650492"/>
                  </a:cubicBezTo>
                  <a:cubicBezTo>
                    <a:pt x="3136392" y="829852"/>
                    <a:pt x="2471132" y="164592"/>
                    <a:pt x="1650492" y="164592"/>
                  </a:cubicBezTo>
                  <a:close/>
                  <a:moveTo>
                    <a:pt x="1650492" y="0"/>
                  </a:moveTo>
                  <a:cubicBezTo>
                    <a:pt x="2562034" y="0"/>
                    <a:pt x="3300984" y="738950"/>
                    <a:pt x="3300984" y="1650492"/>
                  </a:cubicBezTo>
                  <a:cubicBezTo>
                    <a:pt x="3300984" y="2562034"/>
                    <a:pt x="2562034" y="3300984"/>
                    <a:pt x="1650492" y="3300984"/>
                  </a:cubicBezTo>
                  <a:cubicBezTo>
                    <a:pt x="738950" y="3300984"/>
                    <a:pt x="0" y="2562034"/>
                    <a:pt x="0" y="1650492"/>
                  </a:cubicBezTo>
                  <a:cubicBezTo>
                    <a:pt x="0" y="738950"/>
                    <a:pt x="738950" y="0"/>
                    <a:pt x="1650492" y="0"/>
                  </a:cubicBezTo>
                  <a:close/>
                </a:path>
              </a:pathLst>
            </a:custGeom>
            <a:blipFill dpi="0" rotWithShape="1">
              <a:blip r:embed="rId2">
                <a:alphaModFix amt="30000"/>
                <a:duotone>
                  <a:prstClr val="black"/>
                  <a:schemeClr val="accent1">
                    <a:tint val="45000"/>
                    <a:satMod val="400000"/>
                  </a:schemeClr>
                </a:duotone>
                <a:extLst>
                  <a:ext uri="{BEBA8EAE-BF5A-486C-A8C5-ECC9F3942E4B}">
                    <a14:imgProps xmlns:a14="http://schemas.microsoft.com/office/drawing/2010/main">
                      <a14:imgLayer r:embed="rId3">
                        <a14:imgEffect>
                          <a14:sharpenSoften amount="61000"/>
                        </a14:imgEffect>
                        <a14:imgEffect>
                          <a14:brightnessContrast bright="-25000" contrast="20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latin typeface="Rockwell" panose="02060603020205020403"/>
              </a:endParaRPr>
            </a:p>
          </p:txBody>
        </p:sp>
      </p:grpSp>
      <p:pic>
        <p:nvPicPr>
          <p:cNvPr id="4" name="Picture 3" descr="ADF logo inside the SDGs sunburst chart&#10;&#10;Description automatically generated">
            <a:extLst>
              <a:ext uri="{FF2B5EF4-FFF2-40B4-BE49-F238E27FC236}">
                <a16:creationId xmlns:a16="http://schemas.microsoft.com/office/drawing/2014/main" id="{FFE19B47-B324-40E4-A63A-957846DF251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15445" y="1277177"/>
            <a:ext cx="2300269" cy="2300269"/>
          </a:xfrm>
          <a:prstGeom prst="ellipse">
            <a:avLst/>
          </a:prstGeom>
          <a:solidFill>
            <a:schemeClr val="bg1"/>
          </a:solidFill>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grpSp>
        <p:nvGrpSpPr>
          <p:cNvPr id="30" name="Group 29">
            <a:extLst>
              <a:ext uri="{FF2B5EF4-FFF2-40B4-BE49-F238E27FC236}">
                <a16:creationId xmlns:a16="http://schemas.microsoft.com/office/drawing/2014/main" id="{54FBC6F2-8708-4069-AD0A-911A723CDD0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042588" y="842135"/>
            <a:ext cx="3300984" cy="3300984"/>
            <a:chOff x="4387553" y="842135"/>
            <a:chExt cx="3300984" cy="3300984"/>
          </a:xfrm>
        </p:grpSpPr>
        <p:sp>
          <p:nvSpPr>
            <p:cNvPr id="31" name="Freeform: Shape 30">
              <a:extLst>
                <a:ext uri="{FF2B5EF4-FFF2-40B4-BE49-F238E27FC236}">
                  <a16:creationId xmlns:a16="http://schemas.microsoft.com/office/drawing/2014/main" id="{257C3240-E232-44EE-91D6-6DDA664B7C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87553" y="842135"/>
              <a:ext cx="3300984" cy="3300984"/>
            </a:xfrm>
            <a:custGeom>
              <a:avLst/>
              <a:gdLst>
                <a:gd name="connsiteX0" fmla="*/ 1650492 w 3300984"/>
                <a:gd name="connsiteY0" fmla="*/ 164592 h 3300984"/>
                <a:gd name="connsiteX1" fmla="*/ 164592 w 3300984"/>
                <a:gd name="connsiteY1" fmla="*/ 1650492 h 3300984"/>
                <a:gd name="connsiteX2" fmla="*/ 1650492 w 3300984"/>
                <a:gd name="connsiteY2" fmla="*/ 3136392 h 3300984"/>
                <a:gd name="connsiteX3" fmla="*/ 3136392 w 3300984"/>
                <a:gd name="connsiteY3" fmla="*/ 1650492 h 3300984"/>
                <a:gd name="connsiteX4" fmla="*/ 1650492 w 3300984"/>
                <a:gd name="connsiteY4" fmla="*/ 164592 h 3300984"/>
                <a:gd name="connsiteX5" fmla="*/ 1650492 w 3300984"/>
                <a:gd name="connsiteY5" fmla="*/ 0 h 3300984"/>
                <a:gd name="connsiteX6" fmla="*/ 3300984 w 3300984"/>
                <a:gd name="connsiteY6" fmla="*/ 1650492 h 3300984"/>
                <a:gd name="connsiteX7" fmla="*/ 1650492 w 3300984"/>
                <a:gd name="connsiteY7" fmla="*/ 3300984 h 3300984"/>
                <a:gd name="connsiteX8" fmla="*/ 0 w 3300984"/>
                <a:gd name="connsiteY8" fmla="*/ 1650492 h 3300984"/>
                <a:gd name="connsiteX9" fmla="*/ 1650492 w 3300984"/>
                <a:gd name="connsiteY9" fmla="*/ 0 h 33009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300984" h="3300984">
                  <a:moveTo>
                    <a:pt x="1650492" y="164592"/>
                  </a:moveTo>
                  <a:cubicBezTo>
                    <a:pt x="829852" y="164592"/>
                    <a:pt x="164592" y="829852"/>
                    <a:pt x="164592" y="1650492"/>
                  </a:cubicBezTo>
                  <a:cubicBezTo>
                    <a:pt x="164592" y="2471132"/>
                    <a:pt x="829852" y="3136392"/>
                    <a:pt x="1650492" y="3136392"/>
                  </a:cubicBezTo>
                  <a:cubicBezTo>
                    <a:pt x="2471132" y="3136392"/>
                    <a:pt x="3136392" y="2471132"/>
                    <a:pt x="3136392" y="1650492"/>
                  </a:cubicBezTo>
                  <a:cubicBezTo>
                    <a:pt x="3136392" y="829852"/>
                    <a:pt x="2471132" y="164592"/>
                    <a:pt x="1650492" y="164592"/>
                  </a:cubicBezTo>
                  <a:close/>
                  <a:moveTo>
                    <a:pt x="1650492" y="0"/>
                  </a:moveTo>
                  <a:cubicBezTo>
                    <a:pt x="2562034" y="0"/>
                    <a:pt x="3300984" y="738950"/>
                    <a:pt x="3300984" y="1650492"/>
                  </a:cubicBezTo>
                  <a:cubicBezTo>
                    <a:pt x="3300984" y="2562034"/>
                    <a:pt x="2562034" y="3300984"/>
                    <a:pt x="1650492" y="3300984"/>
                  </a:cubicBezTo>
                  <a:cubicBezTo>
                    <a:pt x="738950" y="3300984"/>
                    <a:pt x="0" y="2562034"/>
                    <a:pt x="0" y="1650492"/>
                  </a:cubicBezTo>
                  <a:cubicBezTo>
                    <a:pt x="0" y="738950"/>
                    <a:pt x="738950" y="0"/>
                    <a:pt x="1650492"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latin typeface="Rockwell" panose="02060603020205020403"/>
              </a:endParaRPr>
            </a:p>
          </p:txBody>
        </p:sp>
        <p:sp>
          <p:nvSpPr>
            <p:cNvPr id="32" name="Freeform: Shape 31">
              <a:extLst>
                <a:ext uri="{FF2B5EF4-FFF2-40B4-BE49-F238E27FC236}">
                  <a16:creationId xmlns:a16="http://schemas.microsoft.com/office/drawing/2014/main" id="{51BB6822-B468-43D1-B01B-AAAF30BCB1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87553" y="842135"/>
              <a:ext cx="3300984" cy="3300984"/>
            </a:xfrm>
            <a:custGeom>
              <a:avLst/>
              <a:gdLst>
                <a:gd name="connsiteX0" fmla="*/ 1650492 w 3300984"/>
                <a:gd name="connsiteY0" fmla="*/ 164592 h 3300984"/>
                <a:gd name="connsiteX1" fmla="*/ 164592 w 3300984"/>
                <a:gd name="connsiteY1" fmla="*/ 1650492 h 3300984"/>
                <a:gd name="connsiteX2" fmla="*/ 1650492 w 3300984"/>
                <a:gd name="connsiteY2" fmla="*/ 3136392 h 3300984"/>
                <a:gd name="connsiteX3" fmla="*/ 3136392 w 3300984"/>
                <a:gd name="connsiteY3" fmla="*/ 1650492 h 3300984"/>
                <a:gd name="connsiteX4" fmla="*/ 1650492 w 3300984"/>
                <a:gd name="connsiteY4" fmla="*/ 164592 h 3300984"/>
                <a:gd name="connsiteX5" fmla="*/ 1650492 w 3300984"/>
                <a:gd name="connsiteY5" fmla="*/ 0 h 3300984"/>
                <a:gd name="connsiteX6" fmla="*/ 3300984 w 3300984"/>
                <a:gd name="connsiteY6" fmla="*/ 1650492 h 3300984"/>
                <a:gd name="connsiteX7" fmla="*/ 1650492 w 3300984"/>
                <a:gd name="connsiteY7" fmla="*/ 3300984 h 3300984"/>
                <a:gd name="connsiteX8" fmla="*/ 0 w 3300984"/>
                <a:gd name="connsiteY8" fmla="*/ 1650492 h 3300984"/>
                <a:gd name="connsiteX9" fmla="*/ 1650492 w 3300984"/>
                <a:gd name="connsiteY9" fmla="*/ 0 h 33009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300984" h="3300984">
                  <a:moveTo>
                    <a:pt x="1650492" y="164592"/>
                  </a:moveTo>
                  <a:cubicBezTo>
                    <a:pt x="829852" y="164592"/>
                    <a:pt x="164592" y="829852"/>
                    <a:pt x="164592" y="1650492"/>
                  </a:cubicBezTo>
                  <a:cubicBezTo>
                    <a:pt x="164592" y="2471132"/>
                    <a:pt x="829852" y="3136392"/>
                    <a:pt x="1650492" y="3136392"/>
                  </a:cubicBezTo>
                  <a:cubicBezTo>
                    <a:pt x="2471132" y="3136392"/>
                    <a:pt x="3136392" y="2471132"/>
                    <a:pt x="3136392" y="1650492"/>
                  </a:cubicBezTo>
                  <a:cubicBezTo>
                    <a:pt x="3136392" y="829852"/>
                    <a:pt x="2471132" y="164592"/>
                    <a:pt x="1650492" y="164592"/>
                  </a:cubicBezTo>
                  <a:close/>
                  <a:moveTo>
                    <a:pt x="1650492" y="0"/>
                  </a:moveTo>
                  <a:cubicBezTo>
                    <a:pt x="2562034" y="0"/>
                    <a:pt x="3300984" y="738950"/>
                    <a:pt x="3300984" y="1650492"/>
                  </a:cubicBezTo>
                  <a:cubicBezTo>
                    <a:pt x="3300984" y="2562034"/>
                    <a:pt x="2562034" y="3300984"/>
                    <a:pt x="1650492" y="3300984"/>
                  </a:cubicBezTo>
                  <a:cubicBezTo>
                    <a:pt x="738950" y="3300984"/>
                    <a:pt x="0" y="2562034"/>
                    <a:pt x="0" y="1650492"/>
                  </a:cubicBezTo>
                  <a:cubicBezTo>
                    <a:pt x="0" y="738950"/>
                    <a:pt x="738950" y="0"/>
                    <a:pt x="1650492" y="0"/>
                  </a:cubicBezTo>
                  <a:close/>
                </a:path>
              </a:pathLst>
            </a:custGeom>
            <a:blipFill dpi="0" rotWithShape="1">
              <a:blip r:embed="rId2">
                <a:alphaModFix amt="30000"/>
                <a:duotone>
                  <a:prstClr val="black"/>
                  <a:schemeClr val="accent1">
                    <a:tint val="45000"/>
                    <a:satMod val="400000"/>
                  </a:schemeClr>
                </a:duotone>
                <a:extLst>
                  <a:ext uri="{BEBA8EAE-BF5A-486C-A8C5-ECC9F3942E4B}">
                    <a14:imgProps xmlns:a14="http://schemas.microsoft.com/office/drawing/2010/main">
                      <a14:imgLayer r:embed="rId3">
                        <a14:imgEffect>
                          <a14:sharpenSoften amount="61000"/>
                        </a14:imgEffect>
                        <a14:imgEffect>
                          <a14:brightnessContrast bright="-25000" contrast="20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latin typeface="Rockwell" panose="02060603020205020403"/>
              </a:endParaRPr>
            </a:p>
          </p:txBody>
        </p:sp>
      </p:grpSp>
      <p:pic>
        <p:nvPicPr>
          <p:cNvPr id="11" name="Content Placeholder 10" descr="A picture containing text, clipart&#10;&#10;Description automatically generated">
            <a:extLst>
              <a:ext uri="{FF2B5EF4-FFF2-40B4-BE49-F238E27FC236}">
                <a16:creationId xmlns:a16="http://schemas.microsoft.com/office/drawing/2014/main" id="{8E66707B-7709-42FD-B708-815D20C7518C}"/>
              </a:ext>
            </a:extLst>
          </p:cNvPr>
          <p:cNvPicPr>
            <a:picLocks noGrp="1" noChangeAspect="1"/>
          </p:cNvPicPr>
          <p:nvPr>
            <p:ph idx="1"/>
          </p:nvPr>
        </p:nvPicPr>
        <p:blipFill>
          <a:blip r:embed="rId5">
            <a:extLst>
              <a:ext uri="{28A0092B-C50C-407E-A947-70E740481C1C}">
                <a14:useLocalDpi xmlns:a14="http://schemas.microsoft.com/office/drawing/2010/main" val="0"/>
              </a:ext>
            </a:extLst>
          </a:blip>
          <a:stretch>
            <a:fillRect/>
          </a:stretch>
        </p:blipFill>
        <p:spPr>
          <a:xfrm>
            <a:off x="8959892" y="1729062"/>
            <a:ext cx="1681985" cy="1629422"/>
          </a:xfrm>
        </p:spPr>
      </p:pic>
      <p:pic>
        <p:nvPicPr>
          <p:cNvPr id="16" name="Picture 15" descr="ADF logo&#10;">
            <a:extLst>
              <a:ext uri="{FF2B5EF4-FFF2-40B4-BE49-F238E27FC236}">
                <a16:creationId xmlns:a16="http://schemas.microsoft.com/office/drawing/2014/main" id="{F63208CB-2E20-4405-8156-15BD49524AE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43163" y="2306767"/>
            <a:ext cx="1111514" cy="474011"/>
          </a:xfrm>
          <a:prstGeom prst="rect">
            <a:avLst/>
          </a:prstGeom>
          <a:solidFill>
            <a:schemeClr val="bg1"/>
          </a:solidFill>
        </p:spPr>
      </p:pic>
      <p:pic>
        <p:nvPicPr>
          <p:cNvPr id="1026" name="Picture 2" descr="South Sudan Flag PNG Clip Art - Best WEB Clipart">
            <a:extLst>
              <a:ext uri="{FF2B5EF4-FFF2-40B4-BE49-F238E27FC236}">
                <a16:creationId xmlns:a16="http://schemas.microsoft.com/office/drawing/2014/main" id="{497C61CC-29F2-46D1-A748-E06E129C849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20329384">
            <a:off x="5235830" y="1353736"/>
            <a:ext cx="1752825" cy="2277783"/>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8" descr="Logo&#10;&#10;Description automatically generated">
            <a:extLst>
              <a:ext uri="{FF2B5EF4-FFF2-40B4-BE49-F238E27FC236}">
                <a16:creationId xmlns:a16="http://schemas.microsoft.com/office/drawing/2014/main" id="{37206CB0-EEB5-4257-9901-E3BC156953B3}"/>
              </a:ext>
            </a:extLst>
          </p:cNvPr>
          <p:cNvPicPr>
            <a:picLocks noChangeAspect="1"/>
          </p:cNvPicPr>
          <p:nvPr/>
        </p:nvPicPr>
        <p:blipFill>
          <a:blip r:embed="rId8"/>
          <a:stretch>
            <a:fillRect/>
          </a:stretch>
        </p:blipFill>
        <p:spPr>
          <a:xfrm>
            <a:off x="111611" y="4400600"/>
            <a:ext cx="1736550" cy="1717050"/>
          </a:xfrm>
          <a:prstGeom prst="rect">
            <a:avLst/>
          </a:prstGeom>
        </p:spPr>
      </p:pic>
    </p:spTree>
    <p:extLst>
      <p:ext uri="{BB962C8B-B14F-4D97-AF65-F5344CB8AC3E}">
        <p14:creationId xmlns:p14="http://schemas.microsoft.com/office/powerpoint/2010/main" val="24760825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3300"/>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A0E4E09-FC02-4ADC-951A-3FFA90B6FE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C75EABD-E782-49EC-882F-99661CA44505}"/>
              </a:ext>
            </a:extLst>
          </p:cNvPr>
          <p:cNvSpPr>
            <a:spLocks noGrp="1"/>
          </p:cNvSpPr>
          <p:nvPr>
            <p:ph type="title"/>
          </p:nvPr>
        </p:nvSpPr>
        <p:spPr>
          <a:xfrm>
            <a:off x="6404149" y="294002"/>
            <a:ext cx="5627040" cy="1029536"/>
          </a:xfrm>
          <a:solidFill>
            <a:schemeClr val="tx1"/>
          </a:solidFill>
        </p:spPr>
        <p:txBody>
          <a:bodyPr>
            <a:normAutofit/>
          </a:bodyPr>
          <a:lstStyle/>
          <a:p>
            <a:pPr algn="ctr"/>
            <a:r>
              <a:rPr lang="en-US" sz="4000" dirty="0">
                <a:solidFill>
                  <a:schemeClr val="bg1"/>
                </a:solidFill>
                <a:latin typeface="Aharoni" panose="02010803020104030203" pitchFamily="2" charset="-79"/>
                <a:cs typeface="Aharoni" panose="02010803020104030203" pitchFamily="2" charset="-79"/>
              </a:rPr>
              <a:t>outline</a:t>
            </a:r>
            <a:endParaRPr lang="en-ZA" sz="4000" dirty="0">
              <a:solidFill>
                <a:schemeClr val="bg1"/>
              </a:solidFill>
              <a:latin typeface="Aharoni" panose="02010803020104030203" pitchFamily="2" charset="-79"/>
              <a:cs typeface="Aharoni" panose="02010803020104030203" pitchFamily="2" charset="-79"/>
            </a:endParaRPr>
          </a:p>
        </p:txBody>
      </p:sp>
      <p:sp>
        <p:nvSpPr>
          <p:cNvPr id="11" name="Freeform: Shape 10">
            <a:extLst>
              <a:ext uri="{FF2B5EF4-FFF2-40B4-BE49-F238E27FC236}">
                <a16:creationId xmlns:a16="http://schemas.microsoft.com/office/drawing/2014/main" id="{E5821A2D-F010-4C2B-8819-23281D9C77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3"/>
            <a:ext cx="6095695" cy="6857997"/>
          </a:xfrm>
          <a:custGeom>
            <a:avLst/>
            <a:gdLst>
              <a:gd name="connsiteX0" fmla="*/ 3435036 w 6095695"/>
              <a:gd name="connsiteY0" fmla="*/ 0 h 6857997"/>
              <a:gd name="connsiteX1" fmla="*/ 4198562 w 6095695"/>
              <a:gd name="connsiteY1" fmla="*/ 0 h 6857997"/>
              <a:gd name="connsiteX2" fmla="*/ 4365987 w 6095695"/>
              <a:gd name="connsiteY2" fmla="*/ 128761 h 6857997"/>
              <a:gd name="connsiteX3" fmla="*/ 6095695 w 6095695"/>
              <a:gd name="connsiteY3" fmla="*/ 3718209 h 6857997"/>
              <a:gd name="connsiteX4" fmla="*/ 4860911 w 6095695"/>
              <a:gd name="connsiteY4" fmla="*/ 6845880 h 6857997"/>
              <a:gd name="connsiteX5" fmla="*/ 4849107 w 6095695"/>
              <a:gd name="connsiteY5" fmla="*/ 6857997 h 6857997"/>
              <a:gd name="connsiteX6" fmla="*/ 4253869 w 6095695"/>
              <a:gd name="connsiteY6" fmla="*/ 6857997 h 6857997"/>
              <a:gd name="connsiteX7" fmla="*/ 4409441 w 6095695"/>
              <a:gd name="connsiteY7" fmla="*/ 6719623 h 6857997"/>
              <a:gd name="connsiteX8" fmla="*/ 5679794 w 6095695"/>
              <a:gd name="connsiteY8" fmla="*/ 3718209 h 6857997"/>
              <a:gd name="connsiteX9" fmla="*/ 3591563 w 6095695"/>
              <a:gd name="connsiteY9" fmla="*/ 88079 h 6857997"/>
              <a:gd name="connsiteX10" fmla="*/ 0 w 6095695"/>
              <a:gd name="connsiteY10" fmla="*/ 0 h 6857997"/>
              <a:gd name="connsiteX11" fmla="*/ 3177466 w 6095695"/>
              <a:gd name="connsiteY11" fmla="*/ 0 h 6857997"/>
              <a:gd name="connsiteX12" fmla="*/ 3353291 w 6095695"/>
              <a:gd name="connsiteY12" fmla="*/ 88129 h 6857997"/>
              <a:gd name="connsiteX13" fmla="*/ 5560965 w 6095695"/>
              <a:gd name="connsiteY13" fmla="*/ 3718209 h 6857997"/>
              <a:gd name="connsiteX14" fmla="*/ 4325417 w 6095695"/>
              <a:gd name="connsiteY14" fmla="*/ 6637392 h 6857997"/>
              <a:gd name="connsiteX15" fmla="*/ 4077394 w 6095695"/>
              <a:gd name="connsiteY15" fmla="*/ 6857997 h 6857997"/>
              <a:gd name="connsiteX16" fmla="*/ 0 w 6095695"/>
              <a:gd name="connsiteY16" fmla="*/ 6857997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095695" h="6857997">
                <a:moveTo>
                  <a:pt x="3435036" y="0"/>
                </a:moveTo>
                <a:lnTo>
                  <a:pt x="4198562" y="0"/>
                </a:lnTo>
                <a:lnTo>
                  <a:pt x="4365987" y="128761"/>
                </a:lnTo>
                <a:cubicBezTo>
                  <a:pt x="5422363" y="981944"/>
                  <a:pt x="6095695" y="2273123"/>
                  <a:pt x="6095695" y="3718209"/>
                </a:cubicBezTo>
                <a:cubicBezTo>
                  <a:pt x="6095695" y="4922447"/>
                  <a:pt x="5628104" y="6019805"/>
                  <a:pt x="4860911" y="6845880"/>
                </a:cubicBezTo>
                <a:lnTo>
                  <a:pt x="4849107" y="6857997"/>
                </a:lnTo>
                <a:lnTo>
                  <a:pt x="4253869" y="6857997"/>
                </a:lnTo>
                <a:lnTo>
                  <a:pt x="4409441" y="6719623"/>
                </a:lnTo>
                <a:cubicBezTo>
                  <a:pt x="5194330" y="5951494"/>
                  <a:pt x="5679794" y="4890334"/>
                  <a:pt x="5679794" y="3718209"/>
                </a:cubicBezTo>
                <a:cubicBezTo>
                  <a:pt x="5679794" y="2179795"/>
                  <a:pt x="4843506" y="832535"/>
                  <a:pt x="3591563" y="88079"/>
                </a:cubicBezTo>
                <a:close/>
                <a:moveTo>
                  <a:pt x="0" y="0"/>
                </a:moveTo>
                <a:lnTo>
                  <a:pt x="3177466" y="0"/>
                </a:lnTo>
                <a:lnTo>
                  <a:pt x="3353291" y="88129"/>
                </a:lnTo>
                <a:cubicBezTo>
                  <a:pt x="4668281" y="787221"/>
                  <a:pt x="5560965" y="2150692"/>
                  <a:pt x="5560965" y="3718209"/>
                </a:cubicBezTo>
                <a:cubicBezTo>
                  <a:pt x="5560965" y="4858221"/>
                  <a:pt x="5088802" y="5890308"/>
                  <a:pt x="4325417" y="6637392"/>
                </a:cubicBezTo>
                <a:lnTo>
                  <a:pt x="4077394" y="6857997"/>
                </a:lnTo>
                <a:lnTo>
                  <a:pt x="0" y="6857997"/>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descr="ADF logo inside the SDGs sunburst chart&#10;&#10;Description automatically generated">
            <a:extLst>
              <a:ext uri="{FF2B5EF4-FFF2-40B4-BE49-F238E27FC236}">
                <a16:creationId xmlns:a16="http://schemas.microsoft.com/office/drawing/2014/main" id="{FFE19B47-B324-40E4-A63A-957846DF251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3396" y="1687625"/>
            <a:ext cx="3573675" cy="3573675"/>
          </a:xfrm>
          <a:prstGeom prst="rect">
            <a:avLst/>
          </a:prstGeom>
        </p:spPr>
      </p:pic>
      <p:sp>
        <p:nvSpPr>
          <p:cNvPr id="3" name="Content Placeholder 2">
            <a:extLst>
              <a:ext uri="{FF2B5EF4-FFF2-40B4-BE49-F238E27FC236}">
                <a16:creationId xmlns:a16="http://schemas.microsoft.com/office/drawing/2014/main" id="{6E1E7500-0395-4425-92BA-E0A5FCD6F75B}"/>
              </a:ext>
            </a:extLst>
          </p:cNvPr>
          <p:cNvSpPr>
            <a:spLocks noGrp="1"/>
          </p:cNvSpPr>
          <p:nvPr>
            <p:ph idx="1"/>
          </p:nvPr>
        </p:nvSpPr>
        <p:spPr>
          <a:xfrm>
            <a:off x="6404152" y="1591293"/>
            <a:ext cx="5627038" cy="4638387"/>
          </a:xfrm>
          <a:solidFill>
            <a:srgbClr val="E9FED2"/>
          </a:solidFill>
        </p:spPr>
        <p:txBody>
          <a:bodyPr>
            <a:noAutofit/>
          </a:bodyPr>
          <a:lstStyle/>
          <a:p>
            <a:pPr>
              <a:lnSpc>
                <a:spcPct val="110000"/>
              </a:lnSpc>
              <a:spcAft>
                <a:spcPts val="1200"/>
              </a:spcAft>
            </a:pPr>
            <a:r>
              <a:rPr lang="en-ZA" sz="2400" dirty="0">
                <a:solidFill>
                  <a:schemeClr val="bg1"/>
                </a:solidFill>
                <a:latin typeface="Arial" panose="020B0604020202020204" pitchFamily="34" charset="0"/>
                <a:cs typeface="Arial" panose="020B0604020202020204" pitchFamily="34" charset="0"/>
              </a:rPr>
              <a:t>What have we learned from our past advocacy campaigns and lobbying processes?</a:t>
            </a:r>
          </a:p>
          <a:p>
            <a:pPr>
              <a:lnSpc>
                <a:spcPct val="110000"/>
              </a:lnSpc>
              <a:spcAft>
                <a:spcPts val="1200"/>
              </a:spcAft>
            </a:pPr>
            <a:r>
              <a:rPr lang="en-ZA" sz="2400" dirty="0">
                <a:solidFill>
                  <a:schemeClr val="bg1"/>
                </a:solidFill>
                <a:latin typeface="Arial" panose="020B0604020202020204" pitchFamily="34" charset="0"/>
                <a:cs typeface="Arial" panose="020B0604020202020204" pitchFamily="34" charset="0"/>
              </a:rPr>
              <a:t>What is advocacy and the advocacy building blocks?</a:t>
            </a:r>
          </a:p>
          <a:p>
            <a:pPr>
              <a:lnSpc>
                <a:spcPct val="110000"/>
              </a:lnSpc>
              <a:spcAft>
                <a:spcPts val="1200"/>
              </a:spcAft>
            </a:pPr>
            <a:r>
              <a:rPr lang="en-ZA" sz="2400" dirty="0">
                <a:solidFill>
                  <a:schemeClr val="bg1"/>
                </a:solidFill>
                <a:latin typeface="Arial" panose="020B0604020202020204" pitchFamily="34" charset="0"/>
                <a:cs typeface="Arial" panose="020B0604020202020204" pitchFamily="34" charset="0"/>
              </a:rPr>
              <a:t>How do we do Strategic Stakeholder Analysis and Power Mapping?</a:t>
            </a:r>
          </a:p>
        </p:txBody>
      </p:sp>
      <p:grpSp>
        <p:nvGrpSpPr>
          <p:cNvPr id="13" name="Group 12">
            <a:extLst>
              <a:ext uri="{FF2B5EF4-FFF2-40B4-BE49-F238E27FC236}">
                <a16:creationId xmlns:a16="http://schemas.microsoft.com/office/drawing/2014/main" id="{D68B9961-F007-40D1-AF51-61B6DE5106C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14" name="Oval 13">
              <a:extLst>
                <a:ext uri="{FF2B5EF4-FFF2-40B4-BE49-F238E27FC236}">
                  <a16:creationId xmlns:a16="http://schemas.microsoft.com/office/drawing/2014/main" id="{E9FDF494-C7FB-47DF-BD39-1F65FA5508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5" name="Oval 14">
              <a:extLst>
                <a:ext uri="{FF2B5EF4-FFF2-40B4-BE49-F238E27FC236}">
                  <a16:creationId xmlns:a16="http://schemas.microsoft.com/office/drawing/2014/main" id="{3A822E1C-4C1A-4BEE-B19C-0FFB2D57BB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sp>
      </p:grpSp>
      <p:pic>
        <p:nvPicPr>
          <p:cNvPr id="16" name="Picture 15" descr="ADF logo&#10;">
            <a:extLst>
              <a:ext uri="{FF2B5EF4-FFF2-40B4-BE49-F238E27FC236}">
                <a16:creationId xmlns:a16="http://schemas.microsoft.com/office/drawing/2014/main" id="{A34291A2-A68B-4C26-9416-879638472F64}"/>
              </a:ext>
            </a:extLst>
          </p:cNvPr>
          <p:cNvPicPr>
            <a:picLocks noChangeAspect="1"/>
          </p:cNvPicPr>
          <p:nvPr/>
        </p:nvPicPr>
        <p:blipFill>
          <a:blip r:embed="rId6">
            <a:alphaModFix/>
            <a:extLst>
              <a:ext uri="{BEBA8EAE-BF5A-486C-A8C5-ECC9F3942E4B}">
                <a14:imgProps xmlns:a14="http://schemas.microsoft.com/office/drawing/2010/main">
                  <a14:imgLayer r:embed="rId7">
                    <a14:imgEffect>
                      <a14:saturation sat="33000"/>
                    </a14:imgEffect>
                  </a14:imgLayer>
                </a14:imgProps>
              </a:ext>
              <a:ext uri="{28A0092B-C50C-407E-A947-70E740481C1C}">
                <a14:useLocalDpi xmlns:a14="http://schemas.microsoft.com/office/drawing/2010/main" val="0"/>
              </a:ext>
            </a:extLst>
          </a:blip>
          <a:stretch>
            <a:fillRect/>
          </a:stretch>
        </p:blipFill>
        <p:spPr>
          <a:xfrm>
            <a:off x="1676922" y="3200440"/>
            <a:ext cx="1697650" cy="723971"/>
          </a:xfrm>
          <a:prstGeom prst="rect">
            <a:avLst/>
          </a:prstGeom>
          <a:solidFill>
            <a:schemeClr val="tx1"/>
          </a:solidFill>
        </p:spPr>
      </p:pic>
      <p:pic>
        <p:nvPicPr>
          <p:cNvPr id="18" name="Content Placeholder 10" descr="A picture containing text, clipart&#10;&#10;Description automatically generated">
            <a:extLst>
              <a:ext uri="{FF2B5EF4-FFF2-40B4-BE49-F238E27FC236}">
                <a16:creationId xmlns:a16="http://schemas.microsoft.com/office/drawing/2014/main" id="{4216F437-9C14-4404-B7A9-DBAF5298FD7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32809" y="733646"/>
            <a:ext cx="1144113" cy="1108359"/>
          </a:xfrm>
          <a:prstGeom prst="rect">
            <a:avLst/>
          </a:prstGeom>
        </p:spPr>
      </p:pic>
      <p:pic>
        <p:nvPicPr>
          <p:cNvPr id="20" name="Picture 19" descr="Logo&#10;&#10;Description automatically generated">
            <a:extLst>
              <a:ext uri="{FF2B5EF4-FFF2-40B4-BE49-F238E27FC236}">
                <a16:creationId xmlns:a16="http://schemas.microsoft.com/office/drawing/2014/main" id="{321A82C1-6ABF-4A0A-BF40-EB0585D3B818}"/>
              </a:ext>
            </a:extLst>
          </p:cNvPr>
          <p:cNvPicPr>
            <a:picLocks noChangeAspect="1"/>
          </p:cNvPicPr>
          <p:nvPr/>
        </p:nvPicPr>
        <p:blipFill>
          <a:blip r:embed="rId9"/>
          <a:stretch>
            <a:fillRect/>
          </a:stretch>
        </p:blipFill>
        <p:spPr>
          <a:xfrm>
            <a:off x="3621599" y="4956868"/>
            <a:ext cx="1083927" cy="1102782"/>
          </a:xfrm>
          <a:prstGeom prst="rect">
            <a:avLst/>
          </a:prstGeom>
        </p:spPr>
      </p:pic>
    </p:spTree>
    <p:extLst>
      <p:ext uri="{BB962C8B-B14F-4D97-AF65-F5344CB8AC3E}">
        <p14:creationId xmlns:p14="http://schemas.microsoft.com/office/powerpoint/2010/main" val="4117496555"/>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additive="base">
                                        <p:cTn id="7" dur="500" fill="hold"/>
                                        <p:tgtEl>
                                          <p:spTgt spid="3">
                                            <p:bg/>
                                          </p:spTgt>
                                        </p:tgtEl>
                                        <p:attrNameLst>
                                          <p:attrName>ppt_x</p:attrName>
                                        </p:attrNameLst>
                                      </p:cBhvr>
                                      <p:tavLst>
                                        <p:tav tm="0">
                                          <p:val>
                                            <p:strVal val="#ppt_x"/>
                                          </p:val>
                                        </p:tav>
                                        <p:tav tm="100000">
                                          <p:val>
                                            <p:strVal val="#ppt_x"/>
                                          </p:val>
                                        </p:tav>
                                      </p:tavLst>
                                    </p:anim>
                                    <p:anim calcmode="lin" valueType="num">
                                      <p:cBhvr additive="base">
                                        <p:cTn id="8" dur="500" fill="hold"/>
                                        <p:tgtEl>
                                          <p:spTgt spid="3">
                                            <p:bg/>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3300"/>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A0E4E09-FC02-4ADC-951A-3FFA90B6FE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C75EABD-E782-49EC-882F-99661CA44505}"/>
              </a:ext>
            </a:extLst>
          </p:cNvPr>
          <p:cNvSpPr>
            <a:spLocks noGrp="1"/>
          </p:cNvSpPr>
          <p:nvPr>
            <p:ph type="title"/>
          </p:nvPr>
        </p:nvSpPr>
        <p:spPr>
          <a:xfrm>
            <a:off x="6404152" y="171119"/>
            <a:ext cx="5627040" cy="1029536"/>
          </a:xfrm>
          <a:solidFill>
            <a:schemeClr val="tx1"/>
          </a:solidFill>
        </p:spPr>
        <p:txBody>
          <a:bodyPr>
            <a:normAutofit/>
          </a:bodyPr>
          <a:lstStyle/>
          <a:p>
            <a:pPr algn="ctr"/>
            <a:r>
              <a:rPr lang="en-US" sz="4000" dirty="0">
                <a:solidFill>
                  <a:schemeClr val="bg1"/>
                </a:solidFill>
                <a:latin typeface="Aharoni" panose="02010803020104030203" pitchFamily="2" charset="-79"/>
                <a:cs typeface="Aharoni" panose="02010803020104030203" pitchFamily="2" charset="-79"/>
              </a:rPr>
              <a:t>Outline (</a:t>
            </a:r>
            <a:r>
              <a:rPr lang="en-US" sz="4000" dirty="0" err="1">
                <a:solidFill>
                  <a:schemeClr val="bg1"/>
                </a:solidFill>
                <a:latin typeface="Aharoni" panose="02010803020104030203" pitchFamily="2" charset="-79"/>
                <a:cs typeface="Aharoni" panose="02010803020104030203" pitchFamily="2" charset="-79"/>
              </a:rPr>
              <a:t>cont</a:t>
            </a:r>
            <a:r>
              <a:rPr lang="en-US" sz="4000" dirty="0">
                <a:solidFill>
                  <a:schemeClr val="bg1"/>
                </a:solidFill>
                <a:latin typeface="Aharoni" panose="02010803020104030203" pitchFamily="2" charset="-79"/>
                <a:cs typeface="Aharoni" panose="02010803020104030203" pitchFamily="2" charset="-79"/>
              </a:rPr>
              <a:t>)</a:t>
            </a:r>
            <a:endParaRPr lang="en-ZA" sz="4000" dirty="0">
              <a:solidFill>
                <a:schemeClr val="bg1"/>
              </a:solidFill>
              <a:latin typeface="Aharoni" panose="02010803020104030203" pitchFamily="2" charset="-79"/>
              <a:cs typeface="Aharoni" panose="02010803020104030203" pitchFamily="2" charset="-79"/>
            </a:endParaRPr>
          </a:p>
        </p:txBody>
      </p:sp>
      <p:sp>
        <p:nvSpPr>
          <p:cNvPr id="11" name="Freeform: Shape 10">
            <a:extLst>
              <a:ext uri="{FF2B5EF4-FFF2-40B4-BE49-F238E27FC236}">
                <a16:creationId xmlns:a16="http://schemas.microsoft.com/office/drawing/2014/main" id="{E5821A2D-F010-4C2B-8819-23281D9C77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3"/>
            <a:ext cx="6095695" cy="6857997"/>
          </a:xfrm>
          <a:custGeom>
            <a:avLst/>
            <a:gdLst>
              <a:gd name="connsiteX0" fmla="*/ 3435036 w 6095695"/>
              <a:gd name="connsiteY0" fmla="*/ 0 h 6857997"/>
              <a:gd name="connsiteX1" fmla="*/ 4198562 w 6095695"/>
              <a:gd name="connsiteY1" fmla="*/ 0 h 6857997"/>
              <a:gd name="connsiteX2" fmla="*/ 4365987 w 6095695"/>
              <a:gd name="connsiteY2" fmla="*/ 128761 h 6857997"/>
              <a:gd name="connsiteX3" fmla="*/ 6095695 w 6095695"/>
              <a:gd name="connsiteY3" fmla="*/ 3718209 h 6857997"/>
              <a:gd name="connsiteX4" fmla="*/ 4860911 w 6095695"/>
              <a:gd name="connsiteY4" fmla="*/ 6845880 h 6857997"/>
              <a:gd name="connsiteX5" fmla="*/ 4849107 w 6095695"/>
              <a:gd name="connsiteY5" fmla="*/ 6857997 h 6857997"/>
              <a:gd name="connsiteX6" fmla="*/ 4253869 w 6095695"/>
              <a:gd name="connsiteY6" fmla="*/ 6857997 h 6857997"/>
              <a:gd name="connsiteX7" fmla="*/ 4409441 w 6095695"/>
              <a:gd name="connsiteY7" fmla="*/ 6719623 h 6857997"/>
              <a:gd name="connsiteX8" fmla="*/ 5679794 w 6095695"/>
              <a:gd name="connsiteY8" fmla="*/ 3718209 h 6857997"/>
              <a:gd name="connsiteX9" fmla="*/ 3591563 w 6095695"/>
              <a:gd name="connsiteY9" fmla="*/ 88079 h 6857997"/>
              <a:gd name="connsiteX10" fmla="*/ 0 w 6095695"/>
              <a:gd name="connsiteY10" fmla="*/ 0 h 6857997"/>
              <a:gd name="connsiteX11" fmla="*/ 3177466 w 6095695"/>
              <a:gd name="connsiteY11" fmla="*/ 0 h 6857997"/>
              <a:gd name="connsiteX12" fmla="*/ 3353291 w 6095695"/>
              <a:gd name="connsiteY12" fmla="*/ 88129 h 6857997"/>
              <a:gd name="connsiteX13" fmla="*/ 5560965 w 6095695"/>
              <a:gd name="connsiteY13" fmla="*/ 3718209 h 6857997"/>
              <a:gd name="connsiteX14" fmla="*/ 4325417 w 6095695"/>
              <a:gd name="connsiteY14" fmla="*/ 6637392 h 6857997"/>
              <a:gd name="connsiteX15" fmla="*/ 4077394 w 6095695"/>
              <a:gd name="connsiteY15" fmla="*/ 6857997 h 6857997"/>
              <a:gd name="connsiteX16" fmla="*/ 0 w 6095695"/>
              <a:gd name="connsiteY16" fmla="*/ 6857997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095695" h="6857997">
                <a:moveTo>
                  <a:pt x="3435036" y="0"/>
                </a:moveTo>
                <a:lnTo>
                  <a:pt x="4198562" y="0"/>
                </a:lnTo>
                <a:lnTo>
                  <a:pt x="4365987" y="128761"/>
                </a:lnTo>
                <a:cubicBezTo>
                  <a:pt x="5422363" y="981944"/>
                  <a:pt x="6095695" y="2273123"/>
                  <a:pt x="6095695" y="3718209"/>
                </a:cubicBezTo>
                <a:cubicBezTo>
                  <a:pt x="6095695" y="4922447"/>
                  <a:pt x="5628104" y="6019805"/>
                  <a:pt x="4860911" y="6845880"/>
                </a:cubicBezTo>
                <a:lnTo>
                  <a:pt x="4849107" y="6857997"/>
                </a:lnTo>
                <a:lnTo>
                  <a:pt x="4253869" y="6857997"/>
                </a:lnTo>
                <a:lnTo>
                  <a:pt x="4409441" y="6719623"/>
                </a:lnTo>
                <a:cubicBezTo>
                  <a:pt x="5194330" y="5951494"/>
                  <a:pt x="5679794" y="4890334"/>
                  <a:pt x="5679794" y="3718209"/>
                </a:cubicBezTo>
                <a:cubicBezTo>
                  <a:pt x="5679794" y="2179795"/>
                  <a:pt x="4843506" y="832535"/>
                  <a:pt x="3591563" y="88079"/>
                </a:cubicBezTo>
                <a:close/>
                <a:moveTo>
                  <a:pt x="0" y="0"/>
                </a:moveTo>
                <a:lnTo>
                  <a:pt x="3177466" y="0"/>
                </a:lnTo>
                <a:lnTo>
                  <a:pt x="3353291" y="88129"/>
                </a:lnTo>
                <a:cubicBezTo>
                  <a:pt x="4668281" y="787221"/>
                  <a:pt x="5560965" y="2150692"/>
                  <a:pt x="5560965" y="3718209"/>
                </a:cubicBezTo>
                <a:cubicBezTo>
                  <a:pt x="5560965" y="4858221"/>
                  <a:pt x="5088802" y="5890308"/>
                  <a:pt x="4325417" y="6637392"/>
                </a:cubicBezTo>
                <a:lnTo>
                  <a:pt x="4077394" y="6857997"/>
                </a:lnTo>
                <a:lnTo>
                  <a:pt x="0" y="6857997"/>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descr="ADF logo inside the SDGs sunburst chart&#10;&#10;Description automatically generated">
            <a:extLst>
              <a:ext uri="{FF2B5EF4-FFF2-40B4-BE49-F238E27FC236}">
                <a16:creationId xmlns:a16="http://schemas.microsoft.com/office/drawing/2014/main" id="{FFE19B47-B324-40E4-A63A-957846DF251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3396" y="1687625"/>
            <a:ext cx="3573675" cy="3573675"/>
          </a:xfrm>
          <a:prstGeom prst="rect">
            <a:avLst/>
          </a:prstGeom>
        </p:spPr>
      </p:pic>
      <p:sp>
        <p:nvSpPr>
          <p:cNvPr id="3" name="Content Placeholder 2">
            <a:extLst>
              <a:ext uri="{FF2B5EF4-FFF2-40B4-BE49-F238E27FC236}">
                <a16:creationId xmlns:a16="http://schemas.microsoft.com/office/drawing/2014/main" id="{6E1E7500-0395-4425-92BA-E0A5FCD6F75B}"/>
              </a:ext>
            </a:extLst>
          </p:cNvPr>
          <p:cNvSpPr>
            <a:spLocks noGrp="1"/>
          </p:cNvSpPr>
          <p:nvPr>
            <p:ph idx="1"/>
          </p:nvPr>
        </p:nvSpPr>
        <p:spPr>
          <a:xfrm>
            <a:off x="6404152" y="1371775"/>
            <a:ext cx="5627038" cy="5283264"/>
          </a:xfrm>
          <a:solidFill>
            <a:srgbClr val="E9FED2"/>
          </a:solidFill>
        </p:spPr>
        <p:txBody>
          <a:bodyPr>
            <a:noAutofit/>
          </a:bodyPr>
          <a:lstStyle/>
          <a:p>
            <a:pPr>
              <a:lnSpc>
                <a:spcPct val="100000"/>
              </a:lnSpc>
              <a:spcBef>
                <a:spcPts val="600"/>
              </a:spcBef>
              <a:spcAft>
                <a:spcPts val="600"/>
              </a:spcAft>
            </a:pPr>
            <a:r>
              <a:rPr lang="en-ZA" sz="2400" dirty="0">
                <a:solidFill>
                  <a:schemeClr val="bg1"/>
                </a:solidFill>
                <a:latin typeface="Arial" panose="020B0604020202020204" pitchFamily="34" charset="0"/>
                <a:cs typeface="Arial" panose="020B0604020202020204" pitchFamily="34" charset="0"/>
              </a:rPr>
              <a:t>How do we design an impactful Advocacy Campaign?</a:t>
            </a:r>
          </a:p>
          <a:p>
            <a:pPr>
              <a:lnSpc>
                <a:spcPct val="100000"/>
              </a:lnSpc>
              <a:spcBef>
                <a:spcPts val="600"/>
              </a:spcBef>
              <a:spcAft>
                <a:spcPts val="600"/>
              </a:spcAft>
            </a:pPr>
            <a:r>
              <a:rPr lang="en-ZA" sz="2400" dirty="0">
                <a:solidFill>
                  <a:schemeClr val="bg1"/>
                </a:solidFill>
                <a:latin typeface="Arial" panose="020B0604020202020204" pitchFamily="34" charset="0"/>
                <a:cs typeface="Arial" panose="020B0604020202020204" pitchFamily="34" charset="0"/>
              </a:rPr>
              <a:t>What is the secret to developing Impactful Campaign Messages?</a:t>
            </a:r>
          </a:p>
          <a:p>
            <a:pPr>
              <a:lnSpc>
                <a:spcPct val="100000"/>
              </a:lnSpc>
              <a:spcBef>
                <a:spcPts val="600"/>
              </a:spcBef>
              <a:spcAft>
                <a:spcPts val="600"/>
              </a:spcAft>
            </a:pPr>
            <a:r>
              <a:rPr lang="en-ZA" sz="2400" dirty="0">
                <a:solidFill>
                  <a:schemeClr val="bg1"/>
                </a:solidFill>
                <a:latin typeface="Arial" panose="020B0604020202020204" pitchFamily="34" charset="0"/>
                <a:cs typeface="Arial" panose="020B0604020202020204" pitchFamily="34" charset="0"/>
              </a:rPr>
              <a:t>Designing our Advocacy Campaigns  (Group Work)</a:t>
            </a:r>
          </a:p>
          <a:p>
            <a:pPr>
              <a:lnSpc>
                <a:spcPct val="100000"/>
              </a:lnSpc>
              <a:spcBef>
                <a:spcPts val="600"/>
              </a:spcBef>
              <a:spcAft>
                <a:spcPts val="600"/>
              </a:spcAft>
            </a:pPr>
            <a:r>
              <a:rPr lang="en-ZA" sz="2400" dirty="0">
                <a:solidFill>
                  <a:schemeClr val="bg1"/>
                </a:solidFill>
                <a:latin typeface="Arial" panose="020B0604020202020204" pitchFamily="34" charset="0"/>
                <a:cs typeface="Arial" panose="020B0604020202020204" pitchFamily="34" charset="0"/>
              </a:rPr>
              <a:t>Ensuring that our Campaigns and Advocacy Work is Accessible for Everyone </a:t>
            </a:r>
          </a:p>
          <a:p>
            <a:pPr>
              <a:lnSpc>
                <a:spcPct val="100000"/>
              </a:lnSpc>
              <a:spcBef>
                <a:spcPts val="600"/>
              </a:spcBef>
              <a:spcAft>
                <a:spcPts val="600"/>
              </a:spcAft>
            </a:pPr>
            <a:r>
              <a:rPr lang="en-ZA" sz="2400" dirty="0">
                <a:solidFill>
                  <a:schemeClr val="bg1"/>
                </a:solidFill>
                <a:latin typeface="Arial" panose="020B0604020202020204" pitchFamily="34" charset="0"/>
                <a:cs typeface="Arial" panose="020B0604020202020204" pitchFamily="34" charset="0"/>
              </a:rPr>
              <a:t>Sharing South Sudan Disability Inclusion Good Practice (Interactive Session)</a:t>
            </a:r>
          </a:p>
          <a:p>
            <a:pPr>
              <a:lnSpc>
                <a:spcPct val="100000"/>
              </a:lnSpc>
              <a:spcBef>
                <a:spcPts val="600"/>
              </a:spcBef>
              <a:spcAft>
                <a:spcPts val="600"/>
              </a:spcAft>
            </a:pPr>
            <a:endParaRPr lang="en-ZA" sz="2400" i="1" dirty="0">
              <a:solidFill>
                <a:schemeClr val="bg1"/>
              </a:solidFill>
              <a:latin typeface="Arial" panose="020B0604020202020204" pitchFamily="34" charset="0"/>
              <a:cs typeface="Arial" panose="020B0604020202020204" pitchFamily="34" charset="0"/>
            </a:endParaRPr>
          </a:p>
        </p:txBody>
      </p:sp>
      <p:grpSp>
        <p:nvGrpSpPr>
          <p:cNvPr id="13" name="Group 12">
            <a:extLst>
              <a:ext uri="{FF2B5EF4-FFF2-40B4-BE49-F238E27FC236}">
                <a16:creationId xmlns:a16="http://schemas.microsoft.com/office/drawing/2014/main" id="{D68B9961-F007-40D1-AF51-61B6DE5106C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14" name="Oval 13">
              <a:extLst>
                <a:ext uri="{FF2B5EF4-FFF2-40B4-BE49-F238E27FC236}">
                  <a16:creationId xmlns:a16="http://schemas.microsoft.com/office/drawing/2014/main" id="{E9FDF494-C7FB-47DF-BD39-1F65FA5508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5" name="Oval 14">
              <a:extLst>
                <a:ext uri="{FF2B5EF4-FFF2-40B4-BE49-F238E27FC236}">
                  <a16:creationId xmlns:a16="http://schemas.microsoft.com/office/drawing/2014/main" id="{3A822E1C-4C1A-4BEE-B19C-0FFB2D57BB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sp>
      </p:grpSp>
      <p:pic>
        <p:nvPicPr>
          <p:cNvPr id="16" name="Picture 15" descr="ADF logo&#10;">
            <a:extLst>
              <a:ext uri="{FF2B5EF4-FFF2-40B4-BE49-F238E27FC236}">
                <a16:creationId xmlns:a16="http://schemas.microsoft.com/office/drawing/2014/main" id="{A34291A2-A68B-4C26-9416-879638472F64}"/>
              </a:ext>
            </a:extLst>
          </p:cNvPr>
          <p:cNvPicPr>
            <a:picLocks noChangeAspect="1"/>
          </p:cNvPicPr>
          <p:nvPr/>
        </p:nvPicPr>
        <p:blipFill>
          <a:blip r:embed="rId6">
            <a:alphaModFix/>
            <a:extLst>
              <a:ext uri="{BEBA8EAE-BF5A-486C-A8C5-ECC9F3942E4B}">
                <a14:imgProps xmlns:a14="http://schemas.microsoft.com/office/drawing/2010/main">
                  <a14:imgLayer r:embed="rId7">
                    <a14:imgEffect>
                      <a14:saturation sat="33000"/>
                    </a14:imgEffect>
                  </a14:imgLayer>
                </a14:imgProps>
              </a:ext>
              <a:ext uri="{28A0092B-C50C-407E-A947-70E740481C1C}">
                <a14:useLocalDpi xmlns:a14="http://schemas.microsoft.com/office/drawing/2010/main" val="0"/>
              </a:ext>
            </a:extLst>
          </a:blip>
          <a:stretch>
            <a:fillRect/>
          </a:stretch>
        </p:blipFill>
        <p:spPr>
          <a:xfrm>
            <a:off x="1676922" y="3200440"/>
            <a:ext cx="1697650" cy="723971"/>
          </a:xfrm>
          <a:prstGeom prst="rect">
            <a:avLst/>
          </a:prstGeom>
          <a:solidFill>
            <a:schemeClr val="tx1"/>
          </a:solidFill>
        </p:spPr>
      </p:pic>
      <p:pic>
        <p:nvPicPr>
          <p:cNvPr id="18" name="Content Placeholder 10" descr="A picture containing text, clipart&#10;&#10;Description automatically generated">
            <a:extLst>
              <a:ext uri="{FF2B5EF4-FFF2-40B4-BE49-F238E27FC236}">
                <a16:creationId xmlns:a16="http://schemas.microsoft.com/office/drawing/2014/main" id="{4216F437-9C14-4404-B7A9-DBAF5298FD7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32809" y="733646"/>
            <a:ext cx="1144113" cy="1108359"/>
          </a:xfrm>
          <a:prstGeom prst="rect">
            <a:avLst/>
          </a:prstGeom>
        </p:spPr>
      </p:pic>
      <p:pic>
        <p:nvPicPr>
          <p:cNvPr id="20" name="Picture 19" descr="Logo&#10;&#10;Description automatically generated">
            <a:extLst>
              <a:ext uri="{FF2B5EF4-FFF2-40B4-BE49-F238E27FC236}">
                <a16:creationId xmlns:a16="http://schemas.microsoft.com/office/drawing/2014/main" id="{321A82C1-6ABF-4A0A-BF40-EB0585D3B818}"/>
              </a:ext>
            </a:extLst>
          </p:cNvPr>
          <p:cNvPicPr>
            <a:picLocks noChangeAspect="1"/>
          </p:cNvPicPr>
          <p:nvPr/>
        </p:nvPicPr>
        <p:blipFill>
          <a:blip r:embed="rId9"/>
          <a:stretch>
            <a:fillRect/>
          </a:stretch>
        </p:blipFill>
        <p:spPr>
          <a:xfrm>
            <a:off x="3621599" y="4956868"/>
            <a:ext cx="1083927" cy="1102782"/>
          </a:xfrm>
          <a:prstGeom prst="rect">
            <a:avLst/>
          </a:prstGeom>
        </p:spPr>
      </p:pic>
    </p:spTree>
    <p:extLst>
      <p:ext uri="{BB962C8B-B14F-4D97-AF65-F5344CB8AC3E}">
        <p14:creationId xmlns:p14="http://schemas.microsoft.com/office/powerpoint/2010/main" val="2317185079"/>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additive="base">
                                        <p:cTn id="7" dur="500" fill="hold"/>
                                        <p:tgtEl>
                                          <p:spTgt spid="3">
                                            <p:bg/>
                                          </p:spTgt>
                                        </p:tgtEl>
                                        <p:attrNameLst>
                                          <p:attrName>ppt_x</p:attrName>
                                        </p:attrNameLst>
                                      </p:cBhvr>
                                      <p:tavLst>
                                        <p:tav tm="0">
                                          <p:val>
                                            <p:strVal val="#ppt_x"/>
                                          </p:val>
                                        </p:tav>
                                        <p:tav tm="100000">
                                          <p:val>
                                            <p:strVal val="#ppt_x"/>
                                          </p:val>
                                        </p:tav>
                                      </p:tavLst>
                                    </p:anim>
                                    <p:anim calcmode="lin" valueType="num">
                                      <p:cBhvr additive="base">
                                        <p:cTn id="8" dur="500" fill="hold"/>
                                        <p:tgtEl>
                                          <p:spTgt spid="3">
                                            <p:bg/>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 calcmode="lin" valueType="num">
                                      <p:cBhvr additive="base">
                                        <p:cTn id="3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A20000"/>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A0E4E09-FC02-4ADC-951A-3FFA90B6FE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C75EABD-E782-49EC-882F-99661CA44505}"/>
              </a:ext>
            </a:extLst>
          </p:cNvPr>
          <p:cNvSpPr>
            <a:spLocks noGrp="1"/>
          </p:cNvSpPr>
          <p:nvPr>
            <p:ph type="title"/>
          </p:nvPr>
        </p:nvSpPr>
        <p:spPr>
          <a:xfrm>
            <a:off x="6386284" y="484632"/>
            <a:ext cx="5627040" cy="1202993"/>
          </a:xfrm>
          <a:solidFill>
            <a:schemeClr val="tx1"/>
          </a:solidFill>
        </p:spPr>
        <p:txBody>
          <a:bodyPr>
            <a:normAutofit/>
          </a:bodyPr>
          <a:lstStyle/>
          <a:p>
            <a:r>
              <a:rPr lang="en-US" sz="4000" dirty="0">
                <a:solidFill>
                  <a:schemeClr val="bg1"/>
                </a:solidFill>
                <a:latin typeface="Aharoni" panose="02010803020104030203" pitchFamily="2" charset="-79"/>
                <a:cs typeface="Aharoni" panose="02010803020104030203" pitchFamily="2" charset="-79"/>
              </a:rPr>
              <a:t>What do we know?</a:t>
            </a:r>
            <a:endParaRPr lang="en-ZA" sz="4000" dirty="0">
              <a:solidFill>
                <a:schemeClr val="bg1"/>
              </a:solidFill>
              <a:latin typeface="Aharoni" panose="02010803020104030203" pitchFamily="2" charset="-79"/>
              <a:cs typeface="Aharoni" panose="02010803020104030203" pitchFamily="2" charset="-79"/>
            </a:endParaRPr>
          </a:p>
        </p:txBody>
      </p:sp>
      <p:sp>
        <p:nvSpPr>
          <p:cNvPr id="11" name="Freeform: Shape 10">
            <a:extLst>
              <a:ext uri="{FF2B5EF4-FFF2-40B4-BE49-F238E27FC236}">
                <a16:creationId xmlns:a16="http://schemas.microsoft.com/office/drawing/2014/main" id="{E5821A2D-F010-4C2B-8819-23281D9C77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3"/>
            <a:ext cx="6095695" cy="6857997"/>
          </a:xfrm>
          <a:custGeom>
            <a:avLst/>
            <a:gdLst>
              <a:gd name="connsiteX0" fmla="*/ 3435036 w 6095695"/>
              <a:gd name="connsiteY0" fmla="*/ 0 h 6857997"/>
              <a:gd name="connsiteX1" fmla="*/ 4198562 w 6095695"/>
              <a:gd name="connsiteY1" fmla="*/ 0 h 6857997"/>
              <a:gd name="connsiteX2" fmla="*/ 4365987 w 6095695"/>
              <a:gd name="connsiteY2" fmla="*/ 128761 h 6857997"/>
              <a:gd name="connsiteX3" fmla="*/ 6095695 w 6095695"/>
              <a:gd name="connsiteY3" fmla="*/ 3718209 h 6857997"/>
              <a:gd name="connsiteX4" fmla="*/ 4860911 w 6095695"/>
              <a:gd name="connsiteY4" fmla="*/ 6845880 h 6857997"/>
              <a:gd name="connsiteX5" fmla="*/ 4849107 w 6095695"/>
              <a:gd name="connsiteY5" fmla="*/ 6857997 h 6857997"/>
              <a:gd name="connsiteX6" fmla="*/ 4253869 w 6095695"/>
              <a:gd name="connsiteY6" fmla="*/ 6857997 h 6857997"/>
              <a:gd name="connsiteX7" fmla="*/ 4409441 w 6095695"/>
              <a:gd name="connsiteY7" fmla="*/ 6719623 h 6857997"/>
              <a:gd name="connsiteX8" fmla="*/ 5679794 w 6095695"/>
              <a:gd name="connsiteY8" fmla="*/ 3718209 h 6857997"/>
              <a:gd name="connsiteX9" fmla="*/ 3591563 w 6095695"/>
              <a:gd name="connsiteY9" fmla="*/ 88079 h 6857997"/>
              <a:gd name="connsiteX10" fmla="*/ 0 w 6095695"/>
              <a:gd name="connsiteY10" fmla="*/ 0 h 6857997"/>
              <a:gd name="connsiteX11" fmla="*/ 3177466 w 6095695"/>
              <a:gd name="connsiteY11" fmla="*/ 0 h 6857997"/>
              <a:gd name="connsiteX12" fmla="*/ 3353291 w 6095695"/>
              <a:gd name="connsiteY12" fmla="*/ 88129 h 6857997"/>
              <a:gd name="connsiteX13" fmla="*/ 5560965 w 6095695"/>
              <a:gd name="connsiteY13" fmla="*/ 3718209 h 6857997"/>
              <a:gd name="connsiteX14" fmla="*/ 4325417 w 6095695"/>
              <a:gd name="connsiteY14" fmla="*/ 6637392 h 6857997"/>
              <a:gd name="connsiteX15" fmla="*/ 4077394 w 6095695"/>
              <a:gd name="connsiteY15" fmla="*/ 6857997 h 6857997"/>
              <a:gd name="connsiteX16" fmla="*/ 0 w 6095695"/>
              <a:gd name="connsiteY16" fmla="*/ 6857997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095695" h="6857997">
                <a:moveTo>
                  <a:pt x="3435036" y="0"/>
                </a:moveTo>
                <a:lnTo>
                  <a:pt x="4198562" y="0"/>
                </a:lnTo>
                <a:lnTo>
                  <a:pt x="4365987" y="128761"/>
                </a:lnTo>
                <a:cubicBezTo>
                  <a:pt x="5422363" y="981944"/>
                  <a:pt x="6095695" y="2273123"/>
                  <a:pt x="6095695" y="3718209"/>
                </a:cubicBezTo>
                <a:cubicBezTo>
                  <a:pt x="6095695" y="4922447"/>
                  <a:pt x="5628104" y="6019805"/>
                  <a:pt x="4860911" y="6845880"/>
                </a:cubicBezTo>
                <a:lnTo>
                  <a:pt x="4849107" y="6857997"/>
                </a:lnTo>
                <a:lnTo>
                  <a:pt x="4253869" y="6857997"/>
                </a:lnTo>
                <a:lnTo>
                  <a:pt x="4409441" y="6719623"/>
                </a:lnTo>
                <a:cubicBezTo>
                  <a:pt x="5194330" y="5951494"/>
                  <a:pt x="5679794" y="4890334"/>
                  <a:pt x="5679794" y="3718209"/>
                </a:cubicBezTo>
                <a:cubicBezTo>
                  <a:pt x="5679794" y="2179795"/>
                  <a:pt x="4843506" y="832535"/>
                  <a:pt x="3591563" y="88079"/>
                </a:cubicBezTo>
                <a:close/>
                <a:moveTo>
                  <a:pt x="0" y="0"/>
                </a:moveTo>
                <a:lnTo>
                  <a:pt x="3177466" y="0"/>
                </a:lnTo>
                <a:lnTo>
                  <a:pt x="3353291" y="88129"/>
                </a:lnTo>
                <a:cubicBezTo>
                  <a:pt x="4668281" y="787221"/>
                  <a:pt x="5560965" y="2150692"/>
                  <a:pt x="5560965" y="3718209"/>
                </a:cubicBezTo>
                <a:cubicBezTo>
                  <a:pt x="5560965" y="4858221"/>
                  <a:pt x="5088802" y="5890308"/>
                  <a:pt x="4325417" y="6637392"/>
                </a:cubicBezTo>
                <a:lnTo>
                  <a:pt x="4077394" y="6857997"/>
                </a:lnTo>
                <a:lnTo>
                  <a:pt x="0" y="6857997"/>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descr="ADF logo inside the SDGs sunburst chart&#10;&#10;Description automatically generated">
            <a:extLst>
              <a:ext uri="{FF2B5EF4-FFF2-40B4-BE49-F238E27FC236}">
                <a16:creationId xmlns:a16="http://schemas.microsoft.com/office/drawing/2014/main" id="{FFE19B47-B324-40E4-A63A-957846DF251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3396" y="1687625"/>
            <a:ext cx="3573675" cy="3573675"/>
          </a:xfrm>
          <a:prstGeom prst="rect">
            <a:avLst/>
          </a:prstGeom>
        </p:spPr>
      </p:pic>
      <p:sp>
        <p:nvSpPr>
          <p:cNvPr id="3" name="Content Placeholder 2">
            <a:extLst>
              <a:ext uri="{FF2B5EF4-FFF2-40B4-BE49-F238E27FC236}">
                <a16:creationId xmlns:a16="http://schemas.microsoft.com/office/drawing/2014/main" id="{6E1E7500-0395-4425-92BA-E0A5FCD6F75B}"/>
              </a:ext>
            </a:extLst>
          </p:cNvPr>
          <p:cNvSpPr>
            <a:spLocks noGrp="1"/>
          </p:cNvSpPr>
          <p:nvPr>
            <p:ph idx="1"/>
          </p:nvPr>
        </p:nvSpPr>
        <p:spPr>
          <a:xfrm>
            <a:off x="6386284" y="1919074"/>
            <a:ext cx="5627038" cy="4735964"/>
          </a:xfrm>
          <a:solidFill>
            <a:srgbClr val="FBC1AF"/>
          </a:solidFill>
        </p:spPr>
        <p:txBody>
          <a:bodyPr>
            <a:normAutofit/>
          </a:bodyPr>
          <a:lstStyle/>
          <a:p>
            <a:pPr marL="0" indent="0">
              <a:buNone/>
            </a:pPr>
            <a:r>
              <a:rPr lang="en-ZA" sz="3200" dirty="0">
                <a:solidFill>
                  <a:schemeClr val="bg1"/>
                </a:solidFill>
                <a:latin typeface="Arial" panose="020B0604020202020204" pitchFamily="34" charset="0"/>
                <a:cs typeface="Arial" panose="020B0604020202020204" pitchFamily="34" charset="0"/>
              </a:rPr>
              <a:t>Interactive discussion on some of our past advocacy campaigns and lobbying processes over the past five years (30minutes)</a:t>
            </a:r>
          </a:p>
          <a:p>
            <a:pPr marL="0" indent="0">
              <a:buNone/>
            </a:pPr>
            <a:endParaRPr lang="en-ZA" sz="3200" dirty="0">
              <a:solidFill>
                <a:schemeClr val="bg1"/>
              </a:solidFill>
              <a:latin typeface="Arial" panose="020B0604020202020204" pitchFamily="34" charset="0"/>
              <a:cs typeface="Arial" panose="020B0604020202020204" pitchFamily="34" charset="0"/>
            </a:endParaRPr>
          </a:p>
          <a:p>
            <a:pPr marL="0" indent="0">
              <a:buNone/>
            </a:pPr>
            <a:r>
              <a:rPr lang="en-ZA" sz="3200" dirty="0">
                <a:solidFill>
                  <a:schemeClr val="bg1"/>
                </a:solidFill>
                <a:latin typeface="Arial" panose="020B0604020202020204" pitchFamily="34" charset="0"/>
                <a:cs typeface="Arial" panose="020B0604020202020204" pitchFamily="34" charset="0"/>
              </a:rPr>
              <a:t>Participants share their lobbying and advocacy experiences</a:t>
            </a:r>
          </a:p>
        </p:txBody>
      </p:sp>
      <p:grpSp>
        <p:nvGrpSpPr>
          <p:cNvPr id="13" name="Group 12">
            <a:extLst>
              <a:ext uri="{FF2B5EF4-FFF2-40B4-BE49-F238E27FC236}">
                <a16:creationId xmlns:a16="http://schemas.microsoft.com/office/drawing/2014/main" id="{D68B9961-F007-40D1-AF51-61B6DE5106C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14" name="Oval 13">
              <a:extLst>
                <a:ext uri="{FF2B5EF4-FFF2-40B4-BE49-F238E27FC236}">
                  <a16:creationId xmlns:a16="http://schemas.microsoft.com/office/drawing/2014/main" id="{E9FDF494-C7FB-47DF-BD39-1F65FA5508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5" name="Oval 14">
              <a:extLst>
                <a:ext uri="{FF2B5EF4-FFF2-40B4-BE49-F238E27FC236}">
                  <a16:creationId xmlns:a16="http://schemas.microsoft.com/office/drawing/2014/main" id="{3A822E1C-4C1A-4BEE-B19C-0FFB2D57BB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sp>
      </p:grpSp>
      <p:pic>
        <p:nvPicPr>
          <p:cNvPr id="16" name="Picture 15" descr="ADF logo&#10;">
            <a:extLst>
              <a:ext uri="{FF2B5EF4-FFF2-40B4-BE49-F238E27FC236}">
                <a16:creationId xmlns:a16="http://schemas.microsoft.com/office/drawing/2014/main" id="{4380DB0B-DB78-43B6-9058-392FE02DF98D}"/>
              </a:ext>
            </a:extLst>
          </p:cNvPr>
          <p:cNvPicPr>
            <a:picLocks noChangeAspect="1"/>
          </p:cNvPicPr>
          <p:nvPr/>
        </p:nvPicPr>
        <p:blipFill>
          <a:blip r:embed="rId6">
            <a:alphaModFix/>
            <a:extLst>
              <a:ext uri="{BEBA8EAE-BF5A-486C-A8C5-ECC9F3942E4B}">
                <a14:imgProps xmlns:a14="http://schemas.microsoft.com/office/drawing/2010/main">
                  <a14:imgLayer r:embed="rId7">
                    <a14:imgEffect>
                      <a14:saturation sat="33000"/>
                    </a14:imgEffect>
                  </a14:imgLayer>
                </a14:imgProps>
              </a:ext>
              <a:ext uri="{28A0092B-C50C-407E-A947-70E740481C1C}">
                <a14:useLocalDpi xmlns:a14="http://schemas.microsoft.com/office/drawing/2010/main" val="0"/>
              </a:ext>
            </a:extLst>
          </a:blip>
          <a:stretch>
            <a:fillRect/>
          </a:stretch>
        </p:blipFill>
        <p:spPr>
          <a:xfrm>
            <a:off x="1676922" y="3200440"/>
            <a:ext cx="1697650" cy="723971"/>
          </a:xfrm>
          <a:prstGeom prst="rect">
            <a:avLst/>
          </a:prstGeom>
          <a:solidFill>
            <a:schemeClr val="tx1"/>
          </a:solidFill>
        </p:spPr>
      </p:pic>
      <p:pic>
        <p:nvPicPr>
          <p:cNvPr id="18" name="Content Placeholder 10" descr="A picture containing text, clipart&#10;&#10;Description automatically generated">
            <a:extLst>
              <a:ext uri="{FF2B5EF4-FFF2-40B4-BE49-F238E27FC236}">
                <a16:creationId xmlns:a16="http://schemas.microsoft.com/office/drawing/2014/main" id="{F8EEA9F0-3B43-4434-AE81-B368C21D2B7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32809" y="723014"/>
            <a:ext cx="1079389" cy="1045658"/>
          </a:xfrm>
          <a:prstGeom prst="rect">
            <a:avLst/>
          </a:prstGeom>
        </p:spPr>
      </p:pic>
      <p:pic>
        <p:nvPicPr>
          <p:cNvPr id="19" name="Picture 18" descr="Logo&#10;&#10;Description automatically generated">
            <a:extLst>
              <a:ext uri="{FF2B5EF4-FFF2-40B4-BE49-F238E27FC236}">
                <a16:creationId xmlns:a16="http://schemas.microsoft.com/office/drawing/2014/main" id="{72F7D0C3-6989-4CA6-A806-5509AF850E8A}"/>
              </a:ext>
            </a:extLst>
          </p:cNvPr>
          <p:cNvPicPr>
            <a:picLocks noChangeAspect="1"/>
          </p:cNvPicPr>
          <p:nvPr/>
        </p:nvPicPr>
        <p:blipFill>
          <a:blip r:embed="rId9"/>
          <a:stretch>
            <a:fillRect/>
          </a:stretch>
        </p:blipFill>
        <p:spPr>
          <a:xfrm>
            <a:off x="3547624" y="5029626"/>
            <a:ext cx="929699" cy="945871"/>
          </a:xfrm>
          <a:prstGeom prst="rect">
            <a:avLst/>
          </a:prstGeom>
        </p:spPr>
      </p:pic>
    </p:spTree>
    <p:extLst>
      <p:ext uri="{BB962C8B-B14F-4D97-AF65-F5344CB8AC3E}">
        <p14:creationId xmlns:p14="http://schemas.microsoft.com/office/powerpoint/2010/main" val="2506258313"/>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5EABD-E782-49EC-882F-99661CA44505}"/>
              </a:ext>
            </a:extLst>
          </p:cNvPr>
          <p:cNvSpPr>
            <a:spLocks noGrp="1"/>
          </p:cNvSpPr>
          <p:nvPr>
            <p:ph type="title"/>
          </p:nvPr>
        </p:nvSpPr>
        <p:spPr>
          <a:xfrm>
            <a:off x="2287890" y="484632"/>
            <a:ext cx="7866203" cy="1066590"/>
          </a:xfrm>
          <a:solidFill>
            <a:srgbClr val="A20000"/>
          </a:solidFill>
        </p:spPr>
        <p:txBody>
          <a:bodyPr>
            <a:normAutofit/>
          </a:bodyPr>
          <a:lstStyle/>
          <a:p>
            <a:pPr marL="808038"/>
            <a:r>
              <a:rPr lang="en-ZA" sz="4800" dirty="0">
                <a:solidFill>
                  <a:schemeClr val="bg1"/>
                </a:solidFill>
                <a:latin typeface="Aharoni" panose="02010803020104030203" pitchFamily="2" charset="-79"/>
                <a:cs typeface="Aharoni" panose="02010803020104030203" pitchFamily="2" charset="-79"/>
              </a:rPr>
              <a:t>Past experience</a:t>
            </a:r>
          </a:p>
        </p:txBody>
      </p:sp>
      <p:sp>
        <p:nvSpPr>
          <p:cNvPr id="3" name="Content Placeholder 2">
            <a:extLst>
              <a:ext uri="{FF2B5EF4-FFF2-40B4-BE49-F238E27FC236}">
                <a16:creationId xmlns:a16="http://schemas.microsoft.com/office/drawing/2014/main" id="{6E1E7500-0395-4425-92BA-E0A5FCD6F75B}"/>
              </a:ext>
            </a:extLst>
          </p:cNvPr>
          <p:cNvSpPr>
            <a:spLocks noGrp="1"/>
          </p:cNvSpPr>
          <p:nvPr>
            <p:ph idx="1"/>
          </p:nvPr>
        </p:nvSpPr>
        <p:spPr>
          <a:xfrm>
            <a:off x="2446316" y="1850064"/>
            <a:ext cx="7707777" cy="4774020"/>
          </a:xfrm>
        </p:spPr>
        <p:txBody>
          <a:bodyPr>
            <a:noAutofit/>
          </a:bodyPr>
          <a:lstStyle/>
          <a:p>
            <a:r>
              <a:rPr lang="en-ZA" sz="2200" dirty="0">
                <a:latin typeface="Arial" panose="020B0604020202020204" pitchFamily="34" charset="0"/>
                <a:cs typeface="Arial" panose="020B0604020202020204" pitchFamily="34" charset="0"/>
              </a:rPr>
              <a:t>What was the Campaign About?</a:t>
            </a:r>
          </a:p>
          <a:p>
            <a:r>
              <a:rPr lang="en-ZA" sz="2200" dirty="0">
                <a:latin typeface="Arial" panose="020B0604020202020204" pitchFamily="34" charset="0"/>
                <a:cs typeface="Arial" panose="020B0604020202020204" pitchFamily="34" charset="0"/>
              </a:rPr>
              <a:t>What problem did we want to address?</a:t>
            </a:r>
          </a:p>
          <a:p>
            <a:r>
              <a:rPr lang="en-ZA" sz="2200" dirty="0">
                <a:latin typeface="Arial" panose="020B0604020202020204" pitchFamily="34" charset="0"/>
                <a:cs typeface="Arial" panose="020B0604020202020204" pitchFamily="34" charset="0"/>
              </a:rPr>
              <a:t>What was our Campaign Objective (SMART)?</a:t>
            </a:r>
          </a:p>
          <a:p>
            <a:r>
              <a:rPr lang="en-ZA" sz="2200" dirty="0">
                <a:latin typeface="Arial" panose="020B0604020202020204" pitchFamily="34" charset="0"/>
                <a:cs typeface="Arial" panose="020B0604020202020204" pitchFamily="34" charset="0"/>
              </a:rPr>
              <a:t>What was your Campaign Message/Ask?</a:t>
            </a:r>
          </a:p>
          <a:p>
            <a:r>
              <a:rPr lang="en-ZA" sz="2200" dirty="0">
                <a:latin typeface="Arial" panose="020B0604020202020204" pitchFamily="34" charset="0"/>
                <a:cs typeface="Arial" panose="020B0604020202020204" pitchFamily="34" charset="0"/>
              </a:rPr>
              <a:t>Who was our Target Audience? </a:t>
            </a:r>
          </a:p>
          <a:p>
            <a:r>
              <a:rPr lang="en-ZA" sz="2200" dirty="0">
                <a:latin typeface="Arial" panose="020B0604020202020204" pitchFamily="34" charset="0"/>
                <a:cs typeface="Arial" panose="020B0604020202020204" pitchFamily="34" charset="0"/>
              </a:rPr>
              <a:t>Which organisation led the Campaign?</a:t>
            </a:r>
          </a:p>
          <a:p>
            <a:r>
              <a:rPr lang="en-ZA" sz="2200" dirty="0">
                <a:latin typeface="Arial" panose="020B0604020202020204" pitchFamily="34" charset="0"/>
                <a:cs typeface="Arial" panose="020B0604020202020204" pitchFamily="34" charset="0"/>
              </a:rPr>
              <a:t>Who supported/participated in the Campaign?</a:t>
            </a:r>
          </a:p>
          <a:p>
            <a:r>
              <a:rPr lang="en-ZA" sz="2200" dirty="0">
                <a:latin typeface="Arial" panose="020B0604020202020204" pitchFamily="34" charset="0"/>
                <a:cs typeface="Arial" panose="020B0604020202020204" pitchFamily="34" charset="0"/>
              </a:rPr>
              <a:t>What were the main Activities?</a:t>
            </a:r>
          </a:p>
          <a:p>
            <a:r>
              <a:rPr lang="en-ZA" sz="2200" dirty="0">
                <a:latin typeface="Arial" panose="020B0604020202020204" pitchFamily="34" charset="0"/>
                <a:cs typeface="Arial" panose="020B0604020202020204" pitchFamily="34" charset="0"/>
              </a:rPr>
              <a:t>Which Communication Tools did you use?</a:t>
            </a:r>
          </a:p>
          <a:p>
            <a:r>
              <a:rPr lang="en-ZA" sz="2200" dirty="0">
                <a:latin typeface="Arial" panose="020B0604020202020204" pitchFamily="34" charset="0"/>
                <a:cs typeface="Arial" panose="020B0604020202020204" pitchFamily="34" charset="0"/>
              </a:rPr>
              <a:t>What was the outcome/impact?</a:t>
            </a:r>
          </a:p>
        </p:txBody>
      </p:sp>
      <p:pic>
        <p:nvPicPr>
          <p:cNvPr id="6" name="Picture 5" descr="ADF logo&#10;">
            <a:extLst>
              <a:ext uri="{FF2B5EF4-FFF2-40B4-BE49-F238E27FC236}">
                <a16:creationId xmlns:a16="http://schemas.microsoft.com/office/drawing/2014/main" id="{322B8577-0CC1-4461-963C-85E269A430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8549" y="685800"/>
            <a:ext cx="2029341" cy="865423"/>
          </a:xfrm>
          <a:prstGeom prst="rect">
            <a:avLst/>
          </a:prstGeom>
          <a:solidFill>
            <a:schemeClr val="bg1"/>
          </a:solidFill>
        </p:spPr>
      </p:pic>
      <p:pic>
        <p:nvPicPr>
          <p:cNvPr id="8" name="Content Placeholder 10" descr="A picture containing text, clipart&#10;&#10;Description automatically generated">
            <a:extLst>
              <a:ext uri="{FF2B5EF4-FFF2-40B4-BE49-F238E27FC236}">
                <a16:creationId xmlns:a16="http://schemas.microsoft.com/office/drawing/2014/main" id="{5E4CBAD3-BD49-4F45-9174-9767AFF75BD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15994" y="530570"/>
            <a:ext cx="1006155" cy="974713"/>
          </a:xfrm>
          <a:prstGeom prst="rect">
            <a:avLst/>
          </a:prstGeom>
        </p:spPr>
      </p:pic>
      <p:pic>
        <p:nvPicPr>
          <p:cNvPr id="9" name="Picture 8" descr="Logo&#10;&#10;Description automatically generated">
            <a:extLst>
              <a:ext uri="{FF2B5EF4-FFF2-40B4-BE49-F238E27FC236}">
                <a16:creationId xmlns:a16="http://schemas.microsoft.com/office/drawing/2014/main" id="{5003D4A8-F546-4E59-8BA9-47880D5BA274}"/>
              </a:ext>
            </a:extLst>
          </p:cNvPr>
          <p:cNvPicPr>
            <a:picLocks noChangeAspect="1"/>
          </p:cNvPicPr>
          <p:nvPr/>
        </p:nvPicPr>
        <p:blipFill>
          <a:blip r:embed="rId4"/>
          <a:stretch>
            <a:fillRect/>
          </a:stretch>
        </p:blipFill>
        <p:spPr>
          <a:xfrm>
            <a:off x="11253239" y="5922335"/>
            <a:ext cx="804708" cy="818706"/>
          </a:xfrm>
          <a:prstGeom prst="rect">
            <a:avLst/>
          </a:prstGeom>
        </p:spPr>
      </p:pic>
    </p:spTree>
    <p:extLst>
      <p:ext uri="{BB962C8B-B14F-4D97-AF65-F5344CB8AC3E}">
        <p14:creationId xmlns:p14="http://schemas.microsoft.com/office/powerpoint/2010/main" val="3727714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fade">
                                      <p:cBhvr>
                                        <p:cTn id="47" dur="500"/>
                                        <p:tgtEl>
                                          <p:spTgt spid="3">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3">
                                            <p:txEl>
                                              <p:pRg st="9" end="9"/>
                                            </p:txEl>
                                          </p:spTgt>
                                        </p:tgtEl>
                                        <p:attrNameLst>
                                          <p:attrName>style.visibility</p:attrName>
                                        </p:attrNameLst>
                                      </p:cBhvr>
                                      <p:to>
                                        <p:strVal val="visible"/>
                                      </p:to>
                                    </p:set>
                                    <p:animEffect transition="in" filter="fade">
                                      <p:cBhvr>
                                        <p:cTn id="52"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7A5D00"/>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A0E4E09-FC02-4ADC-951A-3FFA90B6FE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C75EABD-E782-49EC-882F-99661CA44505}"/>
              </a:ext>
            </a:extLst>
          </p:cNvPr>
          <p:cNvSpPr>
            <a:spLocks noGrp="1"/>
          </p:cNvSpPr>
          <p:nvPr>
            <p:ph type="title"/>
          </p:nvPr>
        </p:nvSpPr>
        <p:spPr>
          <a:xfrm>
            <a:off x="6386284" y="484632"/>
            <a:ext cx="5627040" cy="1202993"/>
          </a:xfrm>
          <a:solidFill>
            <a:schemeClr val="tx1"/>
          </a:solidFill>
        </p:spPr>
        <p:txBody>
          <a:bodyPr>
            <a:normAutofit/>
          </a:bodyPr>
          <a:lstStyle/>
          <a:p>
            <a:r>
              <a:rPr lang="en-ZA" sz="4000" dirty="0">
                <a:solidFill>
                  <a:schemeClr val="bg1"/>
                </a:solidFill>
                <a:latin typeface="Aharoni" panose="02010803020104030203" pitchFamily="2" charset="-79"/>
                <a:cs typeface="Aharoni" panose="02010803020104030203" pitchFamily="2" charset="-79"/>
              </a:rPr>
              <a:t>What is advocacy?</a:t>
            </a:r>
          </a:p>
        </p:txBody>
      </p:sp>
      <p:sp>
        <p:nvSpPr>
          <p:cNvPr id="11" name="Freeform: Shape 10">
            <a:extLst>
              <a:ext uri="{FF2B5EF4-FFF2-40B4-BE49-F238E27FC236}">
                <a16:creationId xmlns:a16="http://schemas.microsoft.com/office/drawing/2014/main" id="{E5821A2D-F010-4C2B-8819-23281D9C77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3"/>
            <a:ext cx="6095695" cy="6857997"/>
          </a:xfrm>
          <a:custGeom>
            <a:avLst/>
            <a:gdLst>
              <a:gd name="connsiteX0" fmla="*/ 3435036 w 6095695"/>
              <a:gd name="connsiteY0" fmla="*/ 0 h 6857997"/>
              <a:gd name="connsiteX1" fmla="*/ 4198562 w 6095695"/>
              <a:gd name="connsiteY1" fmla="*/ 0 h 6857997"/>
              <a:gd name="connsiteX2" fmla="*/ 4365987 w 6095695"/>
              <a:gd name="connsiteY2" fmla="*/ 128761 h 6857997"/>
              <a:gd name="connsiteX3" fmla="*/ 6095695 w 6095695"/>
              <a:gd name="connsiteY3" fmla="*/ 3718209 h 6857997"/>
              <a:gd name="connsiteX4" fmla="*/ 4860911 w 6095695"/>
              <a:gd name="connsiteY4" fmla="*/ 6845880 h 6857997"/>
              <a:gd name="connsiteX5" fmla="*/ 4849107 w 6095695"/>
              <a:gd name="connsiteY5" fmla="*/ 6857997 h 6857997"/>
              <a:gd name="connsiteX6" fmla="*/ 4253869 w 6095695"/>
              <a:gd name="connsiteY6" fmla="*/ 6857997 h 6857997"/>
              <a:gd name="connsiteX7" fmla="*/ 4409441 w 6095695"/>
              <a:gd name="connsiteY7" fmla="*/ 6719623 h 6857997"/>
              <a:gd name="connsiteX8" fmla="*/ 5679794 w 6095695"/>
              <a:gd name="connsiteY8" fmla="*/ 3718209 h 6857997"/>
              <a:gd name="connsiteX9" fmla="*/ 3591563 w 6095695"/>
              <a:gd name="connsiteY9" fmla="*/ 88079 h 6857997"/>
              <a:gd name="connsiteX10" fmla="*/ 0 w 6095695"/>
              <a:gd name="connsiteY10" fmla="*/ 0 h 6857997"/>
              <a:gd name="connsiteX11" fmla="*/ 3177466 w 6095695"/>
              <a:gd name="connsiteY11" fmla="*/ 0 h 6857997"/>
              <a:gd name="connsiteX12" fmla="*/ 3353291 w 6095695"/>
              <a:gd name="connsiteY12" fmla="*/ 88129 h 6857997"/>
              <a:gd name="connsiteX13" fmla="*/ 5560965 w 6095695"/>
              <a:gd name="connsiteY13" fmla="*/ 3718209 h 6857997"/>
              <a:gd name="connsiteX14" fmla="*/ 4325417 w 6095695"/>
              <a:gd name="connsiteY14" fmla="*/ 6637392 h 6857997"/>
              <a:gd name="connsiteX15" fmla="*/ 4077394 w 6095695"/>
              <a:gd name="connsiteY15" fmla="*/ 6857997 h 6857997"/>
              <a:gd name="connsiteX16" fmla="*/ 0 w 6095695"/>
              <a:gd name="connsiteY16" fmla="*/ 6857997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095695" h="6857997">
                <a:moveTo>
                  <a:pt x="3435036" y="0"/>
                </a:moveTo>
                <a:lnTo>
                  <a:pt x="4198562" y="0"/>
                </a:lnTo>
                <a:lnTo>
                  <a:pt x="4365987" y="128761"/>
                </a:lnTo>
                <a:cubicBezTo>
                  <a:pt x="5422363" y="981944"/>
                  <a:pt x="6095695" y="2273123"/>
                  <a:pt x="6095695" y="3718209"/>
                </a:cubicBezTo>
                <a:cubicBezTo>
                  <a:pt x="6095695" y="4922447"/>
                  <a:pt x="5628104" y="6019805"/>
                  <a:pt x="4860911" y="6845880"/>
                </a:cubicBezTo>
                <a:lnTo>
                  <a:pt x="4849107" y="6857997"/>
                </a:lnTo>
                <a:lnTo>
                  <a:pt x="4253869" y="6857997"/>
                </a:lnTo>
                <a:lnTo>
                  <a:pt x="4409441" y="6719623"/>
                </a:lnTo>
                <a:cubicBezTo>
                  <a:pt x="5194330" y="5951494"/>
                  <a:pt x="5679794" y="4890334"/>
                  <a:pt x="5679794" y="3718209"/>
                </a:cubicBezTo>
                <a:cubicBezTo>
                  <a:pt x="5679794" y="2179795"/>
                  <a:pt x="4843506" y="832535"/>
                  <a:pt x="3591563" y="88079"/>
                </a:cubicBezTo>
                <a:close/>
                <a:moveTo>
                  <a:pt x="0" y="0"/>
                </a:moveTo>
                <a:lnTo>
                  <a:pt x="3177466" y="0"/>
                </a:lnTo>
                <a:lnTo>
                  <a:pt x="3353291" y="88129"/>
                </a:lnTo>
                <a:cubicBezTo>
                  <a:pt x="4668281" y="787221"/>
                  <a:pt x="5560965" y="2150692"/>
                  <a:pt x="5560965" y="3718209"/>
                </a:cubicBezTo>
                <a:cubicBezTo>
                  <a:pt x="5560965" y="4858221"/>
                  <a:pt x="5088802" y="5890308"/>
                  <a:pt x="4325417" y="6637392"/>
                </a:cubicBezTo>
                <a:lnTo>
                  <a:pt x="4077394" y="6857997"/>
                </a:lnTo>
                <a:lnTo>
                  <a:pt x="0" y="6857997"/>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descr="ADF logo inside the SDGs sunburst chart&#10;&#10;Description automatically generated">
            <a:extLst>
              <a:ext uri="{FF2B5EF4-FFF2-40B4-BE49-F238E27FC236}">
                <a16:creationId xmlns:a16="http://schemas.microsoft.com/office/drawing/2014/main" id="{FFE19B47-B324-40E4-A63A-957846DF251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3396" y="1687625"/>
            <a:ext cx="3573675" cy="3573675"/>
          </a:xfrm>
          <a:prstGeom prst="rect">
            <a:avLst/>
          </a:prstGeom>
        </p:spPr>
      </p:pic>
      <p:graphicFrame>
        <p:nvGraphicFramePr>
          <p:cNvPr id="5" name="Content Placeholder 4">
            <a:extLst>
              <a:ext uri="{FF2B5EF4-FFF2-40B4-BE49-F238E27FC236}">
                <a16:creationId xmlns:a16="http://schemas.microsoft.com/office/drawing/2014/main" id="{4E35A1E4-2CB2-4936-A0C1-62796516DA1E}"/>
              </a:ext>
            </a:extLst>
          </p:cNvPr>
          <p:cNvGraphicFramePr>
            <a:graphicFrameLocks noGrp="1"/>
          </p:cNvGraphicFramePr>
          <p:nvPr>
            <p:ph idx="1"/>
            <p:extLst>
              <p:ext uri="{D42A27DB-BD31-4B8C-83A1-F6EECF244321}">
                <p14:modId xmlns:p14="http://schemas.microsoft.com/office/powerpoint/2010/main" val="1038694196"/>
              </p:ext>
            </p:extLst>
          </p:nvPr>
        </p:nvGraphicFramePr>
        <p:xfrm>
          <a:off x="5383695" y="2007262"/>
          <a:ext cx="6872459" cy="40513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13" name="Group 12">
            <a:extLst>
              <a:ext uri="{FF2B5EF4-FFF2-40B4-BE49-F238E27FC236}">
                <a16:creationId xmlns:a16="http://schemas.microsoft.com/office/drawing/2014/main" id="{D68B9961-F007-40D1-AF51-61B6DE5106C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14" name="Oval 13">
              <a:extLst>
                <a:ext uri="{FF2B5EF4-FFF2-40B4-BE49-F238E27FC236}">
                  <a16:creationId xmlns:a16="http://schemas.microsoft.com/office/drawing/2014/main" id="{E9FDF494-C7FB-47DF-BD39-1F65FA5508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8">
                <a:duotone>
                  <a:schemeClr val="accent1">
                    <a:shade val="45000"/>
                    <a:satMod val="135000"/>
                  </a:schemeClr>
                  <a:prstClr val="white"/>
                </a:duotone>
                <a:extLst>
                  <a:ext uri="{BEBA8EAE-BF5A-486C-A8C5-ECC9F3942E4B}">
                    <a14:imgProps xmlns:a14="http://schemas.microsoft.com/office/drawing/2010/main">
                      <a14:imgLayer r:embed="rId9">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5" name="Oval 14">
              <a:extLst>
                <a:ext uri="{FF2B5EF4-FFF2-40B4-BE49-F238E27FC236}">
                  <a16:creationId xmlns:a16="http://schemas.microsoft.com/office/drawing/2014/main" id="{3A822E1C-4C1A-4BEE-B19C-0FFB2D57BB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sp>
      </p:grpSp>
      <p:pic>
        <p:nvPicPr>
          <p:cNvPr id="16" name="Picture 15" descr="ADF logo&#10;">
            <a:extLst>
              <a:ext uri="{FF2B5EF4-FFF2-40B4-BE49-F238E27FC236}">
                <a16:creationId xmlns:a16="http://schemas.microsoft.com/office/drawing/2014/main" id="{BD9D367D-EE8C-4E7B-B946-51E1A825275A}"/>
              </a:ext>
            </a:extLst>
          </p:cNvPr>
          <p:cNvPicPr>
            <a:picLocks noChangeAspect="1"/>
          </p:cNvPicPr>
          <p:nvPr/>
        </p:nvPicPr>
        <p:blipFill>
          <a:blip r:embed="rId10">
            <a:alphaModFix/>
            <a:extLst>
              <a:ext uri="{BEBA8EAE-BF5A-486C-A8C5-ECC9F3942E4B}">
                <a14:imgProps xmlns:a14="http://schemas.microsoft.com/office/drawing/2010/main">
                  <a14:imgLayer r:embed="rId11">
                    <a14:imgEffect>
                      <a14:saturation sat="33000"/>
                    </a14:imgEffect>
                  </a14:imgLayer>
                </a14:imgProps>
              </a:ext>
              <a:ext uri="{28A0092B-C50C-407E-A947-70E740481C1C}">
                <a14:useLocalDpi xmlns:a14="http://schemas.microsoft.com/office/drawing/2010/main" val="0"/>
              </a:ext>
            </a:extLst>
          </a:blip>
          <a:stretch>
            <a:fillRect/>
          </a:stretch>
        </p:blipFill>
        <p:spPr>
          <a:xfrm>
            <a:off x="1676922" y="3200440"/>
            <a:ext cx="1697650" cy="723971"/>
          </a:xfrm>
          <a:prstGeom prst="rect">
            <a:avLst/>
          </a:prstGeom>
          <a:solidFill>
            <a:schemeClr val="tx1"/>
          </a:solidFill>
        </p:spPr>
      </p:pic>
      <p:pic>
        <p:nvPicPr>
          <p:cNvPr id="18" name="Content Placeholder 10" descr="A picture containing text, clipart&#10;&#10;Description automatically generated">
            <a:extLst>
              <a:ext uri="{FF2B5EF4-FFF2-40B4-BE49-F238E27FC236}">
                <a16:creationId xmlns:a16="http://schemas.microsoft.com/office/drawing/2014/main" id="{395C8AD2-2A40-4CE7-B0EC-88BA31B2E22B}"/>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32809" y="723014"/>
            <a:ext cx="1079389" cy="1045658"/>
          </a:xfrm>
          <a:prstGeom prst="rect">
            <a:avLst/>
          </a:prstGeom>
        </p:spPr>
      </p:pic>
      <p:pic>
        <p:nvPicPr>
          <p:cNvPr id="20" name="Picture 19" descr="Logo&#10;&#10;Description automatically generated">
            <a:extLst>
              <a:ext uri="{FF2B5EF4-FFF2-40B4-BE49-F238E27FC236}">
                <a16:creationId xmlns:a16="http://schemas.microsoft.com/office/drawing/2014/main" id="{32F341C2-CF25-492C-84A8-AACA08ADD172}"/>
              </a:ext>
            </a:extLst>
          </p:cNvPr>
          <p:cNvPicPr>
            <a:picLocks noChangeAspect="1"/>
          </p:cNvPicPr>
          <p:nvPr/>
        </p:nvPicPr>
        <p:blipFill>
          <a:blip r:embed="rId13"/>
          <a:stretch>
            <a:fillRect/>
          </a:stretch>
        </p:blipFill>
        <p:spPr>
          <a:xfrm>
            <a:off x="3547624" y="5029626"/>
            <a:ext cx="929699" cy="945871"/>
          </a:xfrm>
          <a:prstGeom prst="rect">
            <a:avLst/>
          </a:prstGeom>
        </p:spPr>
      </p:pic>
    </p:spTree>
    <p:extLst>
      <p:ext uri="{BB962C8B-B14F-4D97-AF65-F5344CB8AC3E}">
        <p14:creationId xmlns:p14="http://schemas.microsoft.com/office/powerpoint/2010/main" val="630394006"/>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5EABD-E782-49EC-882F-99661CA44505}"/>
              </a:ext>
            </a:extLst>
          </p:cNvPr>
          <p:cNvSpPr>
            <a:spLocks noGrp="1"/>
          </p:cNvSpPr>
          <p:nvPr>
            <p:ph type="title"/>
          </p:nvPr>
        </p:nvSpPr>
        <p:spPr>
          <a:xfrm>
            <a:off x="2287891" y="484632"/>
            <a:ext cx="8334036" cy="1220878"/>
          </a:xfrm>
          <a:solidFill>
            <a:srgbClr val="996600"/>
          </a:solidFill>
        </p:spPr>
        <p:txBody>
          <a:bodyPr>
            <a:normAutofit/>
          </a:bodyPr>
          <a:lstStyle/>
          <a:p>
            <a:pPr algn="ctr"/>
            <a:r>
              <a:rPr lang="en-ZA" sz="4800" dirty="0">
                <a:solidFill>
                  <a:schemeClr val="bg1"/>
                </a:solidFill>
                <a:latin typeface="Aharoni" panose="02010803020104030203" pitchFamily="2" charset="-79"/>
                <a:cs typeface="Aharoni" panose="02010803020104030203" pitchFamily="2" charset="-79"/>
              </a:rPr>
              <a:t>What is advocacy?</a:t>
            </a:r>
          </a:p>
        </p:txBody>
      </p:sp>
      <p:sp>
        <p:nvSpPr>
          <p:cNvPr id="3" name="Content Placeholder 2">
            <a:extLst>
              <a:ext uri="{FF2B5EF4-FFF2-40B4-BE49-F238E27FC236}">
                <a16:creationId xmlns:a16="http://schemas.microsoft.com/office/drawing/2014/main" id="{6E1E7500-0395-4425-92BA-E0A5FCD6F75B}"/>
              </a:ext>
            </a:extLst>
          </p:cNvPr>
          <p:cNvSpPr>
            <a:spLocks noGrp="1"/>
          </p:cNvSpPr>
          <p:nvPr>
            <p:ph idx="1"/>
          </p:nvPr>
        </p:nvSpPr>
        <p:spPr>
          <a:xfrm>
            <a:off x="448949" y="1932157"/>
            <a:ext cx="10679298" cy="4550835"/>
          </a:xfrm>
        </p:spPr>
        <p:txBody>
          <a:bodyPr>
            <a:normAutofit lnSpcReduction="10000"/>
          </a:bodyPr>
          <a:lstStyle/>
          <a:p>
            <a:pPr marL="0" indent="0">
              <a:lnSpc>
                <a:spcPct val="110000"/>
              </a:lnSpc>
              <a:buNone/>
            </a:pPr>
            <a:r>
              <a:rPr lang="en-US" sz="2800" dirty="0">
                <a:solidFill>
                  <a:srgbClr val="000000"/>
                </a:solidFill>
                <a:latin typeface="Arial" panose="020B0604020202020204" pitchFamily="34" charset="0"/>
                <a:cs typeface="Arial" panose="020B0604020202020204" pitchFamily="34" charset="0"/>
              </a:rPr>
              <a:t>Advocacy </a:t>
            </a:r>
            <a:r>
              <a:rPr lang="en-US" sz="2800" b="0" i="0" dirty="0">
                <a:solidFill>
                  <a:srgbClr val="000000"/>
                </a:solidFill>
                <a:effectLst/>
                <a:latin typeface="Arial" panose="020B0604020202020204" pitchFamily="34" charset="0"/>
                <a:cs typeface="Arial" panose="020B0604020202020204" pitchFamily="34" charset="0"/>
              </a:rPr>
              <a:t>is to bring attention to an injustice.</a:t>
            </a:r>
            <a:endParaRPr lang="en-ZA" sz="2800" dirty="0">
              <a:latin typeface="Arial" panose="020B0604020202020204" pitchFamily="34" charset="0"/>
              <a:cs typeface="Arial" panose="020B0604020202020204" pitchFamily="34" charset="0"/>
            </a:endParaRPr>
          </a:p>
          <a:p>
            <a:pPr marL="0" indent="0">
              <a:lnSpc>
                <a:spcPct val="110000"/>
              </a:lnSpc>
              <a:buNone/>
            </a:pPr>
            <a:r>
              <a:rPr lang="en-US" sz="2800" b="1" i="0" dirty="0">
                <a:solidFill>
                  <a:srgbClr val="272B33"/>
                </a:solidFill>
                <a:effectLst/>
                <a:latin typeface="Arial" panose="020B0604020202020204" pitchFamily="34" charset="0"/>
                <a:cs typeface="Arial" panose="020B0604020202020204" pitchFamily="34" charset="0"/>
              </a:rPr>
              <a:t>An advocate speaks on behalf of a person, group or an </a:t>
            </a:r>
            <a:r>
              <a:rPr lang="en-US" sz="2800" b="1" i="0" dirty="0" err="1">
                <a:solidFill>
                  <a:srgbClr val="272B33"/>
                </a:solidFill>
                <a:effectLst/>
                <a:latin typeface="Arial" panose="020B0604020202020204" pitchFamily="34" charset="0"/>
                <a:cs typeface="Arial" panose="020B0604020202020204" pitchFamily="34" charset="0"/>
              </a:rPr>
              <a:t>organisation</a:t>
            </a:r>
            <a:r>
              <a:rPr lang="en-US" sz="2800" b="1" i="0" dirty="0">
                <a:solidFill>
                  <a:srgbClr val="272B33"/>
                </a:solidFill>
                <a:effectLst/>
                <a:latin typeface="Arial" panose="020B0604020202020204" pitchFamily="34" charset="0"/>
                <a:cs typeface="Arial" panose="020B0604020202020204" pitchFamily="34" charset="0"/>
              </a:rPr>
              <a:t>. </a:t>
            </a:r>
          </a:p>
          <a:p>
            <a:pPr marL="0" indent="0">
              <a:lnSpc>
                <a:spcPct val="110000"/>
              </a:lnSpc>
              <a:buNone/>
            </a:pPr>
            <a:r>
              <a:rPr lang="en-US" sz="2800" b="0" i="0" dirty="0">
                <a:solidFill>
                  <a:srgbClr val="272B33"/>
                </a:solidFill>
                <a:effectLst/>
                <a:latin typeface="Arial" panose="020B0604020202020204" pitchFamily="34" charset="0"/>
                <a:cs typeface="Arial" panose="020B0604020202020204" pitchFamily="34" charset="0"/>
              </a:rPr>
              <a:t>An activist is someone that takes intentional action to bring about change, typically social or political.</a:t>
            </a:r>
          </a:p>
          <a:p>
            <a:pPr marL="0" indent="0">
              <a:lnSpc>
                <a:spcPct val="110000"/>
              </a:lnSpc>
              <a:buNone/>
            </a:pPr>
            <a:r>
              <a:rPr lang="en-US" sz="2800" b="1" dirty="0">
                <a:solidFill>
                  <a:srgbClr val="272B33"/>
                </a:solidFill>
                <a:latin typeface="Arial" panose="020B0604020202020204" pitchFamily="34" charset="0"/>
                <a:cs typeface="Arial" panose="020B0604020202020204" pitchFamily="34" charset="0"/>
              </a:rPr>
              <a:t>A lobbyist meets with lawmakers to write new laws or change existing laws.</a:t>
            </a:r>
          </a:p>
          <a:p>
            <a:pPr marL="0" indent="0">
              <a:lnSpc>
                <a:spcPct val="110000"/>
              </a:lnSpc>
              <a:buNone/>
            </a:pPr>
            <a:r>
              <a:rPr lang="en-US" sz="2800" dirty="0">
                <a:solidFill>
                  <a:srgbClr val="272B33"/>
                </a:solidFill>
                <a:latin typeface="Arial" panose="020B0604020202020204" pitchFamily="34" charset="0"/>
                <a:cs typeface="Arial" panose="020B0604020202020204" pitchFamily="34" charset="0"/>
              </a:rPr>
              <a:t>An educator creates a deeper understanding about the issue we are advocating about.</a:t>
            </a:r>
            <a:endParaRPr lang="en-US" sz="2800" dirty="0">
              <a:solidFill>
                <a:srgbClr val="000000"/>
              </a:solidFill>
              <a:latin typeface="Arial" panose="020B0604020202020204" pitchFamily="34" charset="0"/>
              <a:cs typeface="Arial" panose="020B0604020202020204" pitchFamily="34" charset="0"/>
            </a:endParaRPr>
          </a:p>
        </p:txBody>
      </p:sp>
      <p:pic>
        <p:nvPicPr>
          <p:cNvPr id="6" name="Picture 5" descr="ADF logo&#10;">
            <a:extLst>
              <a:ext uri="{FF2B5EF4-FFF2-40B4-BE49-F238E27FC236}">
                <a16:creationId xmlns:a16="http://schemas.microsoft.com/office/drawing/2014/main" id="{D456801F-52EC-4CFA-BBC2-6F61B36FA58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8549" y="685800"/>
            <a:ext cx="2029341" cy="865423"/>
          </a:xfrm>
          <a:prstGeom prst="rect">
            <a:avLst/>
          </a:prstGeom>
          <a:solidFill>
            <a:schemeClr val="bg1"/>
          </a:solidFill>
        </p:spPr>
      </p:pic>
      <p:pic>
        <p:nvPicPr>
          <p:cNvPr id="8" name="Content Placeholder 10" descr="A picture containing text, clipart&#10;&#10;Description automatically generated">
            <a:extLst>
              <a:ext uri="{FF2B5EF4-FFF2-40B4-BE49-F238E27FC236}">
                <a16:creationId xmlns:a16="http://schemas.microsoft.com/office/drawing/2014/main" id="{95120093-AD67-4EC0-B7A0-0B0F34C54E3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03073" y="685800"/>
            <a:ext cx="1006155" cy="974713"/>
          </a:xfrm>
          <a:prstGeom prst="rect">
            <a:avLst/>
          </a:prstGeom>
        </p:spPr>
      </p:pic>
      <p:pic>
        <p:nvPicPr>
          <p:cNvPr id="9" name="Picture 8" descr="Logo&#10;&#10;Description automatically generated">
            <a:extLst>
              <a:ext uri="{FF2B5EF4-FFF2-40B4-BE49-F238E27FC236}">
                <a16:creationId xmlns:a16="http://schemas.microsoft.com/office/drawing/2014/main" id="{52539867-9085-4FE6-A14A-461929A341A1}"/>
              </a:ext>
            </a:extLst>
          </p:cNvPr>
          <p:cNvPicPr>
            <a:picLocks noChangeAspect="1"/>
          </p:cNvPicPr>
          <p:nvPr/>
        </p:nvPicPr>
        <p:blipFill>
          <a:blip r:embed="rId4"/>
          <a:stretch>
            <a:fillRect/>
          </a:stretch>
        </p:blipFill>
        <p:spPr>
          <a:xfrm>
            <a:off x="11253239" y="5922335"/>
            <a:ext cx="804708" cy="818706"/>
          </a:xfrm>
          <a:prstGeom prst="rect">
            <a:avLst/>
          </a:prstGeom>
        </p:spPr>
      </p:pic>
    </p:spTree>
    <p:extLst>
      <p:ext uri="{BB962C8B-B14F-4D97-AF65-F5344CB8AC3E}">
        <p14:creationId xmlns:p14="http://schemas.microsoft.com/office/powerpoint/2010/main" val="18253274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5EABD-E782-49EC-882F-99661CA44505}"/>
              </a:ext>
            </a:extLst>
          </p:cNvPr>
          <p:cNvSpPr>
            <a:spLocks noGrp="1"/>
          </p:cNvSpPr>
          <p:nvPr>
            <p:ph type="title"/>
          </p:nvPr>
        </p:nvSpPr>
        <p:spPr>
          <a:xfrm>
            <a:off x="2287891" y="484632"/>
            <a:ext cx="8334036" cy="1220878"/>
          </a:xfrm>
          <a:solidFill>
            <a:srgbClr val="996600"/>
          </a:solidFill>
        </p:spPr>
        <p:txBody>
          <a:bodyPr>
            <a:normAutofit/>
          </a:bodyPr>
          <a:lstStyle/>
          <a:p>
            <a:pPr algn="ctr"/>
            <a:r>
              <a:rPr lang="en-ZA" sz="4800" dirty="0">
                <a:solidFill>
                  <a:schemeClr val="bg1"/>
                </a:solidFill>
                <a:latin typeface="Aharoni" panose="02010803020104030203" pitchFamily="2" charset="-79"/>
                <a:cs typeface="Aharoni" panose="02010803020104030203" pitchFamily="2" charset="-79"/>
              </a:rPr>
              <a:t>What is advocacy?</a:t>
            </a:r>
          </a:p>
        </p:txBody>
      </p:sp>
      <p:sp>
        <p:nvSpPr>
          <p:cNvPr id="3" name="Content Placeholder 2">
            <a:extLst>
              <a:ext uri="{FF2B5EF4-FFF2-40B4-BE49-F238E27FC236}">
                <a16:creationId xmlns:a16="http://schemas.microsoft.com/office/drawing/2014/main" id="{6E1E7500-0395-4425-92BA-E0A5FCD6F75B}"/>
              </a:ext>
            </a:extLst>
          </p:cNvPr>
          <p:cNvSpPr>
            <a:spLocks noGrp="1"/>
          </p:cNvSpPr>
          <p:nvPr>
            <p:ph idx="1"/>
          </p:nvPr>
        </p:nvSpPr>
        <p:spPr>
          <a:xfrm>
            <a:off x="448949" y="1932157"/>
            <a:ext cx="10679298" cy="4550835"/>
          </a:xfrm>
        </p:spPr>
        <p:txBody>
          <a:bodyPr>
            <a:normAutofit fontScale="92500" lnSpcReduction="20000"/>
          </a:bodyPr>
          <a:lstStyle/>
          <a:p>
            <a:pPr marL="342900" lvl="0" indent="-342900" algn="just">
              <a:lnSpc>
                <a:spcPct val="115000"/>
              </a:lnSpc>
              <a:buFont typeface="Symbol" panose="05050102010706020507" pitchFamily="18" charset="2"/>
              <a:buChar char=""/>
            </a:pPr>
            <a:r>
              <a:rPr lang="en-ZA" sz="2800" dirty="0">
                <a:solidFill>
                  <a:srgbClr val="000000"/>
                </a:solidFill>
                <a:effectLst/>
                <a:latin typeface="Arial" panose="020B0604020202020204" pitchFamily="34" charset="0"/>
                <a:ea typeface="Calibri" panose="020F0502020204030204" pitchFamily="34" charset="0"/>
              </a:rPr>
              <a:t>A deliberate process of influencing those who make decisions;</a:t>
            </a:r>
            <a:endParaRPr lang="en-ZA" sz="2800" dirty="0">
              <a:effectLst/>
              <a:latin typeface="Arial" panose="020B0604020202020204" pitchFamily="34" charset="0"/>
              <a:ea typeface="Calibri" panose="020F0502020204030204" pitchFamily="34" charset="0"/>
            </a:endParaRPr>
          </a:p>
          <a:p>
            <a:pPr marL="342900" lvl="0" indent="-342900" algn="just">
              <a:lnSpc>
                <a:spcPct val="115000"/>
              </a:lnSpc>
              <a:buFont typeface="Symbol" panose="05050102010706020507" pitchFamily="18" charset="2"/>
              <a:buChar char=""/>
            </a:pPr>
            <a:r>
              <a:rPr lang="en-ZA" sz="2800" dirty="0">
                <a:solidFill>
                  <a:srgbClr val="000000"/>
                </a:solidFill>
                <a:effectLst/>
                <a:latin typeface="Arial" panose="020B0604020202020204" pitchFamily="34" charset="0"/>
                <a:ea typeface="Calibri" panose="020F0502020204030204" pitchFamily="34" charset="0"/>
              </a:rPr>
              <a:t>Making a case in favour of a cause and getting others to support that cause;</a:t>
            </a:r>
            <a:endParaRPr lang="en-ZA" sz="2800" dirty="0">
              <a:effectLst/>
              <a:latin typeface="Arial" panose="020B0604020202020204" pitchFamily="34" charset="0"/>
              <a:ea typeface="Calibri" panose="020F0502020204030204" pitchFamily="34" charset="0"/>
            </a:endParaRPr>
          </a:p>
          <a:p>
            <a:pPr marL="342900" lvl="0" indent="-342900" algn="just">
              <a:lnSpc>
                <a:spcPct val="115000"/>
              </a:lnSpc>
              <a:buFont typeface="Symbol" panose="05050102010706020507" pitchFamily="18" charset="2"/>
              <a:buChar char=""/>
            </a:pPr>
            <a:r>
              <a:rPr lang="en-ZA" sz="2800" dirty="0">
                <a:solidFill>
                  <a:srgbClr val="000000"/>
                </a:solidFill>
                <a:effectLst/>
                <a:latin typeface="Arial" panose="020B0604020202020204" pitchFamily="34" charset="0"/>
                <a:ea typeface="Calibri" panose="020F0502020204030204" pitchFamily="34" charset="0"/>
              </a:rPr>
              <a:t>Seeking to raise awareness among decision-makers and the public at the same time, if possible, so that policy and attitude change reinforce each other;</a:t>
            </a:r>
            <a:endParaRPr lang="en-ZA" sz="2800" dirty="0">
              <a:effectLst/>
              <a:latin typeface="Arial" panose="020B0604020202020204" pitchFamily="34" charset="0"/>
              <a:ea typeface="Calibri" panose="020F0502020204030204" pitchFamily="34" charset="0"/>
            </a:endParaRPr>
          </a:p>
          <a:p>
            <a:pPr marL="342900" lvl="0" indent="-342900" algn="just">
              <a:lnSpc>
                <a:spcPct val="115000"/>
              </a:lnSpc>
              <a:buFont typeface="Symbol" panose="05050102010706020507" pitchFamily="18" charset="2"/>
              <a:buChar char=""/>
            </a:pPr>
            <a:r>
              <a:rPr lang="en-ZA" sz="2800" dirty="0">
                <a:solidFill>
                  <a:srgbClr val="000000"/>
                </a:solidFill>
                <a:effectLst/>
                <a:latin typeface="Arial" panose="020B0604020202020204" pitchFamily="34" charset="0"/>
                <a:ea typeface="Calibri" panose="020F0502020204030204" pitchFamily="34" charset="0"/>
              </a:rPr>
              <a:t>A tool to help us push for developments, reforms and/or implementation of policies;</a:t>
            </a:r>
            <a:endParaRPr lang="en-ZA" sz="2800" dirty="0">
              <a:effectLst/>
              <a:latin typeface="Arial" panose="020B0604020202020204" pitchFamily="34" charset="0"/>
              <a:ea typeface="Calibri" panose="020F0502020204030204" pitchFamily="34" charset="0"/>
            </a:endParaRPr>
          </a:p>
          <a:p>
            <a:pPr marL="342900" lvl="0" indent="-342900" algn="just">
              <a:lnSpc>
                <a:spcPct val="115000"/>
              </a:lnSpc>
              <a:spcAft>
                <a:spcPts val="1000"/>
              </a:spcAft>
              <a:buFont typeface="Symbol" panose="05050102010706020507" pitchFamily="18" charset="2"/>
              <a:buChar char=""/>
            </a:pPr>
            <a:r>
              <a:rPr lang="en-ZA" sz="2800" dirty="0">
                <a:solidFill>
                  <a:srgbClr val="000000"/>
                </a:solidFill>
                <a:effectLst/>
                <a:latin typeface="Arial" panose="020B0604020202020204" pitchFamily="34" charset="0"/>
                <a:ea typeface="Calibri" panose="020F0502020204030204" pitchFamily="34" charset="0"/>
              </a:rPr>
              <a:t>A way of supporting or enhancing programme strategies for solving problems or making changes</a:t>
            </a:r>
            <a:endParaRPr lang="en-ZA" sz="2800" dirty="0">
              <a:effectLst/>
              <a:latin typeface="Arial" panose="020B0604020202020204" pitchFamily="34" charset="0"/>
              <a:ea typeface="Calibri" panose="020F0502020204030204" pitchFamily="34" charset="0"/>
            </a:endParaRPr>
          </a:p>
        </p:txBody>
      </p:sp>
      <p:pic>
        <p:nvPicPr>
          <p:cNvPr id="6" name="Picture 5" descr="ADF logo&#10;">
            <a:extLst>
              <a:ext uri="{FF2B5EF4-FFF2-40B4-BE49-F238E27FC236}">
                <a16:creationId xmlns:a16="http://schemas.microsoft.com/office/drawing/2014/main" id="{D456801F-52EC-4CFA-BBC2-6F61B36FA58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8549" y="685800"/>
            <a:ext cx="2029341" cy="865423"/>
          </a:xfrm>
          <a:prstGeom prst="rect">
            <a:avLst/>
          </a:prstGeom>
          <a:solidFill>
            <a:schemeClr val="bg1"/>
          </a:solidFill>
        </p:spPr>
      </p:pic>
      <p:pic>
        <p:nvPicPr>
          <p:cNvPr id="8" name="Content Placeholder 10" descr="A picture containing text, clipart&#10;&#10;Description automatically generated">
            <a:extLst>
              <a:ext uri="{FF2B5EF4-FFF2-40B4-BE49-F238E27FC236}">
                <a16:creationId xmlns:a16="http://schemas.microsoft.com/office/drawing/2014/main" id="{95120093-AD67-4EC0-B7A0-0B0F34C54E3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03073" y="685800"/>
            <a:ext cx="1006155" cy="974713"/>
          </a:xfrm>
          <a:prstGeom prst="rect">
            <a:avLst/>
          </a:prstGeom>
        </p:spPr>
      </p:pic>
      <p:pic>
        <p:nvPicPr>
          <p:cNvPr id="9" name="Picture 8" descr="Logo&#10;&#10;Description automatically generated">
            <a:extLst>
              <a:ext uri="{FF2B5EF4-FFF2-40B4-BE49-F238E27FC236}">
                <a16:creationId xmlns:a16="http://schemas.microsoft.com/office/drawing/2014/main" id="{52539867-9085-4FE6-A14A-461929A341A1}"/>
              </a:ext>
            </a:extLst>
          </p:cNvPr>
          <p:cNvPicPr>
            <a:picLocks noChangeAspect="1"/>
          </p:cNvPicPr>
          <p:nvPr/>
        </p:nvPicPr>
        <p:blipFill>
          <a:blip r:embed="rId4"/>
          <a:stretch>
            <a:fillRect/>
          </a:stretch>
        </p:blipFill>
        <p:spPr>
          <a:xfrm>
            <a:off x="11253239" y="5922335"/>
            <a:ext cx="804708" cy="818706"/>
          </a:xfrm>
          <a:prstGeom prst="rect">
            <a:avLst/>
          </a:prstGeom>
        </p:spPr>
      </p:pic>
    </p:spTree>
    <p:extLst>
      <p:ext uri="{BB962C8B-B14F-4D97-AF65-F5344CB8AC3E}">
        <p14:creationId xmlns:p14="http://schemas.microsoft.com/office/powerpoint/2010/main" val="9922125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5EABD-E782-49EC-882F-99661CA44505}"/>
              </a:ext>
            </a:extLst>
          </p:cNvPr>
          <p:cNvSpPr>
            <a:spLocks noGrp="1"/>
          </p:cNvSpPr>
          <p:nvPr>
            <p:ph type="title"/>
          </p:nvPr>
        </p:nvSpPr>
        <p:spPr>
          <a:xfrm>
            <a:off x="2287891" y="484632"/>
            <a:ext cx="8334036" cy="1220878"/>
          </a:xfrm>
          <a:solidFill>
            <a:srgbClr val="996600"/>
          </a:solidFill>
        </p:spPr>
        <p:txBody>
          <a:bodyPr>
            <a:normAutofit/>
          </a:bodyPr>
          <a:lstStyle/>
          <a:p>
            <a:pPr algn="ctr"/>
            <a:r>
              <a:rPr lang="en-ZA" sz="4800" dirty="0">
                <a:solidFill>
                  <a:schemeClr val="bg1"/>
                </a:solidFill>
                <a:latin typeface="Aharoni" panose="02010803020104030203" pitchFamily="2" charset="-79"/>
                <a:cs typeface="Aharoni" panose="02010803020104030203" pitchFamily="2" charset="-79"/>
              </a:rPr>
              <a:t>What is advocacy?</a:t>
            </a:r>
          </a:p>
        </p:txBody>
      </p:sp>
      <p:sp>
        <p:nvSpPr>
          <p:cNvPr id="3" name="Content Placeholder 2">
            <a:extLst>
              <a:ext uri="{FF2B5EF4-FFF2-40B4-BE49-F238E27FC236}">
                <a16:creationId xmlns:a16="http://schemas.microsoft.com/office/drawing/2014/main" id="{6E1E7500-0395-4425-92BA-E0A5FCD6F75B}"/>
              </a:ext>
            </a:extLst>
          </p:cNvPr>
          <p:cNvSpPr>
            <a:spLocks noGrp="1"/>
          </p:cNvSpPr>
          <p:nvPr>
            <p:ph idx="1"/>
          </p:nvPr>
        </p:nvSpPr>
        <p:spPr>
          <a:xfrm>
            <a:off x="448949" y="1932157"/>
            <a:ext cx="10679298" cy="4550835"/>
          </a:xfrm>
        </p:spPr>
        <p:txBody>
          <a:bodyPr>
            <a:normAutofit fontScale="92500" lnSpcReduction="10000"/>
          </a:bodyPr>
          <a:lstStyle/>
          <a:p>
            <a:pPr marL="0" indent="0" algn="ctr">
              <a:lnSpc>
                <a:spcPct val="115000"/>
              </a:lnSpc>
              <a:spcBef>
                <a:spcPts val="600"/>
              </a:spcBef>
              <a:spcAft>
                <a:spcPts val="1200"/>
              </a:spcAft>
              <a:buNone/>
            </a:pPr>
            <a:r>
              <a:rPr lang="en-ZA" sz="3200" dirty="0">
                <a:latin typeface="Abadi" panose="020B0604020104020204" pitchFamily="34" charset="0"/>
              </a:rPr>
              <a:t>Advocacy ultimately is about the art of persuasion.   </a:t>
            </a:r>
          </a:p>
          <a:p>
            <a:pPr marL="0" indent="0" algn="ctr">
              <a:lnSpc>
                <a:spcPct val="115000"/>
              </a:lnSpc>
              <a:spcBef>
                <a:spcPts val="600"/>
              </a:spcBef>
              <a:spcAft>
                <a:spcPts val="1200"/>
              </a:spcAft>
              <a:buNone/>
            </a:pPr>
            <a:r>
              <a:rPr lang="en-ZA" sz="3200" dirty="0">
                <a:latin typeface="Abadi" panose="020B0604020104020204" pitchFamily="34" charset="0"/>
              </a:rPr>
              <a:t>Impactful advocacy speaks to "</a:t>
            </a:r>
            <a:r>
              <a:rPr lang="en-ZA" sz="3200" i="1" dirty="0">
                <a:latin typeface="Abadi" panose="020B0604020104020204" pitchFamily="34" charset="0"/>
              </a:rPr>
              <a:t>hearts, minds and hands</a:t>
            </a:r>
            <a:r>
              <a:rPr lang="en-ZA" sz="3200" dirty="0">
                <a:latin typeface="Abadi" panose="020B0604020104020204" pitchFamily="34" charset="0"/>
              </a:rPr>
              <a:t>".  </a:t>
            </a:r>
          </a:p>
          <a:p>
            <a:pPr marL="0" indent="0" algn="ctr">
              <a:lnSpc>
                <a:spcPct val="115000"/>
              </a:lnSpc>
              <a:spcBef>
                <a:spcPts val="600"/>
              </a:spcBef>
              <a:spcAft>
                <a:spcPts val="1200"/>
              </a:spcAft>
              <a:buNone/>
            </a:pPr>
            <a:r>
              <a:rPr lang="en-ZA" sz="3200" dirty="0">
                <a:latin typeface="Abadi" panose="020B0604020104020204" pitchFamily="34" charset="0"/>
              </a:rPr>
              <a:t>It makes people care about the issue, understand the facts and know what they can do to help.</a:t>
            </a:r>
          </a:p>
          <a:p>
            <a:pPr marL="0" indent="0" algn="ctr">
              <a:lnSpc>
                <a:spcPct val="100000"/>
              </a:lnSpc>
              <a:spcBef>
                <a:spcPts val="1800"/>
              </a:spcBef>
              <a:spcAft>
                <a:spcPts val="600"/>
              </a:spcAft>
              <a:buNone/>
            </a:pPr>
            <a:r>
              <a:rPr lang="en-ZA" sz="2800" b="1" dirty="0">
                <a:solidFill>
                  <a:srgbClr val="7030A0"/>
                </a:solidFill>
                <a:latin typeface="Abadi" panose="020B0604020104020204" pitchFamily="34" charset="0"/>
              </a:rPr>
              <a:t>Advocacy, therefore, is not just about how much you know about your topic (mind), but also about how good you are in winning over and influencing people (heart), ending with being able to inspire them to get involved (hands) </a:t>
            </a:r>
          </a:p>
          <a:p>
            <a:pPr marL="0" indent="0">
              <a:lnSpc>
                <a:spcPct val="110000"/>
              </a:lnSpc>
              <a:buNone/>
            </a:pPr>
            <a:endParaRPr lang="en-US" sz="2800" dirty="0">
              <a:solidFill>
                <a:srgbClr val="000000"/>
              </a:solidFill>
              <a:latin typeface="Arial" panose="020B0604020202020204" pitchFamily="34" charset="0"/>
              <a:cs typeface="Arial" panose="020B0604020202020204" pitchFamily="34" charset="0"/>
            </a:endParaRPr>
          </a:p>
        </p:txBody>
      </p:sp>
      <p:pic>
        <p:nvPicPr>
          <p:cNvPr id="6" name="Picture 5" descr="ADF logo&#10;">
            <a:extLst>
              <a:ext uri="{FF2B5EF4-FFF2-40B4-BE49-F238E27FC236}">
                <a16:creationId xmlns:a16="http://schemas.microsoft.com/office/drawing/2014/main" id="{D456801F-52EC-4CFA-BBC2-6F61B36FA58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8549" y="685800"/>
            <a:ext cx="2029341" cy="865423"/>
          </a:xfrm>
          <a:prstGeom prst="rect">
            <a:avLst/>
          </a:prstGeom>
          <a:solidFill>
            <a:schemeClr val="bg1"/>
          </a:solidFill>
        </p:spPr>
      </p:pic>
      <p:pic>
        <p:nvPicPr>
          <p:cNvPr id="8" name="Content Placeholder 10" descr="A picture containing text, clipart&#10;&#10;Description automatically generated">
            <a:extLst>
              <a:ext uri="{FF2B5EF4-FFF2-40B4-BE49-F238E27FC236}">
                <a16:creationId xmlns:a16="http://schemas.microsoft.com/office/drawing/2014/main" id="{95120093-AD67-4EC0-B7A0-0B0F34C54E3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03073" y="685800"/>
            <a:ext cx="1006155" cy="974713"/>
          </a:xfrm>
          <a:prstGeom prst="rect">
            <a:avLst/>
          </a:prstGeom>
        </p:spPr>
      </p:pic>
      <p:pic>
        <p:nvPicPr>
          <p:cNvPr id="9" name="Picture 8" descr="Logo&#10;&#10;Description automatically generated">
            <a:extLst>
              <a:ext uri="{FF2B5EF4-FFF2-40B4-BE49-F238E27FC236}">
                <a16:creationId xmlns:a16="http://schemas.microsoft.com/office/drawing/2014/main" id="{52539867-9085-4FE6-A14A-461929A341A1}"/>
              </a:ext>
            </a:extLst>
          </p:cNvPr>
          <p:cNvPicPr>
            <a:picLocks noChangeAspect="1"/>
          </p:cNvPicPr>
          <p:nvPr/>
        </p:nvPicPr>
        <p:blipFill>
          <a:blip r:embed="rId4"/>
          <a:stretch>
            <a:fillRect/>
          </a:stretch>
        </p:blipFill>
        <p:spPr>
          <a:xfrm>
            <a:off x="11253239" y="5922335"/>
            <a:ext cx="804708" cy="818706"/>
          </a:xfrm>
          <a:prstGeom prst="rect">
            <a:avLst/>
          </a:prstGeom>
        </p:spPr>
      </p:pic>
    </p:spTree>
    <p:extLst>
      <p:ext uri="{BB962C8B-B14F-4D97-AF65-F5344CB8AC3E}">
        <p14:creationId xmlns:p14="http://schemas.microsoft.com/office/powerpoint/2010/main" val="37352979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5EABD-E782-49EC-882F-99661CA44505}"/>
              </a:ext>
            </a:extLst>
          </p:cNvPr>
          <p:cNvSpPr>
            <a:spLocks noGrp="1"/>
          </p:cNvSpPr>
          <p:nvPr>
            <p:ph type="title"/>
          </p:nvPr>
        </p:nvSpPr>
        <p:spPr>
          <a:xfrm>
            <a:off x="2287891" y="484632"/>
            <a:ext cx="8334036" cy="1220878"/>
          </a:xfrm>
          <a:solidFill>
            <a:srgbClr val="996600"/>
          </a:solidFill>
        </p:spPr>
        <p:txBody>
          <a:bodyPr>
            <a:normAutofit fontScale="90000"/>
          </a:bodyPr>
          <a:lstStyle/>
          <a:p>
            <a:pPr algn="ctr"/>
            <a:r>
              <a:rPr lang="en-ZA" sz="4800" dirty="0">
                <a:solidFill>
                  <a:schemeClr val="bg1"/>
                </a:solidFill>
                <a:latin typeface="Aharoni" panose="02010803020104030203" pitchFamily="2" charset="-79"/>
                <a:cs typeface="Aharoni" panose="02010803020104030203" pitchFamily="2" charset="-79"/>
              </a:rPr>
              <a:t>ADVOCACY AND EXPERTISE?</a:t>
            </a:r>
          </a:p>
        </p:txBody>
      </p:sp>
      <p:sp>
        <p:nvSpPr>
          <p:cNvPr id="3" name="Content Placeholder 2">
            <a:extLst>
              <a:ext uri="{FF2B5EF4-FFF2-40B4-BE49-F238E27FC236}">
                <a16:creationId xmlns:a16="http://schemas.microsoft.com/office/drawing/2014/main" id="{6E1E7500-0395-4425-92BA-E0A5FCD6F75B}"/>
              </a:ext>
            </a:extLst>
          </p:cNvPr>
          <p:cNvSpPr>
            <a:spLocks noGrp="1"/>
          </p:cNvSpPr>
          <p:nvPr>
            <p:ph idx="1"/>
          </p:nvPr>
        </p:nvSpPr>
        <p:spPr>
          <a:xfrm>
            <a:off x="448949" y="1932157"/>
            <a:ext cx="10679298" cy="4550835"/>
          </a:xfrm>
        </p:spPr>
        <p:txBody>
          <a:bodyPr>
            <a:normAutofit fontScale="92500" lnSpcReduction="20000"/>
          </a:bodyPr>
          <a:lstStyle/>
          <a:p>
            <a:pPr marL="450850" indent="-450850">
              <a:lnSpc>
                <a:spcPct val="115000"/>
              </a:lnSpc>
              <a:spcBef>
                <a:spcPts val="600"/>
              </a:spcBef>
              <a:spcAft>
                <a:spcPts val="1200"/>
              </a:spcAft>
              <a:buFont typeface="Wingdings" panose="05000000000000000000" pitchFamily="2" charset="2"/>
              <a:buChar char="v"/>
            </a:pPr>
            <a:r>
              <a:rPr lang="en-ZA" sz="3200" dirty="0">
                <a:solidFill>
                  <a:srgbClr val="000000"/>
                </a:solidFill>
                <a:latin typeface="Arial" panose="020B0604020202020204" pitchFamily="34" charset="0"/>
                <a:cs typeface="Arial" panose="020B0604020202020204" pitchFamily="34" charset="0"/>
              </a:rPr>
              <a:t>Does an advocate need to be an expert?</a:t>
            </a:r>
          </a:p>
          <a:p>
            <a:pPr marL="450850" indent="-450850">
              <a:lnSpc>
                <a:spcPct val="115000"/>
              </a:lnSpc>
              <a:spcBef>
                <a:spcPts val="600"/>
              </a:spcBef>
              <a:spcAft>
                <a:spcPts val="1200"/>
              </a:spcAft>
              <a:buFont typeface="Wingdings" panose="05000000000000000000" pitchFamily="2" charset="2"/>
              <a:buChar char="v"/>
            </a:pPr>
            <a:r>
              <a:rPr lang="en-ZA" sz="3200" dirty="0">
                <a:solidFill>
                  <a:srgbClr val="000000"/>
                </a:solidFill>
                <a:latin typeface="Arial" panose="020B0604020202020204" pitchFamily="34" charset="0"/>
                <a:cs typeface="Arial" panose="020B0604020202020204" pitchFamily="34" charset="0"/>
              </a:rPr>
              <a:t>Does an activist need to be an expert?</a:t>
            </a:r>
          </a:p>
          <a:p>
            <a:pPr marL="450850" indent="-450850">
              <a:lnSpc>
                <a:spcPct val="115000"/>
              </a:lnSpc>
              <a:spcBef>
                <a:spcPts val="600"/>
              </a:spcBef>
              <a:spcAft>
                <a:spcPts val="1200"/>
              </a:spcAft>
              <a:buFont typeface="Wingdings" panose="05000000000000000000" pitchFamily="2" charset="2"/>
              <a:buChar char="v"/>
            </a:pPr>
            <a:r>
              <a:rPr lang="en-ZA" sz="3200" dirty="0">
                <a:solidFill>
                  <a:srgbClr val="000000"/>
                </a:solidFill>
                <a:latin typeface="Arial" panose="020B0604020202020204" pitchFamily="34" charset="0"/>
                <a:cs typeface="Arial" panose="020B0604020202020204" pitchFamily="34" charset="0"/>
              </a:rPr>
              <a:t>Does an educator need to be an expert?</a:t>
            </a:r>
          </a:p>
          <a:p>
            <a:pPr marL="450850" indent="-450850">
              <a:lnSpc>
                <a:spcPct val="115000"/>
              </a:lnSpc>
              <a:spcBef>
                <a:spcPts val="600"/>
              </a:spcBef>
              <a:spcAft>
                <a:spcPts val="1200"/>
              </a:spcAft>
              <a:buFont typeface="Wingdings" panose="05000000000000000000" pitchFamily="2" charset="2"/>
              <a:buChar char="v"/>
            </a:pPr>
            <a:r>
              <a:rPr lang="en-ZA" sz="3200" dirty="0">
                <a:solidFill>
                  <a:srgbClr val="000000"/>
                </a:solidFill>
                <a:latin typeface="Arial" panose="020B0604020202020204" pitchFamily="34" charset="0"/>
                <a:cs typeface="Arial" panose="020B0604020202020204" pitchFamily="34" charset="0"/>
              </a:rPr>
              <a:t>Does a lobbyist need to be an expert?</a:t>
            </a:r>
          </a:p>
          <a:p>
            <a:pPr marL="450850" indent="-450850">
              <a:lnSpc>
                <a:spcPct val="115000"/>
              </a:lnSpc>
              <a:spcBef>
                <a:spcPts val="600"/>
              </a:spcBef>
              <a:spcAft>
                <a:spcPts val="1200"/>
              </a:spcAft>
              <a:buFont typeface="Wingdings" panose="05000000000000000000" pitchFamily="2" charset="2"/>
              <a:buChar char="v"/>
            </a:pPr>
            <a:r>
              <a:rPr lang="en-ZA" sz="3200" dirty="0">
                <a:solidFill>
                  <a:srgbClr val="000000"/>
                </a:solidFill>
                <a:latin typeface="Arial" panose="020B0604020202020204" pitchFamily="34" charset="0"/>
                <a:cs typeface="Arial" panose="020B0604020202020204" pitchFamily="34" charset="0"/>
              </a:rPr>
              <a:t>What if we do not have the necessary expertise on our advocacy topic?</a:t>
            </a:r>
          </a:p>
          <a:p>
            <a:pPr marL="450850" indent="-450850">
              <a:lnSpc>
                <a:spcPct val="115000"/>
              </a:lnSpc>
              <a:spcBef>
                <a:spcPts val="600"/>
              </a:spcBef>
              <a:spcAft>
                <a:spcPts val="1200"/>
              </a:spcAft>
              <a:buFont typeface="Wingdings" panose="05000000000000000000" pitchFamily="2" charset="2"/>
              <a:buChar char="v"/>
            </a:pPr>
            <a:r>
              <a:rPr lang="en-ZA" sz="3200" dirty="0">
                <a:solidFill>
                  <a:srgbClr val="000000"/>
                </a:solidFill>
                <a:latin typeface="Arial" panose="020B0604020202020204" pitchFamily="34" charset="0"/>
                <a:cs typeface="Arial" panose="020B0604020202020204" pitchFamily="34" charset="0"/>
              </a:rPr>
              <a:t>Expertise and Self-Representation</a:t>
            </a:r>
            <a:endParaRPr lang="en-US" sz="2800" dirty="0">
              <a:solidFill>
                <a:srgbClr val="000000"/>
              </a:solidFill>
              <a:latin typeface="Arial" panose="020B0604020202020204" pitchFamily="34" charset="0"/>
              <a:cs typeface="Arial" panose="020B0604020202020204" pitchFamily="34" charset="0"/>
            </a:endParaRPr>
          </a:p>
        </p:txBody>
      </p:sp>
      <p:pic>
        <p:nvPicPr>
          <p:cNvPr id="6" name="Picture 5" descr="ADF logo&#10;">
            <a:extLst>
              <a:ext uri="{FF2B5EF4-FFF2-40B4-BE49-F238E27FC236}">
                <a16:creationId xmlns:a16="http://schemas.microsoft.com/office/drawing/2014/main" id="{D456801F-52EC-4CFA-BBC2-6F61B36FA58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8549" y="685800"/>
            <a:ext cx="2029341" cy="865423"/>
          </a:xfrm>
          <a:prstGeom prst="rect">
            <a:avLst/>
          </a:prstGeom>
          <a:solidFill>
            <a:schemeClr val="bg1"/>
          </a:solidFill>
        </p:spPr>
      </p:pic>
      <p:pic>
        <p:nvPicPr>
          <p:cNvPr id="8" name="Content Placeholder 10" descr="A picture containing text, clipart&#10;&#10;Description automatically generated">
            <a:extLst>
              <a:ext uri="{FF2B5EF4-FFF2-40B4-BE49-F238E27FC236}">
                <a16:creationId xmlns:a16="http://schemas.microsoft.com/office/drawing/2014/main" id="{95120093-AD67-4EC0-B7A0-0B0F34C54E3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03073" y="685800"/>
            <a:ext cx="1006155" cy="974713"/>
          </a:xfrm>
          <a:prstGeom prst="rect">
            <a:avLst/>
          </a:prstGeom>
        </p:spPr>
      </p:pic>
      <p:pic>
        <p:nvPicPr>
          <p:cNvPr id="9" name="Picture 8" descr="Logo&#10;&#10;Description automatically generated">
            <a:extLst>
              <a:ext uri="{FF2B5EF4-FFF2-40B4-BE49-F238E27FC236}">
                <a16:creationId xmlns:a16="http://schemas.microsoft.com/office/drawing/2014/main" id="{52539867-9085-4FE6-A14A-461929A341A1}"/>
              </a:ext>
            </a:extLst>
          </p:cNvPr>
          <p:cNvPicPr>
            <a:picLocks noChangeAspect="1"/>
          </p:cNvPicPr>
          <p:nvPr/>
        </p:nvPicPr>
        <p:blipFill>
          <a:blip r:embed="rId4"/>
          <a:stretch>
            <a:fillRect/>
          </a:stretch>
        </p:blipFill>
        <p:spPr>
          <a:xfrm>
            <a:off x="11253239" y="5922335"/>
            <a:ext cx="804708" cy="818706"/>
          </a:xfrm>
          <a:prstGeom prst="rect">
            <a:avLst/>
          </a:prstGeom>
        </p:spPr>
      </p:pic>
    </p:spTree>
    <p:extLst>
      <p:ext uri="{BB962C8B-B14F-4D97-AF65-F5344CB8AC3E}">
        <p14:creationId xmlns:p14="http://schemas.microsoft.com/office/powerpoint/2010/main" val="27073016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BC004C"/>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A0E4E09-FC02-4ADC-951A-3FFA90B6FE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C75EABD-E782-49EC-882F-99661CA44505}"/>
              </a:ext>
            </a:extLst>
          </p:cNvPr>
          <p:cNvSpPr>
            <a:spLocks noGrp="1"/>
          </p:cNvSpPr>
          <p:nvPr>
            <p:ph type="title"/>
          </p:nvPr>
        </p:nvSpPr>
        <p:spPr>
          <a:xfrm>
            <a:off x="6386284" y="314696"/>
            <a:ext cx="5627040" cy="1101149"/>
          </a:xfrm>
          <a:solidFill>
            <a:schemeClr val="tx1"/>
          </a:solidFill>
        </p:spPr>
        <p:txBody>
          <a:bodyPr>
            <a:noAutofit/>
          </a:bodyPr>
          <a:lstStyle/>
          <a:p>
            <a:pPr algn="ctr"/>
            <a:r>
              <a:rPr lang="en-US" sz="4000" dirty="0">
                <a:solidFill>
                  <a:schemeClr val="bg1"/>
                </a:solidFill>
                <a:latin typeface="Aharoni" panose="02010803020104030203" pitchFamily="2" charset="-79"/>
                <a:cs typeface="Aharoni" panose="02010803020104030203" pitchFamily="2" charset="-79"/>
              </a:rPr>
              <a:t>ADVOCACY BUILDING BLOCKS</a:t>
            </a:r>
            <a:endParaRPr lang="en-ZA" sz="4000" dirty="0">
              <a:solidFill>
                <a:schemeClr val="bg1"/>
              </a:solidFill>
              <a:latin typeface="Aharoni" panose="02010803020104030203" pitchFamily="2" charset="-79"/>
              <a:cs typeface="Aharoni" panose="02010803020104030203" pitchFamily="2" charset="-79"/>
            </a:endParaRPr>
          </a:p>
        </p:txBody>
      </p:sp>
      <p:sp>
        <p:nvSpPr>
          <p:cNvPr id="11" name="Freeform: Shape 10">
            <a:extLst>
              <a:ext uri="{FF2B5EF4-FFF2-40B4-BE49-F238E27FC236}">
                <a16:creationId xmlns:a16="http://schemas.microsoft.com/office/drawing/2014/main" id="{E5821A2D-F010-4C2B-8819-23281D9C77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3"/>
            <a:ext cx="6095695" cy="6857997"/>
          </a:xfrm>
          <a:custGeom>
            <a:avLst/>
            <a:gdLst>
              <a:gd name="connsiteX0" fmla="*/ 3435036 w 6095695"/>
              <a:gd name="connsiteY0" fmla="*/ 0 h 6857997"/>
              <a:gd name="connsiteX1" fmla="*/ 4198562 w 6095695"/>
              <a:gd name="connsiteY1" fmla="*/ 0 h 6857997"/>
              <a:gd name="connsiteX2" fmla="*/ 4365987 w 6095695"/>
              <a:gd name="connsiteY2" fmla="*/ 128761 h 6857997"/>
              <a:gd name="connsiteX3" fmla="*/ 6095695 w 6095695"/>
              <a:gd name="connsiteY3" fmla="*/ 3718209 h 6857997"/>
              <a:gd name="connsiteX4" fmla="*/ 4860911 w 6095695"/>
              <a:gd name="connsiteY4" fmla="*/ 6845880 h 6857997"/>
              <a:gd name="connsiteX5" fmla="*/ 4849107 w 6095695"/>
              <a:gd name="connsiteY5" fmla="*/ 6857997 h 6857997"/>
              <a:gd name="connsiteX6" fmla="*/ 4253869 w 6095695"/>
              <a:gd name="connsiteY6" fmla="*/ 6857997 h 6857997"/>
              <a:gd name="connsiteX7" fmla="*/ 4409441 w 6095695"/>
              <a:gd name="connsiteY7" fmla="*/ 6719623 h 6857997"/>
              <a:gd name="connsiteX8" fmla="*/ 5679794 w 6095695"/>
              <a:gd name="connsiteY8" fmla="*/ 3718209 h 6857997"/>
              <a:gd name="connsiteX9" fmla="*/ 3591563 w 6095695"/>
              <a:gd name="connsiteY9" fmla="*/ 88079 h 6857997"/>
              <a:gd name="connsiteX10" fmla="*/ 0 w 6095695"/>
              <a:gd name="connsiteY10" fmla="*/ 0 h 6857997"/>
              <a:gd name="connsiteX11" fmla="*/ 3177466 w 6095695"/>
              <a:gd name="connsiteY11" fmla="*/ 0 h 6857997"/>
              <a:gd name="connsiteX12" fmla="*/ 3353291 w 6095695"/>
              <a:gd name="connsiteY12" fmla="*/ 88129 h 6857997"/>
              <a:gd name="connsiteX13" fmla="*/ 5560965 w 6095695"/>
              <a:gd name="connsiteY13" fmla="*/ 3718209 h 6857997"/>
              <a:gd name="connsiteX14" fmla="*/ 4325417 w 6095695"/>
              <a:gd name="connsiteY14" fmla="*/ 6637392 h 6857997"/>
              <a:gd name="connsiteX15" fmla="*/ 4077394 w 6095695"/>
              <a:gd name="connsiteY15" fmla="*/ 6857997 h 6857997"/>
              <a:gd name="connsiteX16" fmla="*/ 0 w 6095695"/>
              <a:gd name="connsiteY16" fmla="*/ 6857997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095695" h="6857997">
                <a:moveTo>
                  <a:pt x="3435036" y="0"/>
                </a:moveTo>
                <a:lnTo>
                  <a:pt x="4198562" y="0"/>
                </a:lnTo>
                <a:lnTo>
                  <a:pt x="4365987" y="128761"/>
                </a:lnTo>
                <a:cubicBezTo>
                  <a:pt x="5422363" y="981944"/>
                  <a:pt x="6095695" y="2273123"/>
                  <a:pt x="6095695" y="3718209"/>
                </a:cubicBezTo>
                <a:cubicBezTo>
                  <a:pt x="6095695" y="4922447"/>
                  <a:pt x="5628104" y="6019805"/>
                  <a:pt x="4860911" y="6845880"/>
                </a:cubicBezTo>
                <a:lnTo>
                  <a:pt x="4849107" y="6857997"/>
                </a:lnTo>
                <a:lnTo>
                  <a:pt x="4253869" y="6857997"/>
                </a:lnTo>
                <a:lnTo>
                  <a:pt x="4409441" y="6719623"/>
                </a:lnTo>
                <a:cubicBezTo>
                  <a:pt x="5194330" y="5951494"/>
                  <a:pt x="5679794" y="4890334"/>
                  <a:pt x="5679794" y="3718209"/>
                </a:cubicBezTo>
                <a:cubicBezTo>
                  <a:pt x="5679794" y="2179795"/>
                  <a:pt x="4843506" y="832535"/>
                  <a:pt x="3591563" y="88079"/>
                </a:cubicBezTo>
                <a:close/>
                <a:moveTo>
                  <a:pt x="0" y="0"/>
                </a:moveTo>
                <a:lnTo>
                  <a:pt x="3177466" y="0"/>
                </a:lnTo>
                <a:lnTo>
                  <a:pt x="3353291" y="88129"/>
                </a:lnTo>
                <a:cubicBezTo>
                  <a:pt x="4668281" y="787221"/>
                  <a:pt x="5560965" y="2150692"/>
                  <a:pt x="5560965" y="3718209"/>
                </a:cubicBezTo>
                <a:cubicBezTo>
                  <a:pt x="5560965" y="4858221"/>
                  <a:pt x="5088802" y="5890308"/>
                  <a:pt x="4325417" y="6637392"/>
                </a:cubicBezTo>
                <a:lnTo>
                  <a:pt x="4077394" y="6857997"/>
                </a:lnTo>
                <a:lnTo>
                  <a:pt x="0" y="6857997"/>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descr="ADF logo inside the SDGs sunburst chart&#10;&#10;Description automatically generated">
            <a:extLst>
              <a:ext uri="{FF2B5EF4-FFF2-40B4-BE49-F238E27FC236}">
                <a16:creationId xmlns:a16="http://schemas.microsoft.com/office/drawing/2014/main" id="{FFE19B47-B324-40E4-A63A-957846DF251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3396" y="1687625"/>
            <a:ext cx="3573675" cy="3573675"/>
          </a:xfrm>
          <a:prstGeom prst="rect">
            <a:avLst/>
          </a:prstGeom>
        </p:spPr>
      </p:pic>
      <p:sp>
        <p:nvSpPr>
          <p:cNvPr id="3" name="Content Placeholder 2">
            <a:extLst>
              <a:ext uri="{FF2B5EF4-FFF2-40B4-BE49-F238E27FC236}">
                <a16:creationId xmlns:a16="http://schemas.microsoft.com/office/drawing/2014/main" id="{6E1E7500-0395-4425-92BA-E0A5FCD6F75B}"/>
              </a:ext>
            </a:extLst>
          </p:cNvPr>
          <p:cNvSpPr>
            <a:spLocks noGrp="1"/>
          </p:cNvSpPr>
          <p:nvPr>
            <p:ph idx="1"/>
          </p:nvPr>
        </p:nvSpPr>
        <p:spPr>
          <a:xfrm>
            <a:off x="6386284" y="1543665"/>
            <a:ext cx="5627038" cy="4999639"/>
          </a:xfrm>
          <a:solidFill>
            <a:srgbClr val="FEECFC"/>
          </a:solidFill>
        </p:spPr>
        <p:txBody>
          <a:bodyPr>
            <a:normAutofit fontScale="92500" lnSpcReduction="10000"/>
          </a:bodyPr>
          <a:lstStyle/>
          <a:p>
            <a:pPr marL="452438" lvl="0" indent="-363538">
              <a:lnSpc>
                <a:spcPct val="120000"/>
              </a:lnSpc>
              <a:spcBef>
                <a:spcPts val="600"/>
              </a:spcBef>
              <a:spcAft>
                <a:spcPts val="600"/>
              </a:spcAft>
              <a:buNone/>
            </a:pPr>
            <a:r>
              <a:rPr lang="en-ZA" sz="2400" dirty="0">
                <a:solidFill>
                  <a:schemeClr val="bg1"/>
                </a:solidFill>
                <a:latin typeface="Arial" panose="020B0604020202020204" pitchFamily="34" charset="0"/>
                <a:cs typeface="Arial" panose="020B0604020202020204" pitchFamily="34" charset="0"/>
              </a:rPr>
              <a:t>1. Prioritise our issues  </a:t>
            </a:r>
          </a:p>
          <a:p>
            <a:pPr marL="452438" lvl="0" indent="-363538">
              <a:lnSpc>
                <a:spcPct val="120000"/>
              </a:lnSpc>
              <a:spcBef>
                <a:spcPts val="600"/>
              </a:spcBef>
              <a:spcAft>
                <a:spcPts val="600"/>
              </a:spcAft>
              <a:buNone/>
            </a:pPr>
            <a:r>
              <a:rPr lang="en-ZA" sz="2400" dirty="0">
                <a:solidFill>
                  <a:schemeClr val="bg1"/>
                </a:solidFill>
                <a:latin typeface="Arial" panose="020B0604020202020204" pitchFamily="34" charset="0"/>
                <a:cs typeface="Arial" panose="020B0604020202020204" pitchFamily="34" charset="0"/>
              </a:rPr>
              <a:t>2. Research the issue</a:t>
            </a:r>
          </a:p>
          <a:p>
            <a:pPr marL="452438" lvl="0" indent="-363538">
              <a:lnSpc>
                <a:spcPct val="120000"/>
              </a:lnSpc>
              <a:spcBef>
                <a:spcPts val="600"/>
              </a:spcBef>
              <a:spcAft>
                <a:spcPts val="600"/>
              </a:spcAft>
              <a:buNone/>
            </a:pPr>
            <a:r>
              <a:rPr lang="en-ZA" sz="2400" dirty="0">
                <a:solidFill>
                  <a:schemeClr val="bg1"/>
                </a:solidFill>
                <a:latin typeface="Arial" panose="020B0604020202020204" pitchFamily="34" charset="0"/>
                <a:cs typeface="Arial" panose="020B0604020202020204" pitchFamily="34" charset="0"/>
              </a:rPr>
              <a:t>3. Analyse the political power and risks</a:t>
            </a:r>
          </a:p>
          <a:p>
            <a:pPr marL="452438" lvl="0" indent="-363538">
              <a:lnSpc>
                <a:spcPct val="120000"/>
              </a:lnSpc>
              <a:spcBef>
                <a:spcPts val="600"/>
              </a:spcBef>
              <a:spcAft>
                <a:spcPts val="600"/>
              </a:spcAft>
              <a:buNone/>
            </a:pPr>
            <a:r>
              <a:rPr lang="en-ZA" sz="2400" dirty="0">
                <a:solidFill>
                  <a:schemeClr val="bg1"/>
                </a:solidFill>
                <a:latin typeface="Arial" panose="020B0604020202020204" pitchFamily="34" charset="0"/>
                <a:cs typeface="Arial" panose="020B0604020202020204" pitchFamily="34" charset="0"/>
              </a:rPr>
              <a:t>4. Build professional relationships in the issue area</a:t>
            </a:r>
          </a:p>
          <a:p>
            <a:pPr marL="452438" lvl="0" indent="-363538">
              <a:lnSpc>
                <a:spcPct val="120000"/>
              </a:lnSpc>
              <a:spcBef>
                <a:spcPts val="600"/>
              </a:spcBef>
              <a:spcAft>
                <a:spcPts val="600"/>
              </a:spcAft>
              <a:buNone/>
            </a:pPr>
            <a:r>
              <a:rPr lang="en-ZA" sz="2400" dirty="0">
                <a:solidFill>
                  <a:schemeClr val="bg1"/>
                </a:solidFill>
                <a:latin typeface="Arial" panose="020B0604020202020204" pitchFamily="34" charset="0"/>
                <a:cs typeface="Arial" panose="020B0604020202020204" pitchFamily="34" charset="0"/>
              </a:rPr>
              <a:t>5.  Learn the relevant political and government processes.</a:t>
            </a:r>
          </a:p>
          <a:p>
            <a:pPr marL="452438" lvl="0" indent="-363538">
              <a:lnSpc>
                <a:spcPct val="120000"/>
              </a:lnSpc>
              <a:spcBef>
                <a:spcPts val="600"/>
              </a:spcBef>
              <a:spcAft>
                <a:spcPts val="600"/>
              </a:spcAft>
              <a:buNone/>
            </a:pPr>
            <a:r>
              <a:rPr lang="en-ZA" sz="2400" dirty="0">
                <a:solidFill>
                  <a:schemeClr val="bg1"/>
                </a:solidFill>
                <a:latin typeface="Arial" panose="020B0604020202020204" pitchFamily="34" charset="0"/>
                <a:cs typeface="Arial" panose="020B0604020202020204" pitchFamily="34" charset="0"/>
              </a:rPr>
              <a:t>6.  Develop an "ask" (campaign message or policy proposal).</a:t>
            </a:r>
          </a:p>
          <a:p>
            <a:pPr marL="452438" lvl="0" indent="-363538">
              <a:lnSpc>
                <a:spcPct val="120000"/>
              </a:lnSpc>
              <a:spcBef>
                <a:spcPts val="600"/>
              </a:spcBef>
              <a:spcAft>
                <a:spcPts val="600"/>
              </a:spcAft>
              <a:buNone/>
            </a:pPr>
            <a:r>
              <a:rPr lang="en-ZA" sz="2400" dirty="0">
                <a:solidFill>
                  <a:schemeClr val="bg1"/>
                </a:solidFill>
                <a:latin typeface="Arial" panose="020B0604020202020204" pitchFamily="34" charset="0"/>
                <a:cs typeface="Arial" panose="020B0604020202020204" pitchFamily="34" charset="0"/>
              </a:rPr>
              <a:t>7.  Meet with officials and policymakers.</a:t>
            </a:r>
          </a:p>
          <a:p>
            <a:pPr>
              <a:lnSpc>
                <a:spcPct val="120000"/>
              </a:lnSpc>
              <a:spcBef>
                <a:spcPts val="600"/>
              </a:spcBef>
              <a:spcAft>
                <a:spcPts val="600"/>
              </a:spcAft>
            </a:pPr>
            <a:endParaRPr lang="en-ZA" sz="2400" dirty="0">
              <a:solidFill>
                <a:schemeClr val="bg1"/>
              </a:solidFill>
              <a:latin typeface="Arial" panose="020B0604020202020204" pitchFamily="34" charset="0"/>
              <a:cs typeface="Arial" panose="020B0604020202020204" pitchFamily="34" charset="0"/>
            </a:endParaRPr>
          </a:p>
        </p:txBody>
      </p:sp>
      <p:grpSp>
        <p:nvGrpSpPr>
          <p:cNvPr id="13" name="Group 12">
            <a:extLst>
              <a:ext uri="{FF2B5EF4-FFF2-40B4-BE49-F238E27FC236}">
                <a16:creationId xmlns:a16="http://schemas.microsoft.com/office/drawing/2014/main" id="{D68B9961-F007-40D1-AF51-61B6DE5106C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14" name="Oval 13">
              <a:extLst>
                <a:ext uri="{FF2B5EF4-FFF2-40B4-BE49-F238E27FC236}">
                  <a16:creationId xmlns:a16="http://schemas.microsoft.com/office/drawing/2014/main" id="{E9FDF494-C7FB-47DF-BD39-1F65FA5508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3">
                <a:duotone>
                  <a:schemeClr val="accent1">
                    <a:shade val="45000"/>
                    <a:satMod val="135000"/>
                  </a:schemeClr>
                  <a:prstClr val="white"/>
                </a:duotone>
                <a:extLst>
                  <a:ext uri="{BEBA8EAE-BF5A-486C-A8C5-ECC9F3942E4B}">
                    <a14:imgProps xmlns:a14="http://schemas.microsoft.com/office/drawing/2010/main">
                      <a14:imgLayer r:embed="rId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5" name="Oval 14">
              <a:extLst>
                <a:ext uri="{FF2B5EF4-FFF2-40B4-BE49-F238E27FC236}">
                  <a16:creationId xmlns:a16="http://schemas.microsoft.com/office/drawing/2014/main" id="{3A822E1C-4C1A-4BEE-B19C-0FFB2D57BB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sp>
      </p:grpSp>
      <p:pic>
        <p:nvPicPr>
          <p:cNvPr id="16" name="Picture 15" descr="ADF logo&#10;">
            <a:extLst>
              <a:ext uri="{FF2B5EF4-FFF2-40B4-BE49-F238E27FC236}">
                <a16:creationId xmlns:a16="http://schemas.microsoft.com/office/drawing/2014/main" id="{69DE5A85-0D7D-48E8-8C26-D70C39BF572C}"/>
              </a:ext>
            </a:extLst>
          </p:cNvPr>
          <p:cNvPicPr>
            <a:picLocks noChangeAspect="1"/>
          </p:cNvPicPr>
          <p:nvPr/>
        </p:nvPicPr>
        <p:blipFill>
          <a:blip r:embed="rId5">
            <a:alphaModFix/>
            <a:extLst>
              <a:ext uri="{BEBA8EAE-BF5A-486C-A8C5-ECC9F3942E4B}">
                <a14:imgProps xmlns:a14="http://schemas.microsoft.com/office/drawing/2010/main">
                  <a14:imgLayer r:embed="rId6">
                    <a14:imgEffect>
                      <a14:saturation sat="33000"/>
                    </a14:imgEffect>
                  </a14:imgLayer>
                </a14:imgProps>
              </a:ext>
              <a:ext uri="{28A0092B-C50C-407E-A947-70E740481C1C}">
                <a14:useLocalDpi xmlns:a14="http://schemas.microsoft.com/office/drawing/2010/main" val="0"/>
              </a:ext>
            </a:extLst>
          </a:blip>
          <a:stretch>
            <a:fillRect/>
          </a:stretch>
        </p:blipFill>
        <p:spPr>
          <a:xfrm>
            <a:off x="1676922" y="3200440"/>
            <a:ext cx="1697650" cy="723971"/>
          </a:xfrm>
          <a:prstGeom prst="rect">
            <a:avLst/>
          </a:prstGeom>
          <a:solidFill>
            <a:schemeClr val="tx1"/>
          </a:solidFill>
        </p:spPr>
      </p:pic>
      <p:pic>
        <p:nvPicPr>
          <p:cNvPr id="18" name="Content Placeholder 10" descr="A picture containing text, clipart&#10;&#10;Description automatically generated">
            <a:extLst>
              <a:ext uri="{FF2B5EF4-FFF2-40B4-BE49-F238E27FC236}">
                <a16:creationId xmlns:a16="http://schemas.microsoft.com/office/drawing/2014/main" id="{65AF40F8-D973-4980-9C66-F540524074D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32809" y="723014"/>
            <a:ext cx="1079389" cy="1045658"/>
          </a:xfrm>
          <a:prstGeom prst="rect">
            <a:avLst/>
          </a:prstGeom>
        </p:spPr>
      </p:pic>
      <p:pic>
        <p:nvPicPr>
          <p:cNvPr id="20" name="Picture 19" descr="Logo&#10;&#10;Description automatically generated">
            <a:extLst>
              <a:ext uri="{FF2B5EF4-FFF2-40B4-BE49-F238E27FC236}">
                <a16:creationId xmlns:a16="http://schemas.microsoft.com/office/drawing/2014/main" id="{A951EE8D-7847-4FA2-98C7-81DF98830021}"/>
              </a:ext>
            </a:extLst>
          </p:cNvPr>
          <p:cNvPicPr>
            <a:picLocks noChangeAspect="1"/>
          </p:cNvPicPr>
          <p:nvPr/>
        </p:nvPicPr>
        <p:blipFill>
          <a:blip r:embed="rId8"/>
          <a:stretch>
            <a:fillRect/>
          </a:stretch>
        </p:blipFill>
        <p:spPr>
          <a:xfrm>
            <a:off x="3547624" y="5029626"/>
            <a:ext cx="929699" cy="945871"/>
          </a:xfrm>
          <a:prstGeom prst="rect">
            <a:avLst/>
          </a:prstGeom>
        </p:spPr>
      </p:pic>
    </p:spTree>
    <p:extLst>
      <p:ext uri="{BB962C8B-B14F-4D97-AF65-F5344CB8AC3E}">
        <p14:creationId xmlns:p14="http://schemas.microsoft.com/office/powerpoint/2010/main" val="2850530772"/>
      </p:ext>
    </p:extLst>
  </p:cSld>
  <p:clrMapOvr>
    <a:overrideClrMapping bg1="dk1" tx1="lt1" bg2="dk2" tx2="lt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5EABD-E782-49EC-882F-99661CA44505}"/>
              </a:ext>
            </a:extLst>
          </p:cNvPr>
          <p:cNvSpPr>
            <a:spLocks noGrp="1"/>
          </p:cNvSpPr>
          <p:nvPr>
            <p:ph type="title"/>
          </p:nvPr>
        </p:nvSpPr>
        <p:spPr>
          <a:xfrm>
            <a:off x="2414427" y="484632"/>
            <a:ext cx="8048010" cy="1148959"/>
          </a:xfrm>
          <a:solidFill>
            <a:srgbClr val="C4004F"/>
          </a:solidFill>
        </p:spPr>
        <p:txBody>
          <a:bodyPr>
            <a:normAutofit fontScale="90000"/>
          </a:bodyPr>
          <a:lstStyle/>
          <a:p>
            <a:pPr algn="ctr"/>
            <a:r>
              <a:rPr lang="en-ZA" sz="4800" dirty="0">
                <a:solidFill>
                  <a:schemeClr val="bg1"/>
                </a:solidFill>
                <a:latin typeface="Aharoni" panose="02010803020104030203" pitchFamily="2" charset="-79"/>
                <a:cs typeface="Aharoni" panose="02010803020104030203" pitchFamily="2" charset="-79"/>
              </a:rPr>
              <a:t>Where do we find information?</a:t>
            </a:r>
          </a:p>
        </p:txBody>
      </p:sp>
      <p:sp>
        <p:nvSpPr>
          <p:cNvPr id="3" name="Content Placeholder 2">
            <a:extLst>
              <a:ext uri="{FF2B5EF4-FFF2-40B4-BE49-F238E27FC236}">
                <a16:creationId xmlns:a16="http://schemas.microsoft.com/office/drawing/2014/main" id="{6E1E7500-0395-4425-92BA-E0A5FCD6F75B}"/>
              </a:ext>
            </a:extLst>
          </p:cNvPr>
          <p:cNvSpPr>
            <a:spLocks noGrp="1"/>
          </p:cNvSpPr>
          <p:nvPr>
            <p:ph idx="1"/>
          </p:nvPr>
        </p:nvSpPr>
        <p:spPr>
          <a:xfrm>
            <a:off x="448948" y="2042556"/>
            <a:ext cx="10780705" cy="4330812"/>
          </a:xfrm>
        </p:spPr>
        <p:txBody>
          <a:bodyPr>
            <a:normAutofit lnSpcReduction="10000"/>
          </a:bodyPr>
          <a:lstStyle/>
          <a:p>
            <a:pPr>
              <a:lnSpc>
                <a:spcPct val="110000"/>
              </a:lnSpc>
              <a:spcBef>
                <a:spcPts val="600"/>
              </a:spcBef>
              <a:spcAft>
                <a:spcPts val="600"/>
              </a:spcAft>
            </a:pPr>
            <a:r>
              <a:rPr lang="en-ZA" sz="2400" dirty="0">
                <a:latin typeface="Arial" panose="020B0604020202020204" pitchFamily="34" charset="0"/>
                <a:cs typeface="Arial" panose="020B0604020202020204" pitchFamily="34" charset="0"/>
              </a:rPr>
              <a:t>Our Lived Experiences; Our Stories</a:t>
            </a:r>
          </a:p>
          <a:p>
            <a:pPr>
              <a:lnSpc>
                <a:spcPct val="110000"/>
              </a:lnSpc>
              <a:spcBef>
                <a:spcPts val="600"/>
              </a:spcBef>
              <a:spcAft>
                <a:spcPts val="600"/>
              </a:spcAft>
            </a:pPr>
            <a:r>
              <a:rPr lang="en-ZA" sz="2400" dirty="0">
                <a:latin typeface="Arial" panose="020B0604020202020204" pitchFamily="34" charset="0"/>
                <a:cs typeface="Arial" panose="020B0604020202020204" pitchFamily="34" charset="0"/>
              </a:rPr>
              <a:t>Facts and Figures (statistics) – our own surveys and databases; official statistics</a:t>
            </a:r>
          </a:p>
          <a:p>
            <a:pPr>
              <a:lnSpc>
                <a:spcPct val="110000"/>
              </a:lnSpc>
              <a:spcBef>
                <a:spcPts val="600"/>
              </a:spcBef>
              <a:spcAft>
                <a:spcPts val="600"/>
              </a:spcAft>
            </a:pPr>
            <a:r>
              <a:rPr lang="en-ZA" sz="2400" dirty="0">
                <a:latin typeface="Arial" panose="020B0604020202020204" pitchFamily="34" charset="0"/>
                <a:cs typeface="Arial" panose="020B0604020202020204" pitchFamily="34" charset="0"/>
              </a:rPr>
              <a:t>Case Studies</a:t>
            </a:r>
          </a:p>
          <a:p>
            <a:pPr>
              <a:lnSpc>
                <a:spcPct val="110000"/>
              </a:lnSpc>
              <a:spcBef>
                <a:spcPts val="600"/>
              </a:spcBef>
              <a:spcAft>
                <a:spcPts val="600"/>
              </a:spcAft>
            </a:pPr>
            <a:r>
              <a:rPr lang="en-ZA" sz="2400" dirty="0">
                <a:latin typeface="Arial" panose="020B0604020202020204" pitchFamily="34" charset="0"/>
                <a:cs typeface="Arial" panose="020B0604020202020204" pitchFamily="34" charset="0"/>
              </a:rPr>
              <a:t>Country Reports</a:t>
            </a:r>
          </a:p>
          <a:p>
            <a:pPr>
              <a:lnSpc>
                <a:spcPct val="110000"/>
              </a:lnSpc>
              <a:spcBef>
                <a:spcPts val="600"/>
              </a:spcBef>
              <a:spcAft>
                <a:spcPts val="600"/>
              </a:spcAft>
            </a:pPr>
            <a:r>
              <a:rPr lang="en-ZA" sz="2400" dirty="0">
                <a:latin typeface="Arial" panose="020B0604020202020204" pitchFamily="34" charset="0"/>
                <a:cs typeface="Arial" panose="020B0604020202020204" pitchFamily="34" charset="0"/>
              </a:rPr>
              <a:t>Shadow/Parallel Reports</a:t>
            </a:r>
          </a:p>
          <a:p>
            <a:pPr>
              <a:lnSpc>
                <a:spcPct val="110000"/>
              </a:lnSpc>
              <a:spcBef>
                <a:spcPts val="600"/>
              </a:spcBef>
              <a:spcAft>
                <a:spcPts val="600"/>
              </a:spcAft>
            </a:pPr>
            <a:r>
              <a:rPr lang="en-ZA" sz="2400" dirty="0">
                <a:latin typeface="Arial" panose="020B0604020202020204" pitchFamily="34" charset="0"/>
                <a:cs typeface="Arial" panose="020B0604020202020204" pitchFamily="34" charset="0"/>
              </a:rPr>
              <a:t>Juris Prudence (court judgements)</a:t>
            </a:r>
          </a:p>
          <a:p>
            <a:pPr>
              <a:lnSpc>
                <a:spcPct val="110000"/>
              </a:lnSpc>
              <a:spcBef>
                <a:spcPts val="600"/>
              </a:spcBef>
              <a:spcAft>
                <a:spcPts val="600"/>
              </a:spcAft>
            </a:pPr>
            <a:r>
              <a:rPr lang="en-ZA" sz="2400" dirty="0">
                <a:latin typeface="Arial" panose="020B0604020202020204" pitchFamily="34" charset="0"/>
                <a:cs typeface="Arial" panose="020B0604020202020204" pitchFamily="34" charset="0"/>
              </a:rPr>
              <a:t>Political &amp; Governance Systems (policies, departmental reports, speeches etc)</a:t>
            </a:r>
          </a:p>
        </p:txBody>
      </p:sp>
      <p:pic>
        <p:nvPicPr>
          <p:cNvPr id="6" name="Picture 5" descr="ADF logo&#10;">
            <a:extLst>
              <a:ext uri="{FF2B5EF4-FFF2-40B4-BE49-F238E27FC236}">
                <a16:creationId xmlns:a16="http://schemas.microsoft.com/office/drawing/2014/main" id="{D2D0EEB6-62E6-4F5C-A2A6-467AF6C927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8549" y="685800"/>
            <a:ext cx="2029341" cy="865423"/>
          </a:xfrm>
          <a:prstGeom prst="rect">
            <a:avLst/>
          </a:prstGeom>
          <a:solidFill>
            <a:schemeClr val="bg1"/>
          </a:solidFill>
        </p:spPr>
      </p:pic>
      <p:pic>
        <p:nvPicPr>
          <p:cNvPr id="8" name="Content Placeholder 10" descr="A picture containing text, clipart&#10;&#10;Description automatically generated">
            <a:extLst>
              <a:ext uri="{FF2B5EF4-FFF2-40B4-BE49-F238E27FC236}">
                <a16:creationId xmlns:a16="http://schemas.microsoft.com/office/drawing/2014/main" id="{43468B5D-CCAF-4976-A68C-9F4FCC1C114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03073" y="576510"/>
            <a:ext cx="1006155" cy="974713"/>
          </a:xfrm>
          <a:prstGeom prst="rect">
            <a:avLst/>
          </a:prstGeom>
        </p:spPr>
      </p:pic>
      <p:pic>
        <p:nvPicPr>
          <p:cNvPr id="9" name="Picture 8" descr="Logo&#10;&#10;Description automatically generated">
            <a:extLst>
              <a:ext uri="{FF2B5EF4-FFF2-40B4-BE49-F238E27FC236}">
                <a16:creationId xmlns:a16="http://schemas.microsoft.com/office/drawing/2014/main" id="{2BD1B7A8-04C2-4886-98A3-E3E226985E87}"/>
              </a:ext>
            </a:extLst>
          </p:cNvPr>
          <p:cNvPicPr>
            <a:picLocks noChangeAspect="1"/>
          </p:cNvPicPr>
          <p:nvPr/>
        </p:nvPicPr>
        <p:blipFill>
          <a:blip r:embed="rId4"/>
          <a:stretch>
            <a:fillRect/>
          </a:stretch>
        </p:blipFill>
        <p:spPr>
          <a:xfrm>
            <a:off x="11253239" y="5922335"/>
            <a:ext cx="804708" cy="818706"/>
          </a:xfrm>
          <a:prstGeom prst="rect">
            <a:avLst/>
          </a:prstGeom>
        </p:spPr>
      </p:pic>
    </p:spTree>
    <p:extLst>
      <p:ext uri="{BB962C8B-B14F-4D97-AF65-F5344CB8AC3E}">
        <p14:creationId xmlns:p14="http://schemas.microsoft.com/office/powerpoint/2010/main" val="19993853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00099"/>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A0E4E09-FC02-4ADC-951A-3FFA90B6FE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C75EABD-E782-49EC-882F-99661CA44505}"/>
              </a:ext>
            </a:extLst>
          </p:cNvPr>
          <p:cNvSpPr>
            <a:spLocks noGrp="1"/>
          </p:cNvSpPr>
          <p:nvPr>
            <p:ph type="title"/>
          </p:nvPr>
        </p:nvSpPr>
        <p:spPr>
          <a:xfrm>
            <a:off x="6386284" y="484632"/>
            <a:ext cx="5627040" cy="931213"/>
          </a:xfrm>
          <a:solidFill>
            <a:schemeClr val="tx1"/>
          </a:solidFill>
        </p:spPr>
        <p:txBody>
          <a:bodyPr>
            <a:noAutofit/>
          </a:bodyPr>
          <a:lstStyle/>
          <a:p>
            <a:pPr algn="ctr"/>
            <a:r>
              <a:rPr lang="en-ZA" sz="4000" b="1" cap="none" dirty="0">
                <a:solidFill>
                  <a:schemeClr val="bg1"/>
                </a:solidFill>
                <a:latin typeface="Calibri" panose="020F0502020204030204" pitchFamily="34" charset="0"/>
                <a:ea typeface="Calibri" panose="020F0502020204030204" pitchFamily="34" charset="0"/>
                <a:cs typeface="Times New Roman" panose="02020603050405020304" pitchFamily="18" charset="0"/>
              </a:rPr>
              <a:t>STAKEHOLDER ANALYSIS</a:t>
            </a:r>
            <a:endParaRPr lang="en-ZA" sz="3600" dirty="0">
              <a:solidFill>
                <a:schemeClr val="bg1"/>
              </a:solidFill>
              <a:latin typeface="Aharoni" panose="02010803020104030203" pitchFamily="2" charset="-79"/>
              <a:cs typeface="Aharoni" panose="02010803020104030203" pitchFamily="2" charset="-79"/>
            </a:endParaRPr>
          </a:p>
        </p:txBody>
      </p:sp>
      <p:sp>
        <p:nvSpPr>
          <p:cNvPr id="11" name="Freeform: Shape 10">
            <a:extLst>
              <a:ext uri="{FF2B5EF4-FFF2-40B4-BE49-F238E27FC236}">
                <a16:creationId xmlns:a16="http://schemas.microsoft.com/office/drawing/2014/main" id="{E5821A2D-F010-4C2B-8819-23281D9C77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3"/>
            <a:ext cx="6095695" cy="6857997"/>
          </a:xfrm>
          <a:custGeom>
            <a:avLst/>
            <a:gdLst>
              <a:gd name="connsiteX0" fmla="*/ 3435036 w 6095695"/>
              <a:gd name="connsiteY0" fmla="*/ 0 h 6857997"/>
              <a:gd name="connsiteX1" fmla="*/ 4198562 w 6095695"/>
              <a:gd name="connsiteY1" fmla="*/ 0 h 6857997"/>
              <a:gd name="connsiteX2" fmla="*/ 4365987 w 6095695"/>
              <a:gd name="connsiteY2" fmla="*/ 128761 h 6857997"/>
              <a:gd name="connsiteX3" fmla="*/ 6095695 w 6095695"/>
              <a:gd name="connsiteY3" fmla="*/ 3718209 h 6857997"/>
              <a:gd name="connsiteX4" fmla="*/ 4860911 w 6095695"/>
              <a:gd name="connsiteY4" fmla="*/ 6845880 h 6857997"/>
              <a:gd name="connsiteX5" fmla="*/ 4849107 w 6095695"/>
              <a:gd name="connsiteY5" fmla="*/ 6857997 h 6857997"/>
              <a:gd name="connsiteX6" fmla="*/ 4253869 w 6095695"/>
              <a:gd name="connsiteY6" fmla="*/ 6857997 h 6857997"/>
              <a:gd name="connsiteX7" fmla="*/ 4409441 w 6095695"/>
              <a:gd name="connsiteY7" fmla="*/ 6719623 h 6857997"/>
              <a:gd name="connsiteX8" fmla="*/ 5679794 w 6095695"/>
              <a:gd name="connsiteY8" fmla="*/ 3718209 h 6857997"/>
              <a:gd name="connsiteX9" fmla="*/ 3591563 w 6095695"/>
              <a:gd name="connsiteY9" fmla="*/ 88079 h 6857997"/>
              <a:gd name="connsiteX10" fmla="*/ 0 w 6095695"/>
              <a:gd name="connsiteY10" fmla="*/ 0 h 6857997"/>
              <a:gd name="connsiteX11" fmla="*/ 3177466 w 6095695"/>
              <a:gd name="connsiteY11" fmla="*/ 0 h 6857997"/>
              <a:gd name="connsiteX12" fmla="*/ 3353291 w 6095695"/>
              <a:gd name="connsiteY12" fmla="*/ 88129 h 6857997"/>
              <a:gd name="connsiteX13" fmla="*/ 5560965 w 6095695"/>
              <a:gd name="connsiteY13" fmla="*/ 3718209 h 6857997"/>
              <a:gd name="connsiteX14" fmla="*/ 4325417 w 6095695"/>
              <a:gd name="connsiteY14" fmla="*/ 6637392 h 6857997"/>
              <a:gd name="connsiteX15" fmla="*/ 4077394 w 6095695"/>
              <a:gd name="connsiteY15" fmla="*/ 6857997 h 6857997"/>
              <a:gd name="connsiteX16" fmla="*/ 0 w 6095695"/>
              <a:gd name="connsiteY16" fmla="*/ 6857997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095695" h="6857997">
                <a:moveTo>
                  <a:pt x="3435036" y="0"/>
                </a:moveTo>
                <a:lnTo>
                  <a:pt x="4198562" y="0"/>
                </a:lnTo>
                <a:lnTo>
                  <a:pt x="4365987" y="128761"/>
                </a:lnTo>
                <a:cubicBezTo>
                  <a:pt x="5422363" y="981944"/>
                  <a:pt x="6095695" y="2273123"/>
                  <a:pt x="6095695" y="3718209"/>
                </a:cubicBezTo>
                <a:cubicBezTo>
                  <a:pt x="6095695" y="4922447"/>
                  <a:pt x="5628104" y="6019805"/>
                  <a:pt x="4860911" y="6845880"/>
                </a:cubicBezTo>
                <a:lnTo>
                  <a:pt x="4849107" y="6857997"/>
                </a:lnTo>
                <a:lnTo>
                  <a:pt x="4253869" y="6857997"/>
                </a:lnTo>
                <a:lnTo>
                  <a:pt x="4409441" y="6719623"/>
                </a:lnTo>
                <a:cubicBezTo>
                  <a:pt x="5194330" y="5951494"/>
                  <a:pt x="5679794" y="4890334"/>
                  <a:pt x="5679794" y="3718209"/>
                </a:cubicBezTo>
                <a:cubicBezTo>
                  <a:pt x="5679794" y="2179795"/>
                  <a:pt x="4843506" y="832535"/>
                  <a:pt x="3591563" y="88079"/>
                </a:cubicBezTo>
                <a:close/>
                <a:moveTo>
                  <a:pt x="0" y="0"/>
                </a:moveTo>
                <a:lnTo>
                  <a:pt x="3177466" y="0"/>
                </a:lnTo>
                <a:lnTo>
                  <a:pt x="3353291" y="88129"/>
                </a:lnTo>
                <a:cubicBezTo>
                  <a:pt x="4668281" y="787221"/>
                  <a:pt x="5560965" y="2150692"/>
                  <a:pt x="5560965" y="3718209"/>
                </a:cubicBezTo>
                <a:cubicBezTo>
                  <a:pt x="5560965" y="4858221"/>
                  <a:pt x="5088802" y="5890308"/>
                  <a:pt x="4325417" y="6637392"/>
                </a:cubicBezTo>
                <a:lnTo>
                  <a:pt x="4077394" y="6857997"/>
                </a:lnTo>
                <a:lnTo>
                  <a:pt x="0" y="6857997"/>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descr="ADF logo inside the SDGs sunburst chart&#10;&#10;Description automatically generated">
            <a:extLst>
              <a:ext uri="{FF2B5EF4-FFF2-40B4-BE49-F238E27FC236}">
                <a16:creationId xmlns:a16="http://schemas.microsoft.com/office/drawing/2014/main" id="{FFE19B47-B324-40E4-A63A-957846DF251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3396" y="1687625"/>
            <a:ext cx="3573675" cy="3573675"/>
          </a:xfrm>
          <a:prstGeom prst="rect">
            <a:avLst/>
          </a:prstGeom>
        </p:spPr>
      </p:pic>
      <p:sp>
        <p:nvSpPr>
          <p:cNvPr id="3" name="Content Placeholder 2">
            <a:extLst>
              <a:ext uri="{FF2B5EF4-FFF2-40B4-BE49-F238E27FC236}">
                <a16:creationId xmlns:a16="http://schemas.microsoft.com/office/drawing/2014/main" id="{6E1E7500-0395-4425-92BA-E0A5FCD6F75B}"/>
              </a:ext>
            </a:extLst>
          </p:cNvPr>
          <p:cNvSpPr>
            <a:spLocks noGrp="1"/>
          </p:cNvSpPr>
          <p:nvPr>
            <p:ph idx="1"/>
          </p:nvPr>
        </p:nvSpPr>
        <p:spPr>
          <a:xfrm>
            <a:off x="6386284" y="1543665"/>
            <a:ext cx="5627038" cy="4999639"/>
          </a:xfrm>
          <a:solidFill>
            <a:schemeClr val="tx1">
              <a:lumMod val="85000"/>
            </a:schemeClr>
          </a:solidFill>
        </p:spPr>
        <p:txBody>
          <a:bodyPr>
            <a:normAutofit/>
          </a:bodyPr>
          <a:lstStyle/>
          <a:p>
            <a:pPr>
              <a:lnSpc>
                <a:spcPct val="130000"/>
              </a:lnSpc>
              <a:spcAft>
                <a:spcPts val="1200"/>
              </a:spcAft>
            </a:pPr>
            <a:r>
              <a:rPr lang="en-ZA" sz="2800" dirty="0">
                <a:solidFill>
                  <a:schemeClr val="bg1"/>
                </a:solidFill>
                <a:latin typeface="Arial" panose="020B0604020202020204" pitchFamily="34" charset="0"/>
                <a:cs typeface="Arial" panose="020B0604020202020204" pitchFamily="34" charset="0"/>
              </a:rPr>
              <a:t>Who are our allies/partners in South Sudan?</a:t>
            </a:r>
          </a:p>
          <a:p>
            <a:pPr>
              <a:lnSpc>
                <a:spcPct val="130000"/>
              </a:lnSpc>
              <a:spcAft>
                <a:spcPts val="1200"/>
              </a:spcAft>
            </a:pPr>
            <a:r>
              <a:rPr lang="en-ZA" sz="2800" dirty="0">
                <a:solidFill>
                  <a:schemeClr val="bg1"/>
                </a:solidFill>
                <a:latin typeface="Arial" panose="020B0604020202020204" pitchFamily="34" charset="0"/>
                <a:cs typeface="Arial" panose="020B0604020202020204" pitchFamily="34" charset="0"/>
              </a:rPr>
              <a:t>What is power mapping and why is it important?</a:t>
            </a:r>
          </a:p>
          <a:p>
            <a:pPr>
              <a:lnSpc>
                <a:spcPct val="130000"/>
              </a:lnSpc>
              <a:spcAft>
                <a:spcPts val="1200"/>
              </a:spcAft>
            </a:pPr>
            <a:r>
              <a:rPr lang="en-ZA" sz="2800" dirty="0">
                <a:solidFill>
                  <a:schemeClr val="bg1"/>
                </a:solidFill>
                <a:latin typeface="Arial" panose="020B0604020202020204" pitchFamily="34" charset="0"/>
                <a:cs typeface="Arial" panose="020B0604020202020204" pitchFamily="34" charset="0"/>
              </a:rPr>
              <a:t>How do we do a strategic stakeholder analysis?</a:t>
            </a:r>
          </a:p>
        </p:txBody>
      </p:sp>
      <p:grpSp>
        <p:nvGrpSpPr>
          <p:cNvPr id="13" name="Group 12">
            <a:extLst>
              <a:ext uri="{FF2B5EF4-FFF2-40B4-BE49-F238E27FC236}">
                <a16:creationId xmlns:a16="http://schemas.microsoft.com/office/drawing/2014/main" id="{D68B9961-F007-40D1-AF51-61B6DE5106C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14" name="Oval 13">
              <a:extLst>
                <a:ext uri="{FF2B5EF4-FFF2-40B4-BE49-F238E27FC236}">
                  <a16:creationId xmlns:a16="http://schemas.microsoft.com/office/drawing/2014/main" id="{E9FDF494-C7FB-47DF-BD39-1F65FA5508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3">
                <a:duotone>
                  <a:schemeClr val="accent1">
                    <a:shade val="45000"/>
                    <a:satMod val="135000"/>
                  </a:schemeClr>
                  <a:prstClr val="white"/>
                </a:duotone>
                <a:extLst>
                  <a:ext uri="{BEBA8EAE-BF5A-486C-A8C5-ECC9F3942E4B}">
                    <a14:imgProps xmlns:a14="http://schemas.microsoft.com/office/drawing/2010/main">
                      <a14:imgLayer r:embed="rId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5" name="Oval 14">
              <a:extLst>
                <a:ext uri="{FF2B5EF4-FFF2-40B4-BE49-F238E27FC236}">
                  <a16:creationId xmlns:a16="http://schemas.microsoft.com/office/drawing/2014/main" id="{3A822E1C-4C1A-4BEE-B19C-0FFB2D57BB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sp>
      </p:grpSp>
      <p:pic>
        <p:nvPicPr>
          <p:cNvPr id="16" name="Picture 15" descr="ADF logo&#10;">
            <a:extLst>
              <a:ext uri="{FF2B5EF4-FFF2-40B4-BE49-F238E27FC236}">
                <a16:creationId xmlns:a16="http://schemas.microsoft.com/office/drawing/2014/main" id="{69DE5A85-0D7D-48E8-8C26-D70C39BF572C}"/>
              </a:ext>
            </a:extLst>
          </p:cNvPr>
          <p:cNvPicPr>
            <a:picLocks noChangeAspect="1"/>
          </p:cNvPicPr>
          <p:nvPr/>
        </p:nvPicPr>
        <p:blipFill>
          <a:blip r:embed="rId5">
            <a:alphaModFix/>
            <a:extLst>
              <a:ext uri="{BEBA8EAE-BF5A-486C-A8C5-ECC9F3942E4B}">
                <a14:imgProps xmlns:a14="http://schemas.microsoft.com/office/drawing/2010/main">
                  <a14:imgLayer r:embed="rId6">
                    <a14:imgEffect>
                      <a14:saturation sat="33000"/>
                    </a14:imgEffect>
                  </a14:imgLayer>
                </a14:imgProps>
              </a:ext>
              <a:ext uri="{28A0092B-C50C-407E-A947-70E740481C1C}">
                <a14:useLocalDpi xmlns:a14="http://schemas.microsoft.com/office/drawing/2010/main" val="0"/>
              </a:ext>
            </a:extLst>
          </a:blip>
          <a:stretch>
            <a:fillRect/>
          </a:stretch>
        </p:blipFill>
        <p:spPr>
          <a:xfrm>
            <a:off x="1676922" y="3200440"/>
            <a:ext cx="1697650" cy="723971"/>
          </a:xfrm>
          <a:prstGeom prst="rect">
            <a:avLst/>
          </a:prstGeom>
          <a:solidFill>
            <a:schemeClr val="tx1"/>
          </a:solidFill>
        </p:spPr>
      </p:pic>
      <p:pic>
        <p:nvPicPr>
          <p:cNvPr id="18" name="Content Placeholder 10" descr="A picture containing text, clipart&#10;&#10;Description automatically generated">
            <a:extLst>
              <a:ext uri="{FF2B5EF4-FFF2-40B4-BE49-F238E27FC236}">
                <a16:creationId xmlns:a16="http://schemas.microsoft.com/office/drawing/2014/main" id="{65AF40F8-D973-4980-9C66-F540524074D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32809" y="723014"/>
            <a:ext cx="1079389" cy="1045658"/>
          </a:xfrm>
          <a:prstGeom prst="rect">
            <a:avLst/>
          </a:prstGeom>
        </p:spPr>
      </p:pic>
      <p:pic>
        <p:nvPicPr>
          <p:cNvPr id="20" name="Picture 19" descr="Logo&#10;&#10;Description automatically generated">
            <a:extLst>
              <a:ext uri="{FF2B5EF4-FFF2-40B4-BE49-F238E27FC236}">
                <a16:creationId xmlns:a16="http://schemas.microsoft.com/office/drawing/2014/main" id="{A951EE8D-7847-4FA2-98C7-81DF98830021}"/>
              </a:ext>
            </a:extLst>
          </p:cNvPr>
          <p:cNvPicPr>
            <a:picLocks noChangeAspect="1"/>
          </p:cNvPicPr>
          <p:nvPr/>
        </p:nvPicPr>
        <p:blipFill>
          <a:blip r:embed="rId8"/>
          <a:stretch>
            <a:fillRect/>
          </a:stretch>
        </p:blipFill>
        <p:spPr>
          <a:xfrm>
            <a:off x="3547624" y="5029626"/>
            <a:ext cx="929699" cy="945871"/>
          </a:xfrm>
          <a:prstGeom prst="rect">
            <a:avLst/>
          </a:prstGeom>
        </p:spPr>
      </p:pic>
    </p:spTree>
    <p:extLst>
      <p:ext uri="{BB962C8B-B14F-4D97-AF65-F5344CB8AC3E}">
        <p14:creationId xmlns:p14="http://schemas.microsoft.com/office/powerpoint/2010/main" val="4273456443"/>
      </p:ext>
    </p:extLst>
  </p:cSld>
  <p:clrMapOvr>
    <a:overrideClrMapping bg1="dk1" tx1="lt1" bg2="dk2" tx2="lt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5EABD-E782-49EC-882F-99661CA44505}"/>
              </a:ext>
            </a:extLst>
          </p:cNvPr>
          <p:cNvSpPr>
            <a:spLocks noGrp="1"/>
          </p:cNvSpPr>
          <p:nvPr>
            <p:ph type="title"/>
          </p:nvPr>
        </p:nvSpPr>
        <p:spPr>
          <a:xfrm>
            <a:off x="2414427" y="484632"/>
            <a:ext cx="8048010" cy="1148959"/>
          </a:xfrm>
          <a:solidFill>
            <a:srgbClr val="000099"/>
          </a:solidFill>
        </p:spPr>
        <p:txBody>
          <a:bodyPr>
            <a:normAutofit fontScale="90000"/>
          </a:bodyPr>
          <a:lstStyle/>
          <a:p>
            <a:pPr algn="ctr"/>
            <a:r>
              <a:rPr lang="en-ZA" sz="4800" dirty="0">
                <a:solidFill>
                  <a:schemeClr val="bg1"/>
                </a:solidFill>
                <a:latin typeface="Aharoni" panose="02010803020104030203" pitchFamily="2" charset="-79"/>
                <a:cs typeface="Aharoni" panose="02010803020104030203" pitchFamily="2" charset="-79"/>
              </a:rPr>
              <a:t>Who are our allies/ partners in South Sudan?</a:t>
            </a:r>
          </a:p>
        </p:txBody>
      </p:sp>
      <p:sp>
        <p:nvSpPr>
          <p:cNvPr id="3" name="Content Placeholder 2">
            <a:extLst>
              <a:ext uri="{FF2B5EF4-FFF2-40B4-BE49-F238E27FC236}">
                <a16:creationId xmlns:a16="http://schemas.microsoft.com/office/drawing/2014/main" id="{6E1E7500-0395-4425-92BA-E0A5FCD6F75B}"/>
              </a:ext>
            </a:extLst>
          </p:cNvPr>
          <p:cNvSpPr>
            <a:spLocks noGrp="1"/>
          </p:cNvSpPr>
          <p:nvPr>
            <p:ph idx="1"/>
          </p:nvPr>
        </p:nvSpPr>
        <p:spPr>
          <a:xfrm>
            <a:off x="448948" y="2042556"/>
            <a:ext cx="10780705" cy="4330812"/>
          </a:xfrm>
        </p:spPr>
        <p:txBody>
          <a:bodyPr>
            <a:normAutofit/>
          </a:bodyPr>
          <a:lstStyle/>
          <a:p>
            <a:pPr>
              <a:lnSpc>
                <a:spcPct val="110000"/>
              </a:lnSpc>
              <a:spcAft>
                <a:spcPts val="1200"/>
              </a:spcAft>
            </a:pPr>
            <a:r>
              <a:rPr lang="en-ZA" sz="2400" dirty="0">
                <a:latin typeface="Arial" panose="020B0604020202020204" pitchFamily="34" charset="0"/>
                <a:cs typeface="Arial" panose="020B0604020202020204" pitchFamily="34" charset="0"/>
              </a:rPr>
              <a:t>Which NGOs are we currently working with/could we be working with?</a:t>
            </a:r>
          </a:p>
          <a:p>
            <a:pPr>
              <a:lnSpc>
                <a:spcPct val="110000"/>
              </a:lnSpc>
              <a:spcAft>
                <a:spcPts val="1200"/>
              </a:spcAft>
            </a:pPr>
            <a:r>
              <a:rPr lang="en-ZA" sz="2400" dirty="0">
                <a:latin typeface="Arial" panose="020B0604020202020204" pitchFamily="34" charset="0"/>
                <a:cs typeface="Arial" panose="020B0604020202020204" pitchFamily="34" charset="0"/>
              </a:rPr>
              <a:t>Which other civil society institutions are we/could we be working with?</a:t>
            </a:r>
          </a:p>
          <a:p>
            <a:pPr>
              <a:lnSpc>
                <a:spcPct val="110000"/>
              </a:lnSpc>
              <a:spcAft>
                <a:spcPts val="1200"/>
              </a:spcAft>
            </a:pPr>
            <a:r>
              <a:rPr lang="en-ZA" sz="2400" dirty="0">
                <a:latin typeface="Arial" panose="020B0604020202020204" pitchFamily="34" charset="0"/>
                <a:cs typeface="Arial" panose="020B0604020202020204" pitchFamily="34" charset="0"/>
              </a:rPr>
              <a:t>Which UN agencies are we currently working with/could we be working with?</a:t>
            </a:r>
          </a:p>
          <a:p>
            <a:pPr>
              <a:lnSpc>
                <a:spcPct val="110000"/>
              </a:lnSpc>
              <a:spcAft>
                <a:spcPts val="1200"/>
              </a:spcAft>
            </a:pPr>
            <a:r>
              <a:rPr lang="en-ZA" sz="2400" dirty="0">
                <a:latin typeface="Arial" panose="020B0604020202020204" pitchFamily="34" charset="0"/>
                <a:cs typeface="Arial" panose="020B0604020202020204" pitchFamily="34" charset="0"/>
              </a:rPr>
              <a:t>Which government officials are we currently working with/could we be working with? (name, title, department)</a:t>
            </a:r>
          </a:p>
          <a:p>
            <a:pPr>
              <a:lnSpc>
                <a:spcPct val="110000"/>
              </a:lnSpc>
              <a:spcAft>
                <a:spcPts val="1200"/>
              </a:spcAft>
            </a:pPr>
            <a:r>
              <a:rPr lang="en-ZA" sz="2400" dirty="0">
                <a:latin typeface="Arial" panose="020B0604020202020204" pitchFamily="34" charset="0"/>
                <a:cs typeface="Arial" panose="020B0604020202020204" pitchFamily="34" charset="0"/>
              </a:rPr>
              <a:t>What is the nature of our relationship?</a:t>
            </a:r>
          </a:p>
          <a:p>
            <a:pPr>
              <a:lnSpc>
                <a:spcPct val="110000"/>
              </a:lnSpc>
              <a:spcBef>
                <a:spcPts val="600"/>
              </a:spcBef>
              <a:spcAft>
                <a:spcPts val="1200"/>
              </a:spcAft>
            </a:pPr>
            <a:endParaRPr lang="en-ZA" sz="2400" dirty="0">
              <a:latin typeface="Arial" panose="020B0604020202020204" pitchFamily="34" charset="0"/>
              <a:cs typeface="Arial" panose="020B0604020202020204" pitchFamily="34" charset="0"/>
            </a:endParaRPr>
          </a:p>
        </p:txBody>
      </p:sp>
      <p:pic>
        <p:nvPicPr>
          <p:cNvPr id="6" name="Picture 5" descr="ADF logo&#10;">
            <a:extLst>
              <a:ext uri="{FF2B5EF4-FFF2-40B4-BE49-F238E27FC236}">
                <a16:creationId xmlns:a16="http://schemas.microsoft.com/office/drawing/2014/main" id="{D2D0EEB6-62E6-4F5C-A2A6-467AF6C927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8549" y="685800"/>
            <a:ext cx="2029341" cy="865423"/>
          </a:xfrm>
          <a:prstGeom prst="rect">
            <a:avLst/>
          </a:prstGeom>
          <a:solidFill>
            <a:schemeClr val="bg1"/>
          </a:solidFill>
        </p:spPr>
      </p:pic>
      <p:pic>
        <p:nvPicPr>
          <p:cNvPr id="8" name="Content Placeholder 10" descr="A picture containing text, clipart&#10;&#10;Description automatically generated">
            <a:extLst>
              <a:ext uri="{FF2B5EF4-FFF2-40B4-BE49-F238E27FC236}">
                <a16:creationId xmlns:a16="http://schemas.microsoft.com/office/drawing/2014/main" id="{43468B5D-CCAF-4976-A68C-9F4FCC1C114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03073" y="576510"/>
            <a:ext cx="1006155" cy="974713"/>
          </a:xfrm>
          <a:prstGeom prst="rect">
            <a:avLst/>
          </a:prstGeom>
        </p:spPr>
      </p:pic>
      <p:pic>
        <p:nvPicPr>
          <p:cNvPr id="9" name="Picture 8" descr="Logo&#10;&#10;Description automatically generated">
            <a:extLst>
              <a:ext uri="{FF2B5EF4-FFF2-40B4-BE49-F238E27FC236}">
                <a16:creationId xmlns:a16="http://schemas.microsoft.com/office/drawing/2014/main" id="{2BD1B7A8-04C2-4886-98A3-E3E226985E87}"/>
              </a:ext>
            </a:extLst>
          </p:cNvPr>
          <p:cNvPicPr>
            <a:picLocks noChangeAspect="1"/>
          </p:cNvPicPr>
          <p:nvPr/>
        </p:nvPicPr>
        <p:blipFill>
          <a:blip r:embed="rId4"/>
          <a:stretch>
            <a:fillRect/>
          </a:stretch>
        </p:blipFill>
        <p:spPr>
          <a:xfrm>
            <a:off x="11253239" y="5922335"/>
            <a:ext cx="804708" cy="818706"/>
          </a:xfrm>
          <a:prstGeom prst="rect">
            <a:avLst/>
          </a:prstGeom>
        </p:spPr>
      </p:pic>
    </p:spTree>
    <p:extLst>
      <p:ext uri="{BB962C8B-B14F-4D97-AF65-F5344CB8AC3E}">
        <p14:creationId xmlns:p14="http://schemas.microsoft.com/office/powerpoint/2010/main" val="7797712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5EABD-E782-49EC-882F-99661CA44505}"/>
              </a:ext>
            </a:extLst>
          </p:cNvPr>
          <p:cNvSpPr>
            <a:spLocks noGrp="1"/>
          </p:cNvSpPr>
          <p:nvPr>
            <p:ph type="title"/>
          </p:nvPr>
        </p:nvSpPr>
        <p:spPr>
          <a:xfrm>
            <a:off x="2287890" y="484632"/>
            <a:ext cx="7866203" cy="1066590"/>
          </a:xfrm>
          <a:solidFill>
            <a:srgbClr val="A20000"/>
          </a:solidFill>
        </p:spPr>
        <p:txBody>
          <a:bodyPr>
            <a:normAutofit fontScale="90000"/>
          </a:bodyPr>
          <a:lstStyle/>
          <a:p>
            <a:pPr algn="ctr"/>
            <a:r>
              <a:rPr lang="en-ZA" sz="4800" dirty="0">
                <a:solidFill>
                  <a:schemeClr val="bg1"/>
                </a:solidFill>
                <a:latin typeface="Abadi" panose="020B0604020104020204" pitchFamily="34" charset="0"/>
              </a:rPr>
              <a:t>stakeholder power </a:t>
            </a:r>
            <a:br>
              <a:rPr lang="en-ZA" sz="4800" dirty="0">
                <a:solidFill>
                  <a:schemeClr val="bg1"/>
                </a:solidFill>
                <a:latin typeface="Abadi" panose="020B0604020104020204" pitchFamily="34" charset="0"/>
              </a:rPr>
            </a:br>
            <a:r>
              <a:rPr lang="en-ZA" sz="4800" dirty="0">
                <a:solidFill>
                  <a:schemeClr val="bg1"/>
                </a:solidFill>
                <a:latin typeface="Abadi" panose="020B0604020104020204" pitchFamily="34" charset="0"/>
              </a:rPr>
              <a:t>and risk analysis</a:t>
            </a:r>
            <a:endParaRPr lang="en-ZA" sz="4800" dirty="0">
              <a:solidFill>
                <a:schemeClr val="bg1"/>
              </a:solidFill>
              <a:latin typeface="Aharoni" panose="02010803020104030203" pitchFamily="2" charset="-79"/>
              <a:cs typeface="Aharoni" panose="02010803020104030203" pitchFamily="2" charset="-79"/>
            </a:endParaRPr>
          </a:p>
        </p:txBody>
      </p:sp>
      <p:sp>
        <p:nvSpPr>
          <p:cNvPr id="3" name="Content Placeholder 2">
            <a:extLst>
              <a:ext uri="{FF2B5EF4-FFF2-40B4-BE49-F238E27FC236}">
                <a16:creationId xmlns:a16="http://schemas.microsoft.com/office/drawing/2014/main" id="{6E1E7500-0395-4425-92BA-E0A5FCD6F75B}"/>
              </a:ext>
            </a:extLst>
          </p:cNvPr>
          <p:cNvSpPr>
            <a:spLocks noGrp="1"/>
          </p:cNvSpPr>
          <p:nvPr>
            <p:ph idx="1"/>
          </p:nvPr>
        </p:nvSpPr>
        <p:spPr>
          <a:xfrm>
            <a:off x="554804" y="1724957"/>
            <a:ext cx="10573444" cy="5016083"/>
          </a:xfrm>
        </p:spPr>
        <p:txBody>
          <a:bodyPr>
            <a:normAutofit/>
          </a:bodyPr>
          <a:lstStyle/>
          <a:p>
            <a:pPr marL="0" indent="0" algn="ctr">
              <a:lnSpc>
                <a:spcPct val="100000"/>
              </a:lnSpc>
              <a:buNone/>
            </a:pPr>
            <a:r>
              <a:rPr lang="en-ZA" sz="2600" dirty="0">
                <a:effectLst/>
                <a:latin typeface="Arial" panose="020B0604020202020204" pitchFamily="34" charset="0"/>
                <a:ea typeface="Calibri" panose="020F0502020204030204" pitchFamily="34" charset="0"/>
              </a:rPr>
              <a:t>Power mapping is an old practice that helps analyse power around an issue.  It makes use of a simple graph like the one below.</a:t>
            </a:r>
          </a:p>
          <a:p>
            <a:pPr marL="0" indent="0" algn="ctr">
              <a:lnSpc>
                <a:spcPct val="100000"/>
              </a:lnSpc>
              <a:buNone/>
            </a:pPr>
            <a:r>
              <a:rPr lang="en-ZA" sz="2800" dirty="0">
                <a:effectLst/>
                <a:latin typeface="Arial" panose="020B0604020202020204" pitchFamily="34" charset="0"/>
                <a:ea typeface="Calibri" panose="020F0502020204030204" pitchFamily="34" charset="0"/>
              </a:rPr>
              <a:t> </a:t>
            </a:r>
          </a:p>
          <a:p>
            <a:pPr>
              <a:lnSpc>
                <a:spcPct val="100000"/>
              </a:lnSpc>
            </a:pPr>
            <a:endParaRPr lang="en-ZA" sz="2800" dirty="0">
              <a:latin typeface="Abadi" panose="020B0604020202020204" pitchFamily="34" charset="0"/>
            </a:endParaRPr>
          </a:p>
        </p:txBody>
      </p:sp>
      <p:pic>
        <p:nvPicPr>
          <p:cNvPr id="6" name="Picture 5" descr="ADF logo&#10;">
            <a:extLst>
              <a:ext uri="{FF2B5EF4-FFF2-40B4-BE49-F238E27FC236}">
                <a16:creationId xmlns:a16="http://schemas.microsoft.com/office/drawing/2014/main" id="{322B8577-0CC1-4461-963C-85E269A430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8549" y="685800"/>
            <a:ext cx="2029341" cy="865423"/>
          </a:xfrm>
          <a:prstGeom prst="rect">
            <a:avLst/>
          </a:prstGeom>
          <a:solidFill>
            <a:schemeClr val="bg1"/>
          </a:solidFill>
        </p:spPr>
      </p:pic>
      <p:pic>
        <p:nvPicPr>
          <p:cNvPr id="8" name="Content Placeholder 10" descr="A picture containing text, clipart&#10;&#10;Description automatically generated">
            <a:extLst>
              <a:ext uri="{FF2B5EF4-FFF2-40B4-BE49-F238E27FC236}">
                <a16:creationId xmlns:a16="http://schemas.microsoft.com/office/drawing/2014/main" id="{5E4CBAD3-BD49-4F45-9174-9767AFF75BD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15994" y="530570"/>
            <a:ext cx="1006155" cy="974713"/>
          </a:xfrm>
          <a:prstGeom prst="rect">
            <a:avLst/>
          </a:prstGeom>
        </p:spPr>
      </p:pic>
      <p:pic>
        <p:nvPicPr>
          <p:cNvPr id="9" name="Picture 8" descr="Logo&#10;&#10;Description automatically generated">
            <a:extLst>
              <a:ext uri="{FF2B5EF4-FFF2-40B4-BE49-F238E27FC236}">
                <a16:creationId xmlns:a16="http://schemas.microsoft.com/office/drawing/2014/main" id="{5003D4A8-F546-4E59-8BA9-47880D5BA274}"/>
              </a:ext>
            </a:extLst>
          </p:cNvPr>
          <p:cNvPicPr>
            <a:picLocks noChangeAspect="1"/>
          </p:cNvPicPr>
          <p:nvPr/>
        </p:nvPicPr>
        <p:blipFill>
          <a:blip r:embed="rId4"/>
          <a:stretch>
            <a:fillRect/>
          </a:stretch>
        </p:blipFill>
        <p:spPr>
          <a:xfrm>
            <a:off x="11253239" y="5922335"/>
            <a:ext cx="804708" cy="818706"/>
          </a:xfrm>
          <a:prstGeom prst="rect">
            <a:avLst/>
          </a:prstGeom>
        </p:spPr>
      </p:pic>
      <p:pic>
        <p:nvPicPr>
          <p:cNvPr id="7" name="Picture 6" descr="Graphic&#10;Horizontal Axis - to the left those who oppose and to the right those who support&#10;Vertical Axis - to the top those with high influence and to the bottom those with low influence">
            <a:extLst>
              <a:ext uri="{FF2B5EF4-FFF2-40B4-BE49-F238E27FC236}">
                <a16:creationId xmlns:a16="http://schemas.microsoft.com/office/drawing/2014/main" id="{0B34C5CB-1EA0-47FA-9734-7C8C28EF2EAD}"/>
              </a:ext>
            </a:extLst>
          </p:cNvPr>
          <p:cNvPicPr/>
          <p:nvPr/>
        </p:nvPicPr>
        <p:blipFill>
          <a:blip r:embed="rId5">
            <a:extLst>
              <a:ext uri="{28A0092B-C50C-407E-A947-70E740481C1C}">
                <a14:useLocalDpi xmlns:a14="http://schemas.microsoft.com/office/drawing/2010/main" val="0"/>
              </a:ext>
            </a:extLst>
          </a:blip>
          <a:srcRect/>
          <a:stretch>
            <a:fillRect/>
          </a:stretch>
        </p:blipFill>
        <p:spPr bwMode="auto">
          <a:xfrm>
            <a:off x="707923" y="2674375"/>
            <a:ext cx="10186219" cy="3945828"/>
          </a:xfrm>
          <a:prstGeom prst="rect">
            <a:avLst/>
          </a:prstGeom>
          <a:noFill/>
          <a:ln>
            <a:solidFill>
              <a:schemeClr val="accent1"/>
            </a:solidFill>
          </a:ln>
        </p:spPr>
      </p:pic>
    </p:spTree>
    <p:extLst>
      <p:ext uri="{BB962C8B-B14F-4D97-AF65-F5344CB8AC3E}">
        <p14:creationId xmlns:p14="http://schemas.microsoft.com/office/powerpoint/2010/main" val="37152729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5EABD-E782-49EC-882F-99661CA44505}"/>
              </a:ext>
            </a:extLst>
          </p:cNvPr>
          <p:cNvSpPr>
            <a:spLocks noGrp="1"/>
          </p:cNvSpPr>
          <p:nvPr>
            <p:ph type="title"/>
          </p:nvPr>
        </p:nvSpPr>
        <p:spPr>
          <a:xfrm>
            <a:off x="2414427" y="484632"/>
            <a:ext cx="8048010" cy="1148959"/>
          </a:xfrm>
          <a:solidFill>
            <a:schemeClr val="accent2"/>
          </a:solidFill>
        </p:spPr>
        <p:txBody>
          <a:bodyPr>
            <a:normAutofit/>
          </a:bodyPr>
          <a:lstStyle/>
          <a:p>
            <a:pPr algn="ctr"/>
            <a:r>
              <a:rPr lang="en-ZA" sz="4800" dirty="0">
                <a:solidFill>
                  <a:schemeClr val="bg1"/>
                </a:solidFill>
                <a:latin typeface="Aharoni" panose="02010803020104030203" pitchFamily="2" charset="-79"/>
                <a:cs typeface="Aharoni" panose="02010803020104030203" pitchFamily="2" charset="-79"/>
              </a:rPr>
              <a:t>Analysing influence</a:t>
            </a:r>
          </a:p>
        </p:txBody>
      </p:sp>
      <p:sp>
        <p:nvSpPr>
          <p:cNvPr id="3" name="Content Placeholder 2">
            <a:extLst>
              <a:ext uri="{FF2B5EF4-FFF2-40B4-BE49-F238E27FC236}">
                <a16:creationId xmlns:a16="http://schemas.microsoft.com/office/drawing/2014/main" id="{6E1E7500-0395-4425-92BA-E0A5FCD6F75B}"/>
              </a:ext>
            </a:extLst>
          </p:cNvPr>
          <p:cNvSpPr>
            <a:spLocks noGrp="1"/>
          </p:cNvSpPr>
          <p:nvPr>
            <p:ph idx="1"/>
          </p:nvPr>
        </p:nvSpPr>
        <p:spPr>
          <a:xfrm>
            <a:off x="448948" y="2042556"/>
            <a:ext cx="10780705" cy="4330812"/>
          </a:xfrm>
        </p:spPr>
        <p:txBody>
          <a:bodyPr>
            <a:normAutofit/>
          </a:bodyPr>
          <a:lstStyle/>
          <a:p>
            <a:pPr marL="450850" indent="-450850">
              <a:lnSpc>
                <a:spcPct val="110000"/>
              </a:lnSpc>
              <a:spcBef>
                <a:spcPts val="600"/>
              </a:spcBef>
              <a:spcAft>
                <a:spcPts val="1800"/>
              </a:spcAft>
              <a:buFont typeface="Wingdings" panose="05000000000000000000" pitchFamily="2" charset="2"/>
              <a:buChar char="v"/>
            </a:pPr>
            <a:r>
              <a:rPr lang="en-ZA" sz="2400" b="1" dirty="0">
                <a:latin typeface="Arial" panose="020B0604020202020204" pitchFamily="34" charset="0"/>
                <a:cs typeface="Arial" panose="020B0604020202020204" pitchFamily="34" charset="0"/>
              </a:rPr>
              <a:t>Persons/Institutions with High Influence who support/oppose the Rights of Persons with Disabilities/Disability Inclusion Agenda</a:t>
            </a:r>
          </a:p>
          <a:p>
            <a:pPr marL="903288" lvl="1" indent="-373063">
              <a:lnSpc>
                <a:spcPct val="110000"/>
              </a:lnSpc>
              <a:spcBef>
                <a:spcPts val="600"/>
              </a:spcBef>
              <a:spcAft>
                <a:spcPts val="1800"/>
              </a:spcAft>
              <a:buFont typeface="Courier New" panose="02070309020205020404" pitchFamily="49" charset="0"/>
              <a:buChar char="o"/>
            </a:pPr>
            <a:r>
              <a:rPr lang="en-ZA" sz="2400" dirty="0">
                <a:latin typeface="Arial" panose="020B0604020202020204" pitchFamily="34" charset="0"/>
                <a:cs typeface="Arial" panose="020B0604020202020204" pitchFamily="34" charset="0"/>
              </a:rPr>
              <a:t>Do they have access to decision-makers/our primary target audience?</a:t>
            </a:r>
          </a:p>
          <a:p>
            <a:pPr marL="903288" lvl="1" indent="-373063">
              <a:lnSpc>
                <a:spcPct val="110000"/>
              </a:lnSpc>
              <a:spcBef>
                <a:spcPts val="600"/>
              </a:spcBef>
              <a:spcAft>
                <a:spcPts val="1800"/>
              </a:spcAft>
              <a:buFont typeface="Courier New" panose="02070309020205020404" pitchFamily="49" charset="0"/>
              <a:buChar char="o"/>
            </a:pPr>
            <a:r>
              <a:rPr lang="en-ZA" sz="2400" dirty="0">
                <a:latin typeface="Arial" panose="020B0604020202020204" pitchFamily="34" charset="0"/>
                <a:cs typeface="Arial" panose="020B0604020202020204" pitchFamily="34" charset="0"/>
              </a:rPr>
              <a:t>Do they know someone who has access to decision-makers/our primary target audience?</a:t>
            </a:r>
          </a:p>
          <a:p>
            <a:pPr marL="903288" lvl="1" indent="-373063">
              <a:lnSpc>
                <a:spcPct val="110000"/>
              </a:lnSpc>
              <a:spcBef>
                <a:spcPts val="600"/>
              </a:spcBef>
              <a:spcAft>
                <a:spcPts val="600"/>
              </a:spcAft>
              <a:buFont typeface="Courier New" panose="02070309020205020404" pitchFamily="49" charset="0"/>
              <a:buChar char="o"/>
            </a:pPr>
            <a:r>
              <a:rPr lang="en-ZA" sz="2400" dirty="0">
                <a:latin typeface="Arial" panose="020B0604020202020204" pitchFamily="34" charset="0"/>
                <a:cs typeface="Arial" panose="020B0604020202020204" pitchFamily="34" charset="0"/>
              </a:rPr>
              <a:t>Does their opinion/advocacy carry weight where it matters?</a:t>
            </a:r>
          </a:p>
          <a:p>
            <a:pPr marL="903288" lvl="1" indent="-373063">
              <a:lnSpc>
                <a:spcPct val="110000"/>
              </a:lnSpc>
              <a:spcBef>
                <a:spcPts val="600"/>
              </a:spcBef>
              <a:spcAft>
                <a:spcPts val="600"/>
              </a:spcAft>
              <a:buFont typeface="Courier New" panose="02070309020205020404" pitchFamily="49" charset="0"/>
              <a:buChar char="o"/>
            </a:pPr>
            <a:r>
              <a:rPr lang="en-ZA" sz="2400" dirty="0">
                <a:latin typeface="Arial" panose="020B0604020202020204" pitchFamily="34" charset="0"/>
                <a:cs typeface="Arial" panose="020B0604020202020204" pitchFamily="34" charset="0"/>
              </a:rPr>
              <a:t>Do they have easy access to the media?</a:t>
            </a:r>
          </a:p>
        </p:txBody>
      </p:sp>
      <p:pic>
        <p:nvPicPr>
          <p:cNvPr id="6" name="Picture 5" descr="ADF logo&#10;">
            <a:extLst>
              <a:ext uri="{FF2B5EF4-FFF2-40B4-BE49-F238E27FC236}">
                <a16:creationId xmlns:a16="http://schemas.microsoft.com/office/drawing/2014/main" id="{D2D0EEB6-62E6-4F5C-A2A6-467AF6C927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8549" y="685800"/>
            <a:ext cx="2029341" cy="865423"/>
          </a:xfrm>
          <a:prstGeom prst="rect">
            <a:avLst/>
          </a:prstGeom>
          <a:solidFill>
            <a:schemeClr val="bg1"/>
          </a:solidFill>
        </p:spPr>
      </p:pic>
      <p:pic>
        <p:nvPicPr>
          <p:cNvPr id="8" name="Content Placeholder 10" descr="A picture containing text, clipart&#10;&#10;Description automatically generated">
            <a:extLst>
              <a:ext uri="{FF2B5EF4-FFF2-40B4-BE49-F238E27FC236}">
                <a16:creationId xmlns:a16="http://schemas.microsoft.com/office/drawing/2014/main" id="{43468B5D-CCAF-4976-A68C-9F4FCC1C114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03073" y="576510"/>
            <a:ext cx="1006155" cy="974713"/>
          </a:xfrm>
          <a:prstGeom prst="rect">
            <a:avLst/>
          </a:prstGeom>
        </p:spPr>
      </p:pic>
      <p:pic>
        <p:nvPicPr>
          <p:cNvPr id="9" name="Picture 8" descr="Logo&#10;&#10;Description automatically generated">
            <a:extLst>
              <a:ext uri="{FF2B5EF4-FFF2-40B4-BE49-F238E27FC236}">
                <a16:creationId xmlns:a16="http://schemas.microsoft.com/office/drawing/2014/main" id="{2BD1B7A8-04C2-4886-98A3-E3E226985E87}"/>
              </a:ext>
            </a:extLst>
          </p:cNvPr>
          <p:cNvPicPr>
            <a:picLocks noChangeAspect="1"/>
          </p:cNvPicPr>
          <p:nvPr/>
        </p:nvPicPr>
        <p:blipFill>
          <a:blip r:embed="rId4"/>
          <a:stretch>
            <a:fillRect/>
          </a:stretch>
        </p:blipFill>
        <p:spPr>
          <a:xfrm>
            <a:off x="11253239" y="5922335"/>
            <a:ext cx="804708" cy="818706"/>
          </a:xfrm>
          <a:prstGeom prst="rect">
            <a:avLst/>
          </a:prstGeom>
        </p:spPr>
      </p:pic>
    </p:spTree>
    <p:extLst>
      <p:ext uri="{BB962C8B-B14F-4D97-AF65-F5344CB8AC3E}">
        <p14:creationId xmlns:p14="http://schemas.microsoft.com/office/powerpoint/2010/main" val="7622687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5EABD-E782-49EC-882F-99661CA44505}"/>
              </a:ext>
            </a:extLst>
          </p:cNvPr>
          <p:cNvSpPr>
            <a:spLocks noGrp="1"/>
          </p:cNvSpPr>
          <p:nvPr>
            <p:ph type="title"/>
          </p:nvPr>
        </p:nvSpPr>
        <p:spPr>
          <a:xfrm>
            <a:off x="2383605" y="484632"/>
            <a:ext cx="8100098" cy="1066590"/>
          </a:xfrm>
          <a:solidFill>
            <a:srgbClr val="3A1953"/>
          </a:solidFill>
        </p:spPr>
        <p:txBody>
          <a:bodyPr>
            <a:normAutofit/>
          </a:bodyPr>
          <a:lstStyle/>
          <a:p>
            <a:pPr algn="ctr"/>
            <a:r>
              <a:rPr lang="en-ZA" sz="4800" dirty="0">
                <a:solidFill>
                  <a:schemeClr val="bg1"/>
                </a:solidFill>
                <a:latin typeface="Abadi" panose="020B0604020104020204" pitchFamily="34" charset="0"/>
              </a:rPr>
              <a:t>GROUP EXERCISE</a:t>
            </a:r>
            <a:endParaRPr lang="en-ZA" sz="4800" dirty="0">
              <a:solidFill>
                <a:schemeClr val="bg1"/>
              </a:solidFill>
              <a:latin typeface="Aharoni" panose="02010803020104030203" pitchFamily="2" charset="-79"/>
              <a:cs typeface="Aharoni" panose="02010803020104030203" pitchFamily="2" charset="-79"/>
            </a:endParaRPr>
          </a:p>
        </p:txBody>
      </p:sp>
      <p:sp>
        <p:nvSpPr>
          <p:cNvPr id="3" name="Content Placeholder 2">
            <a:extLst>
              <a:ext uri="{FF2B5EF4-FFF2-40B4-BE49-F238E27FC236}">
                <a16:creationId xmlns:a16="http://schemas.microsoft.com/office/drawing/2014/main" id="{6E1E7500-0395-4425-92BA-E0A5FCD6F75B}"/>
              </a:ext>
            </a:extLst>
          </p:cNvPr>
          <p:cNvSpPr>
            <a:spLocks noGrp="1"/>
          </p:cNvSpPr>
          <p:nvPr>
            <p:ph idx="1"/>
          </p:nvPr>
        </p:nvSpPr>
        <p:spPr>
          <a:xfrm>
            <a:off x="380144" y="2074606"/>
            <a:ext cx="10748104" cy="4097594"/>
          </a:xfrm>
        </p:spPr>
        <p:txBody>
          <a:bodyPr>
            <a:normAutofit/>
          </a:bodyPr>
          <a:lstStyle/>
          <a:p>
            <a:pPr>
              <a:lnSpc>
                <a:spcPct val="110000"/>
              </a:lnSpc>
              <a:spcAft>
                <a:spcPts val="1200"/>
              </a:spcAft>
            </a:pPr>
            <a:r>
              <a:rPr lang="en-ZA" sz="2800" dirty="0">
                <a:latin typeface="Abadi" panose="020B0604020104020204" pitchFamily="34" charset="0"/>
              </a:rPr>
              <a:t>Identify your key stakeholders </a:t>
            </a:r>
          </a:p>
          <a:p>
            <a:pPr>
              <a:lnSpc>
                <a:spcPct val="110000"/>
              </a:lnSpc>
              <a:spcAft>
                <a:spcPts val="1200"/>
              </a:spcAft>
            </a:pPr>
            <a:r>
              <a:rPr lang="en-ZA" sz="2800" dirty="0">
                <a:latin typeface="Abadi" panose="020B0604020104020204" pitchFamily="34" charset="0"/>
              </a:rPr>
              <a:t>Analyse their potential influence</a:t>
            </a:r>
          </a:p>
          <a:p>
            <a:pPr>
              <a:lnSpc>
                <a:spcPct val="110000"/>
              </a:lnSpc>
              <a:spcAft>
                <a:spcPts val="1200"/>
              </a:spcAft>
            </a:pPr>
            <a:r>
              <a:rPr lang="en-ZA" sz="2800" b="1" dirty="0">
                <a:highlight>
                  <a:srgbClr val="FFFF00"/>
                </a:highlight>
                <a:latin typeface="Abadi" panose="020B0604020104020204" pitchFamily="34" charset="0"/>
              </a:rPr>
              <a:t>Maximise </a:t>
            </a:r>
            <a:r>
              <a:rPr lang="en-ZA" sz="2800" dirty="0">
                <a:latin typeface="Abadi" panose="020B0604020104020204" pitchFamily="34" charset="0"/>
              </a:rPr>
              <a:t>the influence of those with </a:t>
            </a:r>
            <a:r>
              <a:rPr lang="en-ZA" sz="2800" b="1" dirty="0">
                <a:highlight>
                  <a:srgbClr val="FFFF00"/>
                </a:highlight>
                <a:latin typeface="Abadi" panose="020B0604020104020204" pitchFamily="34" charset="0"/>
              </a:rPr>
              <a:t>High Support Influence</a:t>
            </a:r>
          </a:p>
          <a:p>
            <a:pPr>
              <a:lnSpc>
                <a:spcPct val="110000"/>
              </a:lnSpc>
              <a:spcAft>
                <a:spcPts val="1200"/>
              </a:spcAft>
            </a:pPr>
            <a:r>
              <a:rPr lang="en-ZA" sz="2800" b="1" dirty="0">
                <a:highlight>
                  <a:srgbClr val="00FFFF"/>
                </a:highlight>
                <a:latin typeface="Abadi" panose="020B0604020104020204" pitchFamily="34" charset="0"/>
              </a:rPr>
              <a:t>Manage</a:t>
            </a:r>
            <a:r>
              <a:rPr lang="en-ZA" sz="2800" dirty="0">
                <a:latin typeface="Abadi" panose="020B0604020104020204" pitchFamily="34" charset="0"/>
              </a:rPr>
              <a:t> the risk of those with </a:t>
            </a:r>
            <a:r>
              <a:rPr lang="en-ZA" sz="2800" b="1" dirty="0">
                <a:highlight>
                  <a:srgbClr val="00FFFF"/>
                </a:highlight>
                <a:latin typeface="Abadi" panose="020B0604020104020204" pitchFamily="34" charset="0"/>
              </a:rPr>
              <a:t>high opposition influence</a:t>
            </a:r>
          </a:p>
          <a:p>
            <a:pPr>
              <a:lnSpc>
                <a:spcPct val="110000"/>
              </a:lnSpc>
              <a:spcAft>
                <a:spcPts val="1200"/>
              </a:spcAft>
            </a:pPr>
            <a:r>
              <a:rPr lang="en-ZA" sz="2800" dirty="0">
                <a:latin typeface="Abadi" panose="020B0604020104020204" pitchFamily="34" charset="0"/>
              </a:rPr>
              <a:t>Who are the stakeholders traditionally left behind?</a:t>
            </a:r>
          </a:p>
        </p:txBody>
      </p:sp>
      <p:pic>
        <p:nvPicPr>
          <p:cNvPr id="6" name="Picture 5" descr="ADF logo&#10;">
            <a:extLst>
              <a:ext uri="{FF2B5EF4-FFF2-40B4-BE49-F238E27FC236}">
                <a16:creationId xmlns:a16="http://schemas.microsoft.com/office/drawing/2014/main" id="{82EB2BD9-BD33-4B57-95CF-0F27C9E42A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8549" y="685800"/>
            <a:ext cx="2029341" cy="865423"/>
          </a:xfrm>
          <a:prstGeom prst="rect">
            <a:avLst/>
          </a:prstGeom>
          <a:solidFill>
            <a:schemeClr val="bg1"/>
          </a:solidFill>
        </p:spPr>
      </p:pic>
      <p:pic>
        <p:nvPicPr>
          <p:cNvPr id="8" name="Content Placeholder 10" descr="A picture containing text, clipart&#10;&#10;Description automatically generated">
            <a:extLst>
              <a:ext uri="{FF2B5EF4-FFF2-40B4-BE49-F238E27FC236}">
                <a16:creationId xmlns:a16="http://schemas.microsoft.com/office/drawing/2014/main" id="{EAF01D53-0301-48BE-B42A-383B91D948A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92440" y="484632"/>
            <a:ext cx="1006155" cy="974713"/>
          </a:xfrm>
          <a:prstGeom prst="rect">
            <a:avLst/>
          </a:prstGeom>
        </p:spPr>
      </p:pic>
      <p:pic>
        <p:nvPicPr>
          <p:cNvPr id="10" name="Picture 9" descr="Logo&#10;&#10;Description automatically generated">
            <a:extLst>
              <a:ext uri="{FF2B5EF4-FFF2-40B4-BE49-F238E27FC236}">
                <a16:creationId xmlns:a16="http://schemas.microsoft.com/office/drawing/2014/main" id="{7E33F6B1-1A36-4F40-B24D-428E05E611EA}"/>
              </a:ext>
            </a:extLst>
          </p:cNvPr>
          <p:cNvPicPr>
            <a:picLocks noChangeAspect="1"/>
          </p:cNvPicPr>
          <p:nvPr/>
        </p:nvPicPr>
        <p:blipFill>
          <a:blip r:embed="rId4"/>
          <a:stretch>
            <a:fillRect/>
          </a:stretch>
        </p:blipFill>
        <p:spPr>
          <a:xfrm>
            <a:off x="11253239" y="5922335"/>
            <a:ext cx="804708" cy="818706"/>
          </a:xfrm>
          <a:prstGeom prst="rect">
            <a:avLst/>
          </a:prstGeom>
        </p:spPr>
      </p:pic>
    </p:spTree>
    <p:extLst>
      <p:ext uri="{BB962C8B-B14F-4D97-AF65-F5344CB8AC3E}">
        <p14:creationId xmlns:p14="http://schemas.microsoft.com/office/powerpoint/2010/main" val="30601881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BC004C"/>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A0E4E09-FC02-4ADC-951A-3FFA90B6FE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C75EABD-E782-49EC-882F-99661CA44505}"/>
              </a:ext>
            </a:extLst>
          </p:cNvPr>
          <p:cNvSpPr>
            <a:spLocks noGrp="1"/>
          </p:cNvSpPr>
          <p:nvPr>
            <p:ph type="title"/>
          </p:nvPr>
        </p:nvSpPr>
        <p:spPr>
          <a:xfrm>
            <a:off x="6386284" y="484632"/>
            <a:ext cx="5627040" cy="931213"/>
          </a:xfrm>
          <a:solidFill>
            <a:schemeClr val="tx1"/>
          </a:solidFill>
        </p:spPr>
        <p:txBody>
          <a:bodyPr>
            <a:noAutofit/>
          </a:bodyPr>
          <a:lstStyle/>
          <a:p>
            <a:pPr algn="ctr"/>
            <a:r>
              <a:rPr lang="en-ZA" sz="3200" b="1" dirty="0">
                <a:solidFill>
                  <a:schemeClr val="bg1"/>
                </a:solidFill>
                <a:effectLst/>
                <a:latin typeface="Arial" panose="020B0604020202020204" pitchFamily="34" charset="0"/>
                <a:ea typeface="Calibri" panose="020F0502020204030204" pitchFamily="34" charset="0"/>
                <a:cs typeface="Arial" panose="020B0604020202020204" pitchFamily="34" charset="0"/>
              </a:rPr>
              <a:t>DESIGNING IMPACTFUL ADVOCACY CAMPAIGNS</a:t>
            </a:r>
            <a:endParaRPr lang="en-ZA" sz="4800" b="1" dirty="0">
              <a:solidFill>
                <a:schemeClr val="bg1"/>
              </a:solidFill>
              <a:latin typeface="Arial" panose="020B0604020202020204" pitchFamily="34" charset="0"/>
              <a:cs typeface="Arial" panose="020B0604020202020204" pitchFamily="34" charset="0"/>
            </a:endParaRPr>
          </a:p>
        </p:txBody>
      </p:sp>
      <p:sp>
        <p:nvSpPr>
          <p:cNvPr id="11" name="Freeform: Shape 10">
            <a:extLst>
              <a:ext uri="{FF2B5EF4-FFF2-40B4-BE49-F238E27FC236}">
                <a16:creationId xmlns:a16="http://schemas.microsoft.com/office/drawing/2014/main" id="{E5821A2D-F010-4C2B-8819-23281D9C77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3"/>
            <a:ext cx="6095695" cy="6857997"/>
          </a:xfrm>
          <a:custGeom>
            <a:avLst/>
            <a:gdLst>
              <a:gd name="connsiteX0" fmla="*/ 3435036 w 6095695"/>
              <a:gd name="connsiteY0" fmla="*/ 0 h 6857997"/>
              <a:gd name="connsiteX1" fmla="*/ 4198562 w 6095695"/>
              <a:gd name="connsiteY1" fmla="*/ 0 h 6857997"/>
              <a:gd name="connsiteX2" fmla="*/ 4365987 w 6095695"/>
              <a:gd name="connsiteY2" fmla="*/ 128761 h 6857997"/>
              <a:gd name="connsiteX3" fmla="*/ 6095695 w 6095695"/>
              <a:gd name="connsiteY3" fmla="*/ 3718209 h 6857997"/>
              <a:gd name="connsiteX4" fmla="*/ 4860911 w 6095695"/>
              <a:gd name="connsiteY4" fmla="*/ 6845880 h 6857997"/>
              <a:gd name="connsiteX5" fmla="*/ 4849107 w 6095695"/>
              <a:gd name="connsiteY5" fmla="*/ 6857997 h 6857997"/>
              <a:gd name="connsiteX6" fmla="*/ 4253869 w 6095695"/>
              <a:gd name="connsiteY6" fmla="*/ 6857997 h 6857997"/>
              <a:gd name="connsiteX7" fmla="*/ 4409441 w 6095695"/>
              <a:gd name="connsiteY7" fmla="*/ 6719623 h 6857997"/>
              <a:gd name="connsiteX8" fmla="*/ 5679794 w 6095695"/>
              <a:gd name="connsiteY8" fmla="*/ 3718209 h 6857997"/>
              <a:gd name="connsiteX9" fmla="*/ 3591563 w 6095695"/>
              <a:gd name="connsiteY9" fmla="*/ 88079 h 6857997"/>
              <a:gd name="connsiteX10" fmla="*/ 0 w 6095695"/>
              <a:gd name="connsiteY10" fmla="*/ 0 h 6857997"/>
              <a:gd name="connsiteX11" fmla="*/ 3177466 w 6095695"/>
              <a:gd name="connsiteY11" fmla="*/ 0 h 6857997"/>
              <a:gd name="connsiteX12" fmla="*/ 3353291 w 6095695"/>
              <a:gd name="connsiteY12" fmla="*/ 88129 h 6857997"/>
              <a:gd name="connsiteX13" fmla="*/ 5560965 w 6095695"/>
              <a:gd name="connsiteY13" fmla="*/ 3718209 h 6857997"/>
              <a:gd name="connsiteX14" fmla="*/ 4325417 w 6095695"/>
              <a:gd name="connsiteY14" fmla="*/ 6637392 h 6857997"/>
              <a:gd name="connsiteX15" fmla="*/ 4077394 w 6095695"/>
              <a:gd name="connsiteY15" fmla="*/ 6857997 h 6857997"/>
              <a:gd name="connsiteX16" fmla="*/ 0 w 6095695"/>
              <a:gd name="connsiteY16" fmla="*/ 6857997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095695" h="6857997">
                <a:moveTo>
                  <a:pt x="3435036" y="0"/>
                </a:moveTo>
                <a:lnTo>
                  <a:pt x="4198562" y="0"/>
                </a:lnTo>
                <a:lnTo>
                  <a:pt x="4365987" y="128761"/>
                </a:lnTo>
                <a:cubicBezTo>
                  <a:pt x="5422363" y="981944"/>
                  <a:pt x="6095695" y="2273123"/>
                  <a:pt x="6095695" y="3718209"/>
                </a:cubicBezTo>
                <a:cubicBezTo>
                  <a:pt x="6095695" y="4922447"/>
                  <a:pt x="5628104" y="6019805"/>
                  <a:pt x="4860911" y="6845880"/>
                </a:cubicBezTo>
                <a:lnTo>
                  <a:pt x="4849107" y="6857997"/>
                </a:lnTo>
                <a:lnTo>
                  <a:pt x="4253869" y="6857997"/>
                </a:lnTo>
                <a:lnTo>
                  <a:pt x="4409441" y="6719623"/>
                </a:lnTo>
                <a:cubicBezTo>
                  <a:pt x="5194330" y="5951494"/>
                  <a:pt x="5679794" y="4890334"/>
                  <a:pt x="5679794" y="3718209"/>
                </a:cubicBezTo>
                <a:cubicBezTo>
                  <a:pt x="5679794" y="2179795"/>
                  <a:pt x="4843506" y="832535"/>
                  <a:pt x="3591563" y="88079"/>
                </a:cubicBezTo>
                <a:close/>
                <a:moveTo>
                  <a:pt x="0" y="0"/>
                </a:moveTo>
                <a:lnTo>
                  <a:pt x="3177466" y="0"/>
                </a:lnTo>
                <a:lnTo>
                  <a:pt x="3353291" y="88129"/>
                </a:lnTo>
                <a:cubicBezTo>
                  <a:pt x="4668281" y="787221"/>
                  <a:pt x="5560965" y="2150692"/>
                  <a:pt x="5560965" y="3718209"/>
                </a:cubicBezTo>
                <a:cubicBezTo>
                  <a:pt x="5560965" y="4858221"/>
                  <a:pt x="5088802" y="5890308"/>
                  <a:pt x="4325417" y="6637392"/>
                </a:cubicBezTo>
                <a:lnTo>
                  <a:pt x="4077394" y="6857997"/>
                </a:lnTo>
                <a:lnTo>
                  <a:pt x="0" y="6857997"/>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descr="ADF logo inside the SDGs sunburst chart&#10;&#10;Description automatically generated">
            <a:extLst>
              <a:ext uri="{FF2B5EF4-FFF2-40B4-BE49-F238E27FC236}">
                <a16:creationId xmlns:a16="http://schemas.microsoft.com/office/drawing/2014/main" id="{FFE19B47-B324-40E4-A63A-957846DF251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3396" y="1687625"/>
            <a:ext cx="3573675" cy="3573675"/>
          </a:xfrm>
          <a:prstGeom prst="rect">
            <a:avLst/>
          </a:prstGeom>
        </p:spPr>
      </p:pic>
      <p:sp>
        <p:nvSpPr>
          <p:cNvPr id="3" name="Content Placeholder 2">
            <a:extLst>
              <a:ext uri="{FF2B5EF4-FFF2-40B4-BE49-F238E27FC236}">
                <a16:creationId xmlns:a16="http://schemas.microsoft.com/office/drawing/2014/main" id="{6E1E7500-0395-4425-92BA-E0A5FCD6F75B}"/>
              </a:ext>
            </a:extLst>
          </p:cNvPr>
          <p:cNvSpPr>
            <a:spLocks noGrp="1"/>
          </p:cNvSpPr>
          <p:nvPr>
            <p:ph idx="1"/>
          </p:nvPr>
        </p:nvSpPr>
        <p:spPr>
          <a:xfrm>
            <a:off x="6386284" y="1687625"/>
            <a:ext cx="5627038" cy="4855679"/>
          </a:xfrm>
          <a:solidFill>
            <a:srgbClr val="FEECFC"/>
          </a:solidFill>
        </p:spPr>
        <p:txBody>
          <a:bodyPr>
            <a:normAutofit/>
          </a:bodyPr>
          <a:lstStyle/>
          <a:p>
            <a:pPr marL="534988" indent="-534988">
              <a:lnSpc>
                <a:spcPct val="120000"/>
              </a:lnSpc>
              <a:spcBef>
                <a:spcPts val="0"/>
              </a:spcBef>
              <a:spcAft>
                <a:spcPts val="1800"/>
              </a:spcAft>
              <a:buFont typeface="+mj-lt"/>
              <a:buAutoNum type="arabicPeriod"/>
            </a:pPr>
            <a:r>
              <a:rPr lang="en-ZA" sz="2800" dirty="0">
                <a:solidFill>
                  <a:schemeClr val="bg1"/>
                </a:solidFill>
                <a:latin typeface="Arial" panose="020B0604020202020204" pitchFamily="34" charset="0"/>
                <a:cs typeface="Arial" panose="020B0604020202020204" pitchFamily="34" charset="0"/>
              </a:rPr>
              <a:t>The Secret of Smart Campaign Messages</a:t>
            </a:r>
          </a:p>
          <a:p>
            <a:pPr marL="534988" indent="-534988">
              <a:lnSpc>
                <a:spcPct val="120000"/>
              </a:lnSpc>
              <a:spcBef>
                <a:spcPts val="0"/>
              </a:spcBef>
              <a:spcAft>
                <a:spcPts val="1800"/>
              </a:spcAft>
              <a:buFont typeface="+mj-lt"/>
              <a:buAutoNum type="arabicPeriod"/>
            </a:pPr>
            <a:r>
              <a:rPr lang="en-ZA" sz="2800" dirty="0">
                <a:solidFill>
                  <a:schemeClr val="bg1"/>
                </a:solidFill>
                <a:latin typeface="Arial" panose="020B0604020202020204" pitchFamily="34" charset="0"/>
                <a:cs typeface="Arial" panose="020B0604020202020204" pitchFamily="34" charset="0"/>
              </a:rPr>
              <a:t>The Steps for and </a:t>
            </a:r>
            <a:r>
              <a:rPr lang="en-ZA" sz="2800" dirty="0">
                <a:solidFill>
                  <a:schemeClr val="bg1"/>
                </a:solidFill>
                <a:effectLst/>
                <a:latin typeface="Arial" panose="020B0604020202020204" pitchFamily="34" charset="0"/>
                <a:ea typeface="Calibri" panose="020F0502020204030204" pitchFamily="34" charset="0"/>
                <a:cs typeface="Arial" panose="020B0604020202020204" pitchFamily="34" charset="0"/>
              </a:rPr>
              <a:t>Impactful, Targeted Advocacy Campaign</a:t>
            </a:r>
          </a:p>
          <a:p>
            <a:pPr marL="534988" indent="-534988">
              <a:lnSpc>
                <a:spcPct val="120000"/>
              </a:lnSpc>
              <a:spcBef>
                <a:spcPts val="0"/>
              </a:spcBef>
              <a:spcAft>
                <a:spcPts val="1800"/>
              </a:spcAft>
              <a:buFont typeface="+mj-lt"/>
              <a:buAutoNum type="arabicPeriod"/>
            </a:pPr>
            <a:r>
              <a:rPr lang="en-ZA" sz="2800" dirty="0">
                <a:solidFill>
                  <a:schemeClr val="bg1"/>
                </a:solidFill>
                <a:latin typeface="Arial" panose="020B0604020202020204" pitchFamily="34" charset="0"/>
                <a:cs typeface="Arial" panose="020B0604020202020204" pitchFamily="34" charset="0"/>
              </a:rPr>
              <a:t>Designing 3 local and national campaigns</a:t>
            </a:r>
          </a:p>
          <a:p>
            <a:pPr marL="534988" indent="-534988">
              <a:lnSpc>
                <a:spcPct val="120000"/>
              </a:lnSpc>
              <a:spcBef>
                <a:spcPts val="0"/>
              </a:spcBef>
              <a:spcAft>
                <a:spcPts val="1800"/>
              </a:spcAft>
              <a:buFont typeface="+mj-lt"/>
              <a:buAutoNum type="arabicPeriod"/>
            </a:pPr>
            <a:endParaRPr lang="en-ZA" sz="2800" dirty="0">
              <a:solidFill>
                <a:schemeClr val="bg1"/>
              </a:solidFill>
              <a:latin typeface="Arial" panose="020B0604020202020204" pitchFamily="34" charset="0"/>
              <a:cs typeface="Arial" panose="020B0604020202020204" pitchFamily="34" charset="0"/>
            </a:endParaRPr>
          </a:p>
          <a:p>
            <a:pPr marL="534988" indent="-534988">
              <a:lnSpc>
                <a:spcPct val="120000"/>
              </a:lnSpc>
              <a:spcBef>
                <a:spcPts val="0"/>
              </a:spcBef>
              <a:spcAft>
                <a:spcPts val="1800"/>
              </a:spcAft>
              <a:buFont typeface="+mj-lt"/>
              <a:buAutoNum type="arabicPeriod"/>
            </a:pPr>
            <a:endParaRPr lang="en-ZA" sz="2800" dirty="0">
              <a:solidFill>
                <a:schemeClr val="bg1"/>
              </a:solidFill>
              <a:latin typeface="Arial" panose="020B0604020202020204" pitchFamily="34" charset="0"/>
              <a:cs typeface="Arial" panose="020B0604020202020204" pitchFamily="34" charset="0"/>
            </a:endParaRPr>
          </a:p>
          <a:p>
            <a:pPr marL="534988" indent="-534988">
              <a:lnSpc>
                <a:spcPct val="120000"/>
              </a:lnSpc>
              <a:spcBef>
                <a:spcPts val="0"/>
              </a:spcBef>
              <a:spcAft>
                <a:spcPts val="1800"/>
              </a:spcAft>
              <a:buFont typeface="+mj-lt"/>
              <a:buAutoNum type="arabicPeriod"/>
            </a:pPr>
            <a:endParaRPr lang="en-ZA" sz="2800" dirty="0">
              <a:solidFill>
                <a:schemeClr val="bg1"/>
              </a:solidFill>
              <a:latin typeface="Arial" panose="020B0604020202020204" pitchFamily="34" charset="0"/>
              <a:cs typeface="Arial" panose="020B0604020202020204" pitchFamily="34" charset="0"/>
            </a:endParaRPr>
          </a:p>
        </p:txBody>
      </p:sp>
      <p:grpSp>
        <p:nvGrpSpPr>
          <p:cNvPr id="13" name="Group 12">
            <a:extLst>
              <a:ext uri="{FF2B5EF4-FFF2-40B4-BE49-F238E27FC236}">
                <a16:creationId xmlns:a16="http://schemas.microsoft.com/office/drawing/2014/main" id="{D68B9961-F007-40D1-AF51-61B6DE5106C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14" name="Oval 13">
              <a:extLst>
                <a:ext uri="{FF2B5EF4-FFF2-40B4-BE49-F238E27FC236}">
                  <a16:creationId xmlns:a16="http://schemas.microsoft.com/office/drawing/2014/main" id="{E9FDF494-C7FB-47DF-BD39-1F65FA5508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3">
                <a:duotone>
                  <a:schemeClr val="accent1">
                    <a:shade val="45000"/>
                    <a:satMod val="135000"/>
                  </a:schemeClr>
                  <a:prstClr val="white"/>
                </a:duotone>
                <a:extLst>
                  <a:ext uri="{BEBA8EAE-BF5A-486C-A8C5-ECC9F3942E4B}">
                    <a14:imgProps xmlns:a14="http://schemas.microsoft.com/office/drawing/2010/main">
                      <a14:imgLayer r:embed="rId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5" name="Oval 14">
              <a:extLst>
                <a:ext uri="{FF2B5EF4-FFF2-40B4-BE49-F238E27FC236}">
                  <a16:creationId xmlns:a16="http://schemas.microsoft.com/office/drawing/2014/main" id="{3A822E1C-4C1A-4BEE-B19C-0FFB2D57BB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sp>
      </p:grpSp>
      <p:pic>
        <p:nvPicPr>
          <p:cNvPr id="16" name="Picture 15" descr="ADF logo&#10;">
            <a:extLst>
              <a:ext uri="{FF2B5EF4-FFF2-40B4-BE49-F238E27FC236}">
                <a16:creationId xmlns:a16="http://schemas.microsoft.com/office/drawing/2014/main" id="{69DE5A85-0D7D-48E8-8C26-D70C39BF572C}"/>
              </a:ext>
            </a:extLst>
          </p:cNvPr>
          <p:cNvPicPr>
            <a:picLocks noChangeAspect="1"/>
          </p:cNvPicPr>
          <p:nvPr/>
        </p:nvPicPr>
        <p:blipFill>
          <a:blip r:embed="rId5">
            <a:alphaModFix/>
            <a:extLst>
              <a:ext uri="{BEBA8EAE-BF5A-486C-A8C5-ECC9F3942E4B}">
                <a14:imgProps xmlns:a14="http://schemas.microsoft.com/office/drawing/2010/main">
                  <a14:imgLayer r:embed="rId6">
                    <a14:imgEffect>
                      <a14:saturation sat="33000"/>
                    </a14:imgEffect>
                  </a14:imgLayer>
                </a14:imgProps>
              </a:ext>
              <a:ext uri="{28A0092B-C50C-407E-A947-70E740481C1C}">
                <a14:useLocalDpi xmlns:a14="http://schemas.microsoft.com/office/drawing/2010/main" val="0"/>
              </a:ext>
            </a:extLst>
          </a:blip>
          <a:stretch>
            <a:fillRect/>
          </a:stretch>
        </p:blipFill>
        <p:spPr>
          <a:xfrm>
            <a:off x="1676922" y="3200440"/>
            <a:ext cx="1697650" cy="723971"/>
          </a:xfrm>
          <a:prstGeom prst="rect">
            <a:avLst/>
          </a:prstGeom>
          <a:solidFill>
            <a:schemeClr val="tx1"/>
          </a:solidFill>
        </p:spPr>
      </p:pic>
      <p:pic>
        <p:nvPicPr>
          <p:cNvPr id="18" name="Content Placeholder 10" descr="A picture containing text, clipart&#10;&#10;Description automatically generated">
            <a:extLst>
              <a:ext uri="{FF2B5EF4-FFF2-40B4-BE49-F238E27FC236}">
                <a16:creationId xmlns:a16="http://schemas.microsoft.com/office/drawing/2014/main" id="{65AF40F8-D973-4980-9C66-F540524074D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32809" y="723014"/>
            <a:ext cx="1079389" cy="1045658"/>
          </a:xfrm>
          <a:prstGeom prst="rect">
            <a:avLst/>
          </a:prstGeom>
        </p:spPr>
      </p:pic>
      <p:pic>
        <p:nvPicPr>
          <p:cNvPr id="20" name="Picture 19" descr="Logo&#10;&#10;Description automatically generated">
            <a:extLst>
              <a:ext uri="{FF2B5EF4-FFF2-40B4-BE49-F238E27FC236}">
                <a16:creationId xmlns:a16="http://schemas.microsoft.com/office/drawing/2014/main" id="{A951EE8D-7847-4FA2-98C7-81DF98830021}"/>
              </a:ext>
            </a:extLst>
          </p:cNvPr>
          <p:cNvPicPr>
            <a:picLocks noChangeAspect="1"/>
          </p:cNvPicPr>
          <p:nvPr/>
        </p:nvPicPr>
        <p:blipFill>
          <a:blip r:embed="rId8"/>
          <a:stretch>
            <a:fillRect/>
          </a:stretch>
        </p:blipFill>
        <p:spPr>
          <a:xfrm>
            <a:off x="3547624" y="5029626"/>
            <a:ext cx="929699" cy="945871"/>
          </a:xfrm>
          <a:prstGeom prst="rect">
            <a:avLst/>
          </a:prstGeom>
        </p:spPr>
      </p:pic>
    </p:spTree>
    <p:extLst>
      <p:ext uri="{BB962C8B-B14F-4D97-AF65-F5344CB8AC3E}">
        <p14:creationId xmlns:p14="http://schemas.microsoft.com/office/powerpoint/2010/main" val="4264839282"/>
      </p:ext>
    </p:extLst>
  </p:cSld>
  <p:clrMapOvr>
    <a:overrideClrMapping bg1="dk1" tx1="lt1" bg2="dk2" tx2="lt2" accent1="accent1" accent2="accent2" accent3="accent3" accent4="accent4" accent5="accent5" accent6="accent6"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5EABD-E782-49EC-882F-99661CA44505}"/>
              </a:ext>
            </a:extLst>
          </p:cNvPr>
          <p:cNvSpPr>
            <a:spLocks noGrp="1"/>
          </p:cNvSpPr>
          <p:nvPr>
            <p:ph type="title"/>
          </p:nvPr>
        </p:nvSpPr>
        <p:spPr>
          <a:xfrm>
            <a:off x="2414427" y="484632"/>
            <a:ext cx="8048010" cy="1148959"/>
          </a:xfrm>
          <a:solidFill>
            <a:srgbClr val="826300"/>
          </a:solidFill>
        </p:spPr>
        <p:txBody>
          <a:bodyPr>
            <a:normAutofit/>
          </a:bodyPr>
          <a:lstStyle/>
          <a:p>
            <a:pPr algn="ctr"/>
            <a:r>
              <a:rPr lang="en-ZA" sz="4800" dirty="0">
                <a:solidFill>
                  <a:schemeClr val="bg1"/>
                </a:solidFill>
                <a:latin typeface="Aharoni" panose="02010803020104030203" pitchFamily="2" charset="-79"/>
                <a:cs typeface="Aharoni" panose="02010803020104030203" pitchFamily="2" charset="-79"/>
              </a:rPr>
              <a:t>CRAFTING OUR MESSAGE</a:t>
            </a:r>
          </a:p>
        </p:txBody>
      </p:sp>
      <p:sp>
        <p:nvSpPr>
          <p:cNvPr id="3" name="Content Placeholder 2">
            <a:extLst>
              <a:ext uri="{FF2B5EF4-FFF2-40B4-BE49-F238E27FC236}">
                <a16:creationId xmlns:a16="http://schemas.microsoft.com/office/drawing/2014/main" id="{6E1E7500-0395-4425-92BA-E0A5FCD6F75B}"/>
              </a:ext>
            </a:extLst>
          </p:cNvPr>
          <p:cNvSpPr>
            <a:spLocks noGrp="1"/>
          </p:cNvSpPr>
          <p:nvPr>
            <p:ph idx="1"/>
          </p:nvPr>
        </p:nvSpPr>
        <p:spPr>
          <a:xfrm>
            <a:off x="448948" y="2042556"/>
            <a:ext cx="10780705" cy="4500748"/>
          </a:xfrm>
        </p:spPr>
        <p:txBody>
          <a:bodyPr>
            <a:noAutofit/>
          </a:bodyPr>
          <a:lstStyle/>
          <a:p>
            <a:pPr algn="just">
              <a:lnSpc>
                <a:spcPct val="100000"/>
              </a:lnSpc>
              <a:spcBef>
                <a:spcPts val="600"/>
              </a:spcBef>
              <a:spcAft>
                <a:spcPts val="1200"/>
              </a:spcAft>
            </a:pPr>
            <a:r>
              <a:rPr lang="en-US" sz="2400" b="1" dirty="0">
                <a:effectLst/>
                <a:latin typeface="Arial" panose="020B0604020202020204" pitchFamily="34" charset="0"/>
                <a:ea typeface="Calibri" panose="020F0502020204030204" pitchFamily="34" charset="0"/>
                <a:cs typeface="Arial" panose="020B0604020202020204" pitchFamily="34" charset="0"/>
              </a:rPr>
              <a:t>Problem Statement: </a:t>
            </a:r>
            <a:r>
              <a:rPr lang="en-US" sz="2400" dirty="0">
                <a:effectLst/>
                <a:latin typeface="Arial" panose="020B0604020202020204" pitchFamily="34" charset="0"/>
                <a:ea typeface="Calibri" panose="020F0502020204030204" pitchFamily="34" charset="0"/>
                <a:cs typeface="Arial" panose="020B0604020202020204" pitchFamily="34" charset="0"/>
              </a:rPr>
              <a:t>What do we want to </a:t>
            </a:r>
            <a:r>
              <a:rPr lang="en-US" sz="2400" b="1" dirty="0">
                <a:effectLst/>
                <a:highlight>
                  <a:srgbClr val="FFFF00"/>
                </a:highlight>
                <a:latin typeface="Arial" panose="020B0604020202020204" pitchFamily="34" charset="0"/>
                <a:ea typeface="Calibri" panose="020F0502020204030204" pitchFamily="34" charset="0"/>
                <a:cs typeface="Arial" panose="020B0604020202020204" pitchFamily="34" charset="0"/>
              </a:rPr>
              <a:t>change</a:t>
            </a:r>
            <a:r>
              <a:rPr lang="en-US" sz="2400" dirty="0">
                <a:effectLst/>
                <a:latin typeface="Arial" panose="020B0604020202020204" pitchFamily="34" charset="0"/>
                <a:ea typeface="Calibri" panose="020F0502020204030204" pitchFamily="34" charset="0"/>
                <a:cs typeface="Arial" panose="020B0604020202020204" pitchFamily="34" charset="0"/>
              </a:rPr>
              <a:t>?</a:t>
            </a:r>
            <a:endParaRPr lang="en-ZA" sz="2400" dirty="0">
              <a:effectLst/>
              <a:latin typeface="Arial" panose="020B0604020202020204" pitchFamily="34" charset="0"/>
              <a:ea typeface="Calibri" panose="020F0502020204030204" pitchFamily="34" charset="0"/>
              <a:cs typeface="Arial" panose="020B0604020202020204" pitchFamily="34" charset="0"/>
            </a:endParaRPr>
          </a:p>
          <a:p>
            <a:pPr algn="just">
              <a:lnSpc>
                <a:spcPct val="100000"/>
              </a:lnSpc>
              <a:spcBef>
                <a:spcPts val="600"/>
              </a:spcBef>
              <a:spcAft>
                <a:spcPts val="1200"/>
              </a:spcAft>
            </a:pPr>
            <a:r>
              <a:rPr lang="en-US" sz="2400" b="1" dirty="0">
                <a:effectLst/>
                <a:latin typeface="Arial" panose="020B0604020202020204" pitchFamily="34" charset="0"/>
                <a:ea typeface="Calibri" panose="020F0502020204030204" pitchFamily="34" charset="0"/>
                <a:cs typeface="Arial" panose="020B0604020202020204" pitchFamily="34" charset="0"/>
              </a:rPr>
              <a:t>Expected Outcome </a:t>
            </a:r>
            <a:r>
              <a:rPr lang="en-US" sz="2400" dirty="0">
                <a:effectLst/>
                <a:latin typeface="Arial" panose="020B0604020202020204" pitchFamily="34" charset="0"/>
                <a:ea typeface="Calibri" panose="020F0502020204030204" pitchFamily="34" charset="0"/>
                <a:cs typeface="Arial" panose="020B0604020202020204" pitchFamily="34" charset="0"/>
              </a:rPr>
              <a:t>(Goal): What do we want to </a:t>
            </a:r>
            <a:r>
              <a:rPr lang="en-US" sz="2400" b="1" dirty="0">
                <a:effectLst/>
                <a:highlight>
                  <a:srgbClr val="FFFF00"/>
                </a:highlight>
                <a:latin typeface="Arial" panose="020B0604020202020204" pitchFamily="34" charset="0"/>
                <a:ea typeface="Calibri" panose="020F0502020204030204" pitchFamily="34" charset="0"/>
                <a:cs typeface="Arial" panose="020B0604020202020204" pitchFamily="34" charset="0"/>
              </a:rPr>
              <a:t>achieve</a:t>
            </a:r>
            <a:r>
              <a:rPr lang="en-US" sz="2400" dirty="0">
                <a:effectLst/>
                <a:latin typeface="Arial" panose="020B0604020202020204" pitchFamily="34" charset="0"/>
                <a:ea typeface="Calibri" panose="020F0502020204030204" pitchFamily="34" charset="0"/>
                <a:cs typeface="Arial" panose="020B0604020202020204" pitchFamily="34" charset="0"/>
              </a:rPr>
              <a:t>?</a:t>
            </a:r>
            <a:endParaRPr lang="en-ZA" sz="2400" dirty="0">
              <a:effectLst/>
              <a:latin typeface="Arial" panose="020B0604020202020204" pitchFamily="34" charset="0"/>
              <a:ea typeface="Calibri" panose="020F0502020204030204" pitchFamily="34" charset="0"/>
              <a:cs typeface="Arial" panose="020B0604020202020204" pitchFamily="34" charset="0"/>
            </a:endParaRPr>
          </a:p>
          <a:p>
            <a:pPr algn="just">
              <a:lnSpc>
                <a:spcPct val="100000"/>
              </a:lnSpc>
              <a:spcBef>
                <a:spcPts val="600"/>
              </a:spcBef>
              <a:spcAft>
                <a:spcPts val="1200"/>
              </a:spcAft>
            </a:pPr>
            <a:r>
              <a:rPr lang="en-US" sz="2400" b="1" dirty="0">
                <a:effectLst/>
                <a:latin typeface="Arial" panose="020B0604020202020204" pitchFamily="34" charset="0"/>
                <a:ea typeface="Calibri" panose="020F0502020204030204" pitchFamily="34" charset="0"/>
                <a:cs typeface="Arial" panose="020B0604020202020204" pitchFamily="34" charset="0"/>
              </a:rPr>
              <a:t>Target Audience</a:t>
            </a:r>
            <a:r>
              <a:rPr lang="en-US" sz="2400" dirty="0">
                <a:effectLst/>
                <a:latin typeface="Arial" panose="020B0604020202020204" pitchFamily="34" charset="0"/>
                <a:ea typeface="Calibri" panose="020F0502020204030204" pitchFamily="34" charset="0"/>
                <a:cs typeface="Arial" panose="020B0604020202020204" pitchFamily="34" charset="0"/>
              </a:rPr>
              <a:t>: Who has the </a:t>
            </a:r>
            <a:r>
              <a:rPr lang="en-US" sz="2400" b="1" dirty="0">
                <a:effectLst/>
                <a:highlight>
                  <a:srgbClr val="FFFF00"/>
                </a:highlight>
                <a:latin typeface="Arial" panose="020B0604020202020204" pitchFamily="34" charset="0"/>
                <a:ea typeface="Calibri" panose="020F0502020204030204" pitchFamily="34" charset="0"/>
                <a:cs typeface="Arial" panose="020B0604020202020204" pitchFamily="34" charset="0"/>
              </a:rPr>
              <a:t>power and authority </a:t>
            </a:r>
            <a:r>
              <a:rPr lang="en-US" sz="2400" dirty="0">
                <a:effectLst/>
                <a:latin typeface="Arial" panose="020B0604020202020204" pitchFamily="34" charset="0"/>
                <a:ea typeface="Calibri" panose="020F0502020204030204" pitchFamily="34" charset="0"/>
                <a:cs typeface="Arial" panose="020B0604020202020204" pitchFamily="34" charset="0"/>
              </a:rPr>
              <a:t>to change the situation?</a:t>
            </a:r>
            <a:endParaRPr lang="en-ZA" sz="2400" dirty="0">
              <a:effectLst/>
              <a:latin typeface="Arial" panose="020B0604020202020204" pitchFamily="34" charset="0"/>
              <a:ea typeface="Calibri" panose="020F0502020204030204" pitchFamily="34" charset="0"/>
              <a:cs typeface="Arial" panose="020B0604020202020204" pitchFamily="34" charset="0"/>
            </a:endParaRPr>
          </a:p>
          <a:p>
            <a:pPr algn="just">
              <a:lnSpc>
                <a:spcPct val="100000"/>
              </a:lnSpc>
              <a:spcBef>
                <a:spcPts val="600"/>
              </a:spcBef>
              <a:spcAft>
                <a:spcPts val="1200"/>
              </a:spcAft>
            </a:pPr>
            <a:r>
              <a:rPr lang="en-US" sz="2400" b="1" dirty="0">
                <a:effectLst/>
                <a:latin typeface="Arial" panose="020B0604020202020204" pitchFamily="34" charset="0"/>
                <a:ea typeface="Calibri" panose="020F0502020204030204" pitchFamily="34" charset="0"/>
                <a:cs typeface="Arial" panose="020B0604020202020204" pitchFamily="34" charset="0"/>
              </a:rPr>
              <a:t>Heart Message</a:t>
            </a:r>
            <a:r>
              <a:rPr lang="en-US" sz="2400" dirty="0">
                <a:effectLst/>
                <a:latin typeface="Arial" panose="020B0604020202020204" pitchFamily="34" charset="0"/>
                <a:ea typeface="Calibri" panose="020F0502020204030204" pitchFamily="34" charset="0"/>
                <a:cs typeface="Arial" panose="020B0604020202020204" pitchFamily="34" charset="0"/>
              </a:rPr>
              <a:t>: Make them </a:t>
            </a:r>
            <a:r>
              <a:rPr lang="en-US" sz="2400" b="1" dirty="0">
                <a:effectLst/>
                <a:highlight>
                  <a:srgbClr val="FFFF00"/>
                </a:highlight>
                <a:latin typeface="Arial" panose="020B0604020202020204" pitchFamily="34" charset="0"/>
                <a:ea typeface="Calibri" panose="020F0502020204030204" pitchFamily="34" charset="0"/>
                <a:cs typeface="Arial" panose="020B0604020202020204" pitchFamily="34" charset="0"/>
              </a:rPr>
              <a:t>care</a:t>
            </a:r>
            <a:r>
              <a:rPr lang="en-US" sz="2400" dirty="0">
                <a:effectLst/>
                <a:latin typeface="Arial" panose="020B0604020202020204" pitchFamily="34" charset="0"/>
                <a:ea typeface="Calibri" panose="020F0502020204030204" pitchFamily="34" charset="0"/>
                <a:cs typeface="Arial" panose="020B0604020202020204" pitchFamily="34" charset="0"/>
              </a:rPr>
              <a:t> about your issue/win them over</a:t>
            </a:r>
            <a:endParaRPr lang="en-ZA" sz="2400" dirty="0">
              <a:effectLst/>
              <a:latin typeface="Arial" panose="020B0604020202020204" pitchFamily="34" charset="0"/>
              <a:ea typeface="Calibri" panose="020F0502020204030204" pitchFamily="34" charset="0"/>
              <a:cs typeface="Arial" panose="020B0604020202020204" pitchFamily="34" charset="0"/>
            </a:endParaRPr>
          </a:p>
          <a:p>
            <a:pPr algn="just">
              <a:lnSpc>
                <a:spcPct val="100000"/>
              </a:lnSpc>
              <a:spcBef>
                <a:spcPts val="600"/>
              </a:spcBef>
              <a:spcAft>
                <a:spcPts val="1200"/>
              </a:spcAft>
            </a:pPr>
            <a:r>
              <a:rPr lang="en-US" sz="2400" b="1" dirty="0">
                <a:effectLst/>
                <a:latin typeface="Arial" panose="020B0604020202020204" pitchFamily="34" charset="0"/>
                <a:ea typeface="Calibri" panose="020F0502020204030204" pitchFamily="34" charset="0"/>
                <a:cs typeface="Arial" panose="020B0604020202020204" pitchFamily="34" charset="0"/>
              </a:rPr>
              <a:t>Mind Message</a:t>
            </a:r>
            <a:r>
              <a:rPr lang="en-US" sz="2400" dirty="0">
                <a:effectLst/>
                <a:latin typeface="Arial" panose="020B0604020202020204" pitchFamily="34" charset="0"/>
                <a:ea typeface="Calibri" panose="020F0502020204030204" pitchFamily="34" charset="0"/>
                <a:cs typeface="Arial" panose="020B0604020202020204" pitchFamily="34" charset="0"/>
              </a:rPr>
              <a:t>: Help them to </a:t>
            </a:r>
            <a:r>
              <a:rPr lang="en-US" sz="2400" b="1" dirty="0">
                <a:effectLst/>
                <a:highlight>
                  <a:srgbClr val="FFFF00"/>
                </a:highlight>
                <a:latin typeface="Arial" panose="020B0604020202020204" pitchFamily="34" charset="0"/>
                <a:ea typeface="Calibri" panose="020F0502020204030204" pitchFamily="34" charset="0"/>
                <a:cs typeface="Arial" panose="020B0604020202020204" pitchFamily="34" charset="0"/>
              </a:rPr>
              <a:t>understand</a:t>
            </a:r>
            <a:r>
              <a:rPr lang="en-US" sz="2400" dirty="0">
                <a:effectLst/>
                <a:latin typeface="Arial" panose="020B0604020202020204" pitchFamily="34" charset="0"/>
                <a:ea typeface="Calibri" panose="020F0502020204030204" pitchFamily="34" charset="0"/>
                <a:cs typeface="Arial" panose="020B0604020202020204" pitchFamily="34" charset="0"/>
              </a:rPr>
              <a:t> the facts/situation and how their action can change the situation</a:t>
            </a:r>
            <a:endParaRPr lang="en-ZA" sz="2400" dirty="0">
              <a:effectLst/>
              <a:latin typeface="Arial" panose="020B0604020202020204" pitchFamily="34" charset="0"/>
              <a:ea typeface="Calibri" panose="020F0502020204030204" pitchFamily="34" charset="0"/>
              <a:cs typeface="Arial" panose="020B0604020202020204" pitchFamily="34" charset="0"/>
            </a:endParaRPr>
          </a:p>
          <a:p>
            <a:pPr algn="just">
              <a:lnSpc>
                <a:spcPct val="100000"/>
              </a:lnSpc>
              <a:spcBef>
                <a:spcPts val="600"/>
              </a:spcBef>
              <a:spcAft>
                <a:spcPts val="1200"/>
              </a:spcAft>
            </a:pPr>
            <a:r>
              <a:rPr lang="en-US" sz="2400" b="1" dirty="0">
                <a:effectLst/>
                <a:latin typeface="Arial" panose="020B0604020202020204" pitchFamily="34" charset="0"/>
                <a:ea typeface="Calibri" panose="020F0502020204030204" pitchFamily="34" charset="0"/>
                <a:cs typeface="Arial" panose="020B0604020202020204" pitchFamily="34" charset="0"/>
              </a:rPr>
              <a:t>Hand Message (Our ASK): </a:t>
            </a:r>
            <a:r>
              <a:rPr lang="en-US" sz="2400" dirty="0">
                <a:effectLst/>
                <a:latin typeface="Arial" panose="020B0604020202020204" pitchFamily="34" charset="0"/>
                <a:ea typeface="Calibri" panose="020F0502020204030204" pitchFamily="34" charset="0"/>
                <a:cs typeface="Arial" panose="020B0604020202020204" pitchFamily="34" charset="0"/>
              </a:rPr>
              <a:t>What </a:t>
            </a:r>
            <a:r>
              <a:rPr lang="en-US" sz="2400" b="1" dirty="0">
                <a:effectLst/>
                <a:highlight>
                  <a:srgbClr val="FFFF00"/>
                </a:highlight>
                <a:latin typeface="Arial" panose="020B0604020202020204" pitchFamily="34" charset="0"/>
                <a:ea typeface="Calibri" panose="020F0502020204030204" pitchFamily="34" charset="0"/>
                <a:cs typeface="Arial" panose="020B0604020202020204" pitchFamily="34" charset="0"/>
              </a:rPr>
              <a:t>action</a:t>
            </a:r>
            <a:r>
              <a:rPr lang="en-US" sz="2400" dirty="0">
                <a:effectLst/>
                <a:latin typeface="Arial" panose="020B0604020202020204" pitchFamily="34" charset="0"/>
                <a:ea typeface="Calibri" panose="020F0502020204030204" pitchFamily="34" charset="0"/>
                <a:cs typeface="Arial" panose="020B0604020202020204" pitchFamily="34" charset="0"/>
              </a:rPr>
              <a:t> do we want from them/ how can they help?</a:t>
            </a:r>
            <a:endParaRPr lang="en-ZA" sz="2400" dirty="0">
              <a:effectLst/>
              <a:latin typeface="Arial" panose="020B0604020202020204" pitchFamily="34" charset="0"/>
              <a:ea typeface="Calibri" panose="020F0502020204030204" pitchFamily="34" charset="0"/>
              <a:cs typeface="Arial" panose="020B0604020202020204" pitchFamily="34" charset="0"/>
            </a:endParaRPr>
          </a:p>
        </p:txBody>
      </p:sp>
      <p:pic>
        <p:nvPicPr>
          <p:cNvPr id="6" name="Picture 5" descr="ADF logo&#10;">
            <a:extLst>
              <a:ext uri="{FF2B5EF4-FFF2-40B4-BE49-F238E27FC236}">
                <a16:creationId xmlns:a16="http://schemas.microsoft.com/office/drawing/2014/main" id="{D2D0EEB6-62E6-4F5C-A2A6-467AF6C927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8549" y="685800"/>
            <a:ext cx="2029341" cy="865423"/>
          </a:xfrm>
          <a:prstGeom prst="rect">
            <a:avLst/>
          </a:prstGeom>
          <a:solidFill>
            <a:schemeClr val="bg1"/>
          </a:solidFill>
        </p:spPr>
      </p:pic>
      <p:pic>
        <p:nvPicPr>
          <p:cNvPr id="8" name="Content Placeholder 10" descr="A picture containing text, clipart&#10;&#10;Description automatically generated">
            <a:extLst>
              <a:ext uri="{FF2B5EF4-FFF2-40B4-BE49-F238E27FC236}">
                <a16:creationId xmlns:a16="http://schemas.microsoft.com/office/drawing/2014/main" id="{43468B5D-CCAF-4976-A68C-9F4FCC1C114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03073" y="576510"/>
            <a:ext cx="1006155" cy="974713"/>
          </a:xfrm>
          <a:prstGeom prst="rect">
            <a:avLst/>
          </a:prstGeom>
        </p:spPr>
      </p:pic>
      <p:pic>
        <p:nvPicPr>
          <p:cNvPr id="9" name="Picture 8" descr="Logo&#10;&#10;Description automatically generated">
            <a:extLst>
              <a:ext uri="{FF2B5EF4-FFF2-40B4-BE49-F238E27FC236}">
                <a16:creationId xmlns:a16="http://schemas.microsoft.com/office/drawing/2014/main" id="{2BD1B7A8-04C2-4886-98A3-E3E226985E87}"/>
              </a:ext>
            </a:extLst>
          </p:cNvPr>
          <p:cNvPicPr>
            <a:picLocks noChangeAspect="1"/>
          </p:cNvPicPr>
          <p:nvPr/>
        </p:nvPicPr>
        <p:blipFill>
          <a:blip r:embed="rId4"/>
          <a:stretch>
            <a:fillRect/>
          </a:stretch>
        </p:blipFill>
        <p:spPr>
          <a:xfrm>
            <a:off x="11253239" y="5922335"/>
            <a:ext cx="804708" cy="818706"/>
          </a:xfrm>
          <a:prstGeom prst="rect">
            <a:avLst/>
          </a:prstGeom>
        </p:spPr>
      </p:pic>
    </p:spTree>
    <p:extLst>
      <p:ext uri="{BB962C8B-B14F-4D97-AF65-F5344CB8AC3E}">
        <p14:creationId xmlns:p14="http://schemas.microsoft.com/office/powerpoint/2010/main" val="17739165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5EABD-E782-49EC-882F-99661CA44505}"/>
              </a:ext>
            </a:extLst>
          </p:cNvPr>
          <p:cNvSpPr>
            <a:spLocks noGrp="1"/>
          </p:cNvSpPr>
          <p:nvPr>
            <p:ph type="title"/>
          </p:nvPr>
        </p:nvSpPr>
        <p:spPr>
          <a:xfrm>
            <a:off x="2414427" y="484632"/>
            <a:ext cx="8048010" cy="1148959"/>
          </a:xfrm>
          <a:solidFill>
            <a:srgbClr val="000099"/>
          </a:solidFill>
        </p:spPr>
        <p:txBody>
          <a:bodyPr>
            <a:normAutofit fontScale="90000"/>
          </a:bodyPr>
          <a:lstStyle/>
          <a:p>
            <a:pPr algn="ctr"/>
            <a:r>
              <a:rPr lang="en-ZA" sz="4800" dirty="0" err="1">
                <a:solidFill>
                  <a:schemeClr val="bg1"/>
                </a:solidFill>
                <a:effectLst/>
                <a:latin typeface="Abadi" panose="020B0604020104020204" pitchFamily="34" charset="0"/>
                <a:ea typeface="Calibri" panose="020F0502020204030204" pitchFamily="34" charset="0"/>
              </a:rPr>
              <a:t>CraftING</a:t>
            </a:r>
            <a:r>
              <a:rPr lang="en-ZA" sz="4800" dirty="0">
                <a:solidFill>
                  <a:schemeClr val="bg1"/>
                </a:solidFill>
                <a:effectLst/>
                <a:latin typeface="Abadi" panose="020B0604020104020204" pitchFamily="34" charset="0"/>
                <a:ea typeface="Calibri" panose="020F0502020204030204" pitchFamily="34" charset="0"/>
              </a:rPr>
              <a:t> a Smart </a:t>
            </a:r>
            <a:br>
              <a:rPr lang="en-ZA" sz="4800" dirty="0">
                <a:solidFill>
                  <a:schemeClr val="bg1"/>
                </a:solidFill>
                <a:effectLst/>
                <a:latin typeface="Abadi" panose="020B0604020104020204" pitchFamily="34" charset="0"/>
                <a:ea typeface="Calibri" panose="020F0502020204030204" pitchFamily="34" charset="0"/>
              </a:rPr>
            </a:br>
            <a:r>
              <a:rPr lang="en-ZA" sz="4800" dirty="0">
                <a:solidFill>
                  <a:schemeClr val="bg1"/>
                </a:solidFill>
                <a:effectLst/>
                <a:latin typeface="Abadi" panose="020B0604020104020204" pitchFamily="34" charset="0"/>
                <a:ea typeface="Calibri" panose="020F0502020204030204" pitchFamily="34" charset="0"/>
              </a:rPr>
              <a:t>Campaign Message</a:t>
            </a:r>
            <a:endParaRPr lang="en-ZA" sz="4800" dirty="0">
              <a:solidFill>
                <a:schemeClr val="bg1"/>
              </a:solidFill>
              <a:latin typeface="Aharoni" panose="02010803020104030203" pitchFamily="2" charset="-79"/>
              <a:cs typeface="Aharoni" panose="02010803020104030203" pitchFamily="2" charset="-79"/>
            </a:endParaRPr>
          </a:p>
        </p:txBody>
      </p:sp>
      <p:sp>
        <p:nvSpPr>
          <p:cNvPr id="3" name="Content Placeholder 2">
            <a:extLst>
              <a:ext uri="{FF2B5EF4-FFF2-40B4-BE49-F238E27FC236}">
                <a16:creationId xmlns:a16="http://schemas.microsoft.com/office/drawing/2014/main" id="{6E1E7500-0395-4425-92BA-E0A5FCD6F75B}"/>
              </a:ext>
            </a:extLst>
          </p:cNvPr>
          <p:cNvSpPr>
            <a:spLocks noGrp="1"/>
          </p:cNvSpPr>
          <p:nvPr>
            <p:ph idx="1"/>
          </p:nvPr>
        </p:nvSpPr>
        <p:spPr>
          <a:xfrm>
            <a:off x="472534" y="2042556"/>
            <a:ext cx="10780705" cy="4330812"/>
          </a:xfrm>
        </p:spPr>
        <p:txBody>
          <a:bodyPr>
            <a:normAutofit lnSpcReduction="10000"/>
          </a:bodyPr>
          <a:lstStyle/>
          <a:p>
            <a:pPr>
              <a:spcAft>
                <a:spcPts val="1200"/>
              </a:spcAft>
            </a:pPr>
            <a:r>
              <a:rPr lang="en-ZA" sz="2400" dirty="0">
                <a:latin typeface="Arial" panose="020B0604020202020204" pitchFamily="34" charset="0"/>
                <a:cs typeface="Arial" panose="020B0604020202020204" pitchFamily="34" charset="0"/>
              </a:rPr>
              <a:t>Open with a dramatic fact – catch the attention</a:t>
            </a:r>
          </a:p>
          <a:p>
            <a:pPr>
              <a:spcAft>
                <a:spcPts val="1200"/>
              </a:spcAft>
            </a:pPr>
            <a:r>
              <a:rPr lang="en-ZA" sz="2400" dirty="0">
                <a:latin typeface="Arial" panose="020B0604020202020204" pitchFamily="34" charset="0"/>
                <a:cs typeface="Arial" panose="020B0604020202020204" pitchFamily="34" charset="0"/>
              </a:rPr>
              <a:t>Describe the problem you want to solve – offer solutions if appropriate</a:t>
            </a:r>
          </a:p>
          <a:p>
            <a:pPr>
              <a:spcAft>
                <a:spcPts val="1200"/>
              </a:spcAft>
            </a:pPr>
            <a:r>
              <a:rPr lang="en-ZA" sz="2400" dirty="0">
                <a:latin typeface="Arial" panose="020B0604020202020204" pitchFamily="34" charset="0"/>
                <a:cs typeface="Arial" panose="020B0604020202020204" pitchFamily="34" charset="0"/>
              </a:rPr>
              <a:t>Provide facts and data that are relevant to your audience</a:t>
            </a:r>
          </a:p>
          <a:p>
            <a:pPr>
              <a:spcAft>
                <a:spcPts val="1200"/>
              </a:spcAft>
            </a:pPr>
            <a:r>
              <a:rPr lang="en-ZA" sz="2400" dirty="0">
                <a:latin typeface="Arial" panose="020B0604020202020204" pitchFamily="34" charset="0"/>
                <a:cs typeface="Arial" panose="020B0604020202020204" pitchFamily="34" charset="0"/>
              </a:rPr>
              <a:t>Share a story/case study</a:t>
            </a:r>
          </a:p>
          <a:p>
            <a:pPr>
              <a:spcAft>
                <a:spcPts val="1200"/>
              </a:spcAft>
            </a:pPr>
            <a:r>
              <a:rPr lang="en-ZA" sz="2400" dirty="0">
                <a:latin typeface="Arial" panose="020B0604020202020204" pitchFamily="34" charset="0"/>
                <a:cs typeface="Arial" panose="020B0604020202020204" pitchFamily="34" charset="0"/>
              </a:rPr>
              <a:t>Connect with your audience’s values, self-interest and conscience</a:t>
            </a:r>
          </a:p>
          <a:p>
            <a:pPr>
              <a:spcAft>
                <a:spcPts val="1200"/>
              </a:spcAft>
            </a:pPr>
            <a:r>
              <a:rPr lang="en-ZA" sz="2400" dirty="0">
                <a:latin typeface="Arial" panose="020B0604020202020204" pitchFamily="34" charset="0"/>
                <a:cs typeface="Arial" panose="020B0604020202020204" pitchFamily="34" charset="0"/>
              </a:rPr>
              <a:t>Show the benefits for your audience’s reputation</a:t>
            </a:r>
          </a:p>
          <a:p>
            <a:pPr>
              <a:spcAft>
                <a:spcPts val="1200"/>
              </a:spcAft>
            </a:pPr>
            <a:r>
              <a:rPr lang="en-ZA" sz="2400" dirty="0">
                <a:latin typeface="Arial" panose="020B0604020202020204" pitchFamily="34" charset="0"/>
                <a:cs typeface="Arial" panose="020B0604020202020204" pitchFamily="34" charset="0"/>
              </a:rPr>
              <a:t>Make your request (the ‘ask’) – clearly indicate what you want the person to do</a:t>
            </a:r>
          </a:p>
        </p:txBody>
      </p:sp>
      <p:pic>
        <p:nvPicPr>
          <p:cNvPr id="6" name="Picture 5" descr="ADF logo&#10;">
            <a:extLst>
              <a:ext uri="{FF2B5EF4-FFF2-40B4-BE49-F238E27FC236}">
                <a16:creationId xmlns:a16="http://schemas.microsoft.com/office/drawing/2014/main" id="{D2D0EEB6-62E6-4F5C-A2A6-467AF6C927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8549" y="685800"/>
            <a:ext cx="2029341" cy="865423"/>
          </a:xfrm>
          <a:prstGeom prst="rect">
            <a:avLst/>
          </a:prstGeom>
          <a:solidFill>
            <a:schemeClr val="bg1"/>
          </a:solidFill>
        </p:spPr>
      </p:pic>
      <p:pic>
        <p:nvPicPr>
          <p:cNvPr id="8" name="Content Placeholder 10" descr="A picture containing text, clipart&#10;&#10;Description automatically generated">
            <a:extLst>
              <a:ext uri="{FF2B5EF4-FFF2-40B4-BE49-F238E27FC236}">
                <a16:creationId xmlns:a16="http://schemas.microsoft.com/office/drawing/2014/main" id="{43468B5D-CCAF-4976-A68C-9F4FCC1C114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03073" y="576510"/>
            <a:ext cx="1006155" cy="974713"/>
          </a:xfrm>
          <a:prstGeom prst="rect">
            <a:avLst/>
          </a:prstGeom>
        </p:spPr>
      </p:pic>
      <p:pic>
        <p:nvPicPr>
          <p:cNvPr id="9" name="Picture 8" descr="Logo&#10;&#10;Description automatically generated">
            <a:extLst>
              <a:ext uri="{FF2B5EF4-FFF2-40B4-BE49-F238E27FC236}">
                <a16:creationId xmlns:a16="http://schemas.microsoft.com/office/drawing/2014/main" id="{2BD1B7A8-04C2-4886-98A3-E3E226985E87}"/>
              </a:ext>
            </a:extLst>
          </p:cNvPr>
          <p:cNvPicPr>
            <a:picLocks noChangeAspect="1"/>
          </p:cNvPicPr>
          <p:nvPr/>
        </p:nvPicPr>
        <p:blipFill>
          <a:blip r:embed="rId4"/>
          <a:stretch>
            <a:fillRect/>
          </a:stretch>
        </p:blipFill>
        <p:spPr>
          <a:xfrm>
            <a:off x="11253239" y="5922335"/>
            <a:ext cx="804708" cy="818706"/>
          </a:xfrm>
          <a:prstGeom prst="rect">
            <a:avLst/>
          </a:prstGeom>
        </p:spPr>
      </p:pic>
    </p:spTree>
    <p:extLst>
      <p:ext uri="{BB962C8B-B14F-4D97-AF65-F5344CB8AC3E}">
        <p14:creationId xmlns:p14="http://schemas.microsoft.com/office/powerpoint/2010/main" val="32403256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5EABD-E782-49EC-882F-99661CA44505}"/>
              </a:ext>
            </a:extLst>
          </p:cNvPr>
          <p:cNvSpPr>
            <a:spLocks noGrp="1"/>
          </p:cNvSpPr>
          <p:nvPr>
            <p:ph type="title"/>
          </p:nvPr>
        </p:nvSpPr>
        <p:spPr>
          <a:xfrm>
            <a:off x="2414427" y="484632"/>
            <a:ext cx="8048010" cy="1148959"/>
          </a:xfrm>
          <a:solidFill>
            <a:srgbClr val="C4004F"/>
          </a:solidFill>
        </p:spPr>
        <p:txBody>
          <a:bodyPr>
            <a:normAutofit/>
          </a:bodyPr>
          <a:lstStyle/>
          <a:p>
            <a:pPr algn="ctr"/>
            <a:r>
              <a:rPr lang="en-ZA" sz="4800" dirty="0">
                <a:solidFill>
                  <a:schemeClr val="bg1"/>
                </a:solidFill>
                <a:latin typeface="Aharoni" panose="02010803020104030203" pitchFamily="2" charset="-79"/>
                <a:cs typeface="Aharoni" panose="02010803020104030203" pitchFamily="2" charset="-79"/>
              </a:rPr>
              <a:t>CAMPAIGN DESIGN STEPS</a:t>
            </a:r>
          </a:p>
        </p:txBody>
      </p:sp>
      <p:sp>
        <p:nvSpPr>
          <p:cNvPr id="3" name="Content Placeholder 2">
            <a:extLst>
              <a:ext uri="{FF2B5EF4-FFF2-40B4-BE49-F238E27FC236}">
                <a16:creationId xmlns:a16="http://schemas.microsoft.com/office/drawing/2014/main" id="{6E1E7500-0395-4425-92BA-E0A5FCD6F75B}"/>
              </a:ext>
            </a:extLst>
          </p:cNvPr>
          <p:cNvSpPr>
            <a:spLocks noGrp="1"/>
          </p:cNvSpPr>
          <p:nvPr>
            <p:ph idx="1"/>
          </p:nvPr>
        </p:nvSpPr>
        <p:spPr>
          <a:xfrm>
            <a:off x="525445" y="1900051"/>
            <a:ext cx="10780705" cy="4686610"/>
          </a:xfrm>
        </p:spPr>
        <p:txBody>
          <a:bodyPr>
            <a:noAutofit/>
          </a:bodyPr>
          <a:lstStyle/>
          <a:p>
            <a:pPr marL="534988" indent="-534988">
              <a:lnSpc>
                <a:spcPct val="100000"/>
              </a:lnSpc>
              <a:spcBef>
                <a:spcPts val="0"/>
              </a:spcBef>
              <a:spcAft>
                <a:spcPts val="1200"/>
              </a:spcAft>
              <a:buFont typeface="+mj-lt"/>
              <a:buAutoNum type="arabicPeriod"/>
            </a:pPr>
            <a:r>
              <a:rPr lang="en-ZA" sz="2300" dirty="0">
                <a:latin typeface="Arial" panose="020B0604020202020204" pitchFamily="34" charset="0"/>
                <a:cs typeface="Arial" panose="020B0604020202020204" pitchFamily="34" charset="0"/>
              </a:rPr>
              <a:t>Decide on the Purpose and Focus of your Campaign</a:t>
            </a:r>
          </a:p>
          <a:p>
            <a:pPr marL="534988" indent="-534988">
              <a:lnSpc>
                <a:spcPct val="100000"/>
              </a:lnSpc>
              <a:spcBef>
                <a:spcPts val="0"/>
              </a:spcBef>
              <a:spcAft>
                <a:spcPts val="1200"/>
              </a:spcAft>
              <a:buFont typeface="+mj-lt"/>
              <a:buAutoNum type="arabicPeriod"/>
            </a:pPr>
            <a:r>
              <a:rPr lang="en-ZA" sz="2300" dirty="0">
                <a:latin typeface="Arial" panose="020B0604020202020204" pitchFamily="34" charset="0"/>
                <a:cs typeface="Arial" panose="020B0604020202020204" pitchFamily="34" charset="0"/>
              </a:rPr>
              <a:t>Do your Research (gather the facts and context documents)</a:t>
            </a:r>
          </a:p>
          <a:p>
            <a:pPr marL="534988" indent="-534988">
              <a:lnSpc>
                <a:spcPct val="100000"/>
              </a:lnSpc>
              <a:spcBef>
                <a:spcPts val="0"/>
              </a:spcBef>
              <a:spcAft>
                <a:spcPts val="1200"/>
              </a:spcAft>
              <a:buFont typeface="+mj-lt"/>
              <a:buAutoNum type="arabicPeriod"/>
            </a:pPr>
            <a:r>
              <a:rPr lang="en-ZA" sz="2300" dirty="0">
                <a:latin typeface="Arial" panose="020B0604020202020204" pitchFamily="34" charset="0"/>
                <a:cs typeface="Arial" panose="020B0604020202020204" pitchFamily="34" charset="0"/>
              </a:rPr>
              <a:t>Conduct a Strategic Stakeholder Analysis</a:t>
            </a:r>
          </a:p>
          <a:p>
            <a:pPr marL="534988" indent="-534988">
              <a:lnSpc>
                <a:spcPct val="100000"/>
              </a:lnSpc>
              <a:spcBef>
                <a:spcPts val="0"/>
              </a:spcBef>
              <a:spcAft>
                <a:spcPts val="1200"/>
              </a:spcAft>
              <a:buFont typeface="+mj-lt"/>
              <a:buAutoNum type="arabicPeriod"/>
            </a:pPr>
            <a:r>
              <a:rPr lang="en-ZA" sz="2300" dirty="0">
                <a:latin typeface="Arial" panose="020B0604020202020204" pitchFamily="34" charset="0"/>
                <a:cs typeface="Arial" panose="020B0604020202020204" pitchFamily="34" charset="0"/>
              </a:rPr>
              <a:t>Establish a Campaign Committee</a:t>
            </a:r>
          </a:p>
          <a:p>
            <a:pPr marL="534988" indent="-534988">
              <a:lnSpc>
                <a:spcPct val="100000"/>
              </a:lnSpc>
              <a:spcBef>
                <a:spcPts val="0"/>
              </a:spcBef>
              <a:spcAft>
                <a:spcPts val="1200"/>
              </a:spcAft>
              <a:buFont typeface="+mj-lt"/>
              <a:buAutoNum type="arabicPeriod"/>
            </a:pPr>
            <a:r>
              <a:rPr lang="en-ZA" sz="2300" dirty="0">
                <a:latin typeface="Arial" panose="020B0604020202020204" pitchFamily="34" charset="0"/>
                <a:cs typeface="Arial" panose="020B0604020202020204" pitchFamily="34" charset="0"/>
              </a:rPr>
              <a:t>Identify your ‘Ask’ (who is your target and what action do you want from them)</a:t>
            </a:r>
          </a:p>
          <a:p>
            <a:pPr marL="534988" indent="-534988">
              <a:lnSpc>
                <a:spcPct val="100000"/>
              </a:lnSpc>
              <a:spcBef>
                <a:spcPts val="0"/>
              </a:spcBef>
              <a:spcAft>
                <a:spcPts val="1200"/>
              </a:spcAft>
              <a:buFont typeface="+mj-lt"/>
              <a:buAutoNum type="arabicPeriod"/>
            </a:pPr>
            <a:r>
              <a:rPr lang="en-ZA" sz="2300" dirty="0">
                <a:latin typeface="Arial" panose="020B0604020202020204" pitchFamily="34" charset="0"/>
                <a:cs typeface="Arial" panose="020B0604020202020204" pitchFamily="34" charset="0"/>
              </a:rPr>
              <a:t>Key messages</a:t>
            </a:r>
          </a:p>
          <a:p>
            <a:pPr marL="534988" indent="-534988">
              <a:lnSpc>
                <a:spcPct val="100000"/>
              </a:lnSpc>
              <a:spcBef>
                <a:spcPts val="0"/>
              </a:spcBef>
              <a:spcAft>
                <a:spcPts val="1200"/>
              </a:spcAft>
              <a:buFont typeface="+mj-lt"/>
              <a:buAutoNum type="arabicPeriod"/>
            </a:pPr>
            <a:r>
              <a:rPr lang="en-ZA" sz="2300" dirty="0">
                <a:latin typeface="Arial" panose="020B0604020202020204" pitchFamily="34" charset="0"/>
                <a:cs typeface="Arial" panose="020B0604020202020204" pitchFamily="34" charset="0"/>
              </a:rPr>
              <a:t>Design Campaign Materials</a:t>
            </a:r>
          </a:p>
          <a:p>
            <a:pPr marL="534988" indent="-534988">
              <a:lnSpc>
                <a:spcPct val="100000"/>
              </a:lnSpc>
              <a:spcBef>
                <a:spcPts val="0"/>
              </a:spcBef>
              <a:spcAft>
                <a:spcPts val="1200"/>
              </a:spcAft>
              <a:buFont typeface="+mj-lt"/>
              <a:buAutoNum type="arabicPeriod"/>
            </a:pPr>
            <a:r>
              <a:rPr lang="en-ZA" sz="2300" dirty="0">
                <a:latin typeface="Arial" panose="020B0604020202020204" pitchFamily="34" charset="0"/>
                <a:cs typeface="Arial" panose="020B0604020202020204" pitchFamily="34" charset="0"/>
              </a:rPr>
              <a:t>Launch your Campaign</a:t>
            </a:r>
          </a:p>
          <a:p>
            <a:pPr marL="534988" indent="-534988">
              <a:lnSpc>
                <a:spcPct val="100000"/>
              </a:lnSpc>
              <a:spcBef>
                <a:spcPts val="0"/>
              </a:spcBef>
              <a:spcAft>
                <a:spcPts val="1200"/>
              </a:spcAft>
              <a:buFont typeface="+mj-lt"/>
              <a:buAutoNum type="arabicPeriod"/>
            </a:pPr>
            <a:r>
              <a:rPr lang="en-ZA" sz="2300" dirty="0">
                <a:latin typeface="Arial" panose="020B0604020202020204" pitchFamily="34" charset="0"/>
                <a:cs typeface="Arial" panose="020B0604020202020204" pitchFamily="34" charset="0"/>
              </a:rPr>
              <a:t>NB Remember ACCESSIBILITY!</a:t>
            </a:r>
          </a:p>
          <a:p>
            <a:pPr>
              <a:lnSpc>
                <a:spcPct val="100000"/>
              </a:lnSpc>
              <a:spcBef>
                <a:spcPts val="600"/>
              </a:spcBef>
              <a:spcAft>
                <a:spcPts val="1200"/>
              </a:spcAft>
            </a:pPr>
            <a:endParaRPr lang="en-ZA" sz="2300" dirty="0">
              <a:latin typeface="Arial" panose="020B0604020202020204" pitchFamily="34" charset="0"/>
              <a:cs typeface="Arial" panose="020B0604020202020204" pitchFamily="34" charset="0"/>
            </a:endParaRPr>
          </a:p>
        </p:txBody>
      </p:sp>
      <p:pic>
        <p:nvPicPr>
          <p:cNvPr id="6" name="Picture 5" descr="ADF logo&#10;">
            <a:extLst>
              <a:ext uri="{FF2B5EF4-FFF2-40B4-BE49-F238E27FC236}">
                <a16:creationId xmlns:a16="http://schemas.microsoft.com/office/drawing/2014/main" id="{D2D0EEB6-62E6-4F5C-A2A6-467AF6C927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8549" y="685800"/>
            <a:ext cx="2029341" cy="865423"/>
          </a:xfrm>
          <a:prstGeom prst="rect">
            <a:avLst/>
          </a:prstGeom>
          <a:solidFill>
            <a:schemeClr val="bg1"/>
          </a:solidFill>
        </p:spPr>
      </p:pic>
      <p:pic>
        <p:nvPicPr>
          <p:cNvPr id="8" name="Content Placeholder 10" descr="A picture containing text, clipart&#10;&#10;Description automatically generated">
            <a:extLst>
              <a:ext uri="{FF2B5EF4-FFF2-40B4-BE49-F238E27FC236}">
                <a16:creationId xmlns:a16="http://schemas.microsoft.com/office/drawing/2014/main" id="{43468B5D-CCAF-4976-A68C-9F4FCC1C114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03073" y="576510"/>
            <a:ext cx="1006155" cy="974713"/>
          </a:xfrm>
          <a:prstGeom prst="rect">
            <a:avLst/>
          </a:prstGeom>
        </p:spPr>
      </p:pic>
      <p:pic>
        <p:nvPicPr>
          <p:cNvPr id="9" name="Picture 8" descr="Logo&#10;&#10;Description automatically generated">
            <a:extLst>
              <a:ext uri="{FF2B5EF4-FFF2-40B4-BE49-F238E27FC236}">
                <a16:creationId xmlns:a16="http://schemas.microsoft.com/office/drawing/2014/main" id="{2BD1B7A8-04C2-4886-98A3-E3E226985E87}"/>
              </a:ext>
            </a:extLst>
          </p:cNvPr>
          <p:cNvPicPr>
            <a:picLocks noChangeAspect="1"/>
          </p:cNvPicPr>
          <p:nvPr/>
        </p:nvPicPr>
        <p:blipFill>
          <a:blip r:embed="rId4"/>
          <a:stretch>
            <a:fillRect/>
          </a:stretch>
        </p:blipFill>
        <p:spPr>
          <a:xfrm>
            <a:off x="11253239" y="5922335"/>
            <a:ext cx="804708" cy="818706"/>
          </a:xfrm>
          <a:prstGeom prst="rect">
            <a:avLst/>
          </a:prstGeom>
        </p:spPr>
      </p:pic>
    </p:spTree>
    <p:extLst>
      <p:ext uri="{BB962C8B-B14F-4D97-AF65-F5344CB8AC3E}">
        <p14:creationId xmlns:p14="http://schemas.microsoft.com/office/powerpoint/2010/main" val="24048059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5EABD-E782-49EC-882F-99661CA44505}"/>
              </a:ext>
            </a:extLst>
          </p:cNvPr>
          <p:cNvSpPr>
            <a:spLocks noGrp="1"/>
          </p:cNvSpPr>
          <p:nvPr>
            <p:ph type="title"/>
          </p:nvPr>
        </p:nvSpPr>
        <p:spPr>
          <a:xfrm>
            <a:off x="2414427" y="484632"/>
            <a:ext cx="8048010" cy="1148959"/>
          </a:xfrm>
          <a:solidFill>
            <a:srgbClr val="006600"/>
          </a:solidFill>
        </p:spPr>
        <p:txBody>
          <a:bodyPr>
            <a:normAutofit/>
          </a:bodyPr>
          <a:lstStyle/>
          <a:p>
            <a:pPr algn="ctr"/>
            <a:r>
              <a:rPr lang="en-ZA" sz="4800" dirty="0">
                <a:solidFill>
                  <a:schemeClr val="bg1"/>
                </a:solidFill>
                <a:latin typeface="Abadi" panose="020B0604020104020204" pitchFamily="34" charset="0"/>
                <a:ea typeface="Calibri" panose="020F0502020204030204" pitchFamily="34" charset="0"/>
              </a:rPr>
              <a:t>ACTION PLAN</a:t>
            </a:r>
            <a:endParaRPr lang="en-ZA" sz="4800" dirty="0">
              <a:solidFill>
                <a:schemeClr val="bg1"/>
              </a:solidFill>
              <a:latin typeface="Aharoni" panose="02010803020104030203" pitchFamily="2" charset="-79"/>
              <a:cs typeface="Aharoni" panose="02010803020104030203" pitchFamily="2" charset="-79"/>
            </a:endParaRPr>
          </a:p>
        </p:txBody>
      </p:sp>
      <p:sp>
        <p:nvSpPr>
          <p:cNvPr id="3" name="Content Placeholder 2">
            <a:extLst>
              <a:ext uri="{FF2B5EF4-FFF2-40B4-BE49-F238E27FC236}">
                <a16:creationId xmlns:a16="http://schemas.microsoft.com/office/drawing/2014/main" id="{6E1E7500-0395-4425-92BA-E0A5FCD6F75B}"/>
              </a:ext>
            </a:extLst>
          </p:cNvPr>
          <p:cNvSpPr>
            <a:spLocks noGrp="1"/>
          </p:cNvSpPr>
          <p:nvPr>
            <p:ph idx="1"/>
          </p:nvPr>
        </p:nvSpPr>
        <p:spPr>
          <a:xfrm>
            <a:off x="1496291" y="2042556"/>
            <a:ext cx="9733362" cy="4330812"/>
          </a:xfrm>
        </p:spPr>
        <p:txBody>
          <a:bodyPr>
            <a:noAutofit/>
          </a:bodyPr>
          <a:lstStyle/>
          <a:p>
            <a:pPr marL="357188" indent="-357188"/>
            <a:r>
              <a:rPr lang="en-ZA" sz="2200" dirty="0">
                <a:latin typeface="Arial" panose="020B0604020202020204" pitchFamily="34" charset="0"/>
                <a:cs typeface="Arial" panose="020B0604020202020204" pitchFamily="34" charset="0"/>
              </a:rPr>
              <a:t>Realistic targets</a:t>
            </a:r>
          </a:p>
          <a:p>
            <a:pPr marL="357188" indent="-357188"/>
            <a:r>
              <a:rPr lang="en-ZA" sz="2200" dirty="0">
                <a:latin typeface="Arial" panose="020B0604020202020204" pitchFamily="34" charset="0"/>
                <a:cs typeface="Arial" panose="020B0604020202020204" pitchFamily="34" charset="0"/>
              </a:rPr>
              <a:t>Simple messaging</a:t>
            </a:r>
          </a:p>
          <a:p>
            <a:pPr marL="357188" indent="-357188"/>
            <a:r>
              <a:rPr lang="en-ZA" sz="2200" dirty="0">
                <a:latin typeface="Arial" panose="020B0604020202020204" pitchFamily="34" charset="0"/>
                <a:cs typeface="Arial" panose="020B0604020202020204" pitchFamily="34" charset="0"/>
              </a:rPr>
              <a:t>Clear actions</a:t>
            </a:r>
          </a:p>
          <a:p>
            <a:pPr marL="357188" indent="-357188"/>
            <a:r>
              <a:rPr lang="en-ZA" sz="2200" dirty="0">
                <a:latin typeface="Arial" panose="020B0604020202020204" pitchFamily="34" charset="0"/>
                <a:cs typeface="Arial" panose="020B0604020202020204" pitchFamily="34" charset="0"/>
              </a:rPr>
              <a:t>Clear responsibilities</a:t>
            </a:r>
          </a:p>
          <a:p>
            <a:pPr marL="357188" indent="-357188"/>
            <a:r>
              <a:rPr lang="en-ZA" sz="2200" dirty="0">
                <a:latin typeface="Arial" panose="020B0604020202020204" pitchFamily="34" charset="0"/>
                <a:cs typeface="Arial" panose="020B0604020202020204" pitchFamily="34" charset="0"/>
              </a:rPr>
              <a:t>Timelines</a:t>
            </a:r>
          </a:p>
          <a:p>
            <a:pPr marL="357188" indent="-357188"/>
            <a:r>
              <a:rPr lang="en-ZA" sz="2200" dirty="0">
                <a:latin typeface="Arial" panose="020B0604020202020204" pitchFamily="34" charset="0"/>
                <a:cs typeface="Arial" panose="020B0604020202020204" pitchFamily="34" charset="0"/>
              </a:rPr>
              <a:t>Accessible campaign materials</a:t>
            </a:r>
          </a:p>
          <a:p>
            <a:pPr marL="357188" indent="-357188"/>
            <a:r>
              <a:rPr lang="en-ZA" sz="2200" dirty="0">
                <a:latin typeface="Arial" panose="020B0604020202020204" pitchFamily="34" charset="0"/>
                <a:cs typeface="Arial" panose="020B0604020202020204" pitchFamily="34" charset="0"/>
              </a:rPr>
              <a:t>Effective Coordination</a:t>
            </a:r>
          </a:p>
          <a:p>
            <a:pPr marL="357188" indent="-357188"/>
            <a:r>
              <a:rPr lang="en-ZA" sz="2200" dirty="0">
                <a:latin typeface="Arial" panose="020B0604020202020204" pitchFamily="34" charset="0"/>
                <a:cs typeface="Arial" panose="020B0604020202020204" pitchFamily="34" charset="0"/>
              </a:rPr>
              <a:t>Accountability mechanisms</a:t>
            </a:r>
          </a:p>
          <a:p>
            <a:pPr marL="0" indent="0" algn="ctr">
              <a:buNone/>
            </a:pPr>
            <a:r>
              <a:rPr lang="en-ZA" sz="3200" b="1" dirty="0">
                <a:solidFill>
                  <a:srgbClr val="C00000"/>
                </a:solidFill>
                <a:latin typeface="Arial" panose="020B0604020202020204" pitchFamily="34" charset="0"/>
                <a:cs typeface="Arial" panose="020B0604020202020204" pitchFamily="34" charset="0"/>
              </a:rPr>
              <a:t>ACTION</a:t>
            </a:r>
          </a:p>
        </p:txBody>
      </p:sp>
      <p:pic>
        <p:nvPicPr>
          <p:cNvPr id="6" name="Picture 5" descr="ADF logo&#10;">
            <a:extLst>
              <a:ext uri="{FF2B5EF4-FFF2-40B4-BE49-F238E27FC236}">
                <a16:creationId xmlns:a16="http://schemas.microsoft.com/office/drawing/2014/main" id="{D2D0EEB6-62E6-4F5C-A2A6-467AF6C927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8549" y="685800"/>
            <a:ext cx="2029341" cy="865423"/>
          </a:xfrm>
          <a:prstGeom prst="rect">
            <a:avLst/>
          </a:prstGeom>
          <a:solidFill>
            <a:schemeClr val="bg1"/>
          </a:solidFill>
        </p:spPr>
      </p:pic>
      <p:pic>
        <p:nvPicPr>
          <p:cNvPr id="8" name="Content Placeholder 10" descr="A picture containing text, clipart&#10;&#10;Description automatically generated">
            <a:extLst>
              <a:ext uri="{FF2B5EF4-FFF2-40B4-BE49-F238E27FC236}">
                <a16:creationId xmlns:a16="http://schemas.microsoft.com/office/drawing/2014/main" id="{43468B5D-CCAF-4976-A68C-9F4FCC1C114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03073" y="576510"/>
            <a:ext cx="1006155" cy="974713"/>
          </a:xfrm>
          <a:prstGeom prst="rect">
            <a:avLst/>
          </a:prstGeom>
        </p:spPr>
      </p:pic>
      <p:pic>
        <p:nvPicPr>
          <p:cNvPr id="9" name="Picture 8" descr="Logo&#10;&#10;Description automatically generated">
            <a:extLst>
              <a:ext uri="{FF2B5EF4-FFF2-40B4-BE49-F238E27FC236}">
                <a16:creationId xmlns:a16="http://schemas.microsoft.com/office/drawing/2014/main" id="{2BD1B7A8-04C2-4886-98A3-E3E226985E87}"/>
              </a:ext>
            </a:extLst>
          </p:cNvPr>
          <p:cNvPicPr>
            <a:picLocks noChangeAspect="1"/>
          </p:cNvPicPr>
          <p:nvPr/>
        </p:nvPicPr>
        <p:blipFill>
          <a:blip r:embed="rId4"/>
          <a:stretch>
            <a:fillRect/>
          </a:stretch>
        </p:blipFill>
        <p:spPr>
          <a:xfrm>
            <a:off x="11253239" y="5922335"/>
            <a:ext cx="804708" cy="818706"/>
          </a:xfrm>
          <a:prstGeom prst="rect">
            <a:avLst/>
          </a:prstGeom>
        </p:spPr>
      </p:pic>
    </p:spTree>
    <p:extLst>
      <p:ext uri="{BB962C8B-B14F-4D97-AF65-F5344CB8AC3E}">
        <p14:creationId xmlns:p14="http://schemas.microsoft.com/office/powerpoint/2010/main" val="4307838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5EABD-E782-49EC-882F-99661CA44505}"/>
              </a:ext>
            </a:extLst>
          </p:cNvPr>
          <p:cNvSpPr>
            <a:spLocks noGrp="1"/>
          </p:cNvSpPr>
          <p:nvPr>
            <p:ph type="title"/>
          </p:nvPr>
        </p:nvSpPr>
        <p:spPr>
          <a:xfrm>
            <a:off x="2383605" y="484632"/>
            <a:ext cx="8100098" cy="1066590"/>
          </a:xfrm>
          <a:solidFill>
            <a:srgbClr val="3A1953"/>
          </a:solidFill>
        </p:spPr>
        <p:txBody>
          <a:bodyPr>
            <a:noAutofit/>
          </a:bodyPr>
          <a:lstStyle/>
          <a:p>
            <a:pPr algn="ctr"/>
            <a:r>
              <a:rPr lang="en-ZA" sz="3600" b="1" dirty="0">
                <a:solidFill>
                  <a:schemeClr val="bg1"/>
                </a:solidFill>
                <a:latin typeface="Arial" panose="020B0604020202020204" pitchFamily="34" charset="0"/>
                <a:cs typeface="Arial" panose="020B0604020202020204" pitchFamily="34" charset="0"/>
              </a:rPr>
              <a:t>Disability inclusive </a:t>
            </a:r>
            <a:br>
              <a:rPr lang="en-ZA" sz="3600" b="1" dirty="0">
                <a:solidFill>
                  <a:schemeClr val="bg1"/>
                </a:solidFill>
                <a:latin typeface="Arial" panose="020B0604020202020204" pitchFamily="34" charset="0"/>
                <a:cs typeface="Arial" panose="020B0604020202020204" pitchFamily="34" charset="0"/>
              </a:rPr>
            </a:br>
            <a:r>
              <a:rPr lang="en-ZA" sz="3600" b="1" dirty="0">
                <a:solidFill>
                  <a:schemeClr val="bg1"/>
                </a:solidFill>
                <a:latin typeface="Arial" panose="020B0604020202020204" pitchFamily="34" charset="0"/>
                <a:cs typeface="Arial" panose="020B0604020202020204" pitchFamily="34" charset="0"/>
              </a:rPr>
              <a:t>food security</a:t>
            </a:r>
            <a:endParaRPr lang="en-ZA" sz="3600" b="1" dirty="0">
              <a:solidFill>
                <a:schemeClr val="bg1"/>
              </a:solidFill>
              <a:latin typeface="Aharoni" panose="02010803020104030203" pitchFamily="2" charset="-79"/>
              <a:cs typeface="Aharoni" panose="02010803020104030203" pitchFamily="2" charset="-79"/>
            </a:endParaRPr>
          </a:p>
        </p:txBody>
      </p:sp>
      <p:sp>
        <p:nvSpPr>
          <p:cNvPr id="3" name="Content Placeholder 2">
            <a:extLst>
              <a:ext uri="{FF2B5EF4-FFF2-40B4-BE49-F238E27FC236}">
                <a16:creationId xmlns:a16="http://schemas.microsoft.com/office/drawing/2014/main" id="{6E1E7500-0395-4425-92BA-E0A5FCD6F75B}"/>
              </a:ext>
            </a:extLst>
          </p:cNvPr>
          <p:cNvSpPr>
            <a:spLocks noGrp="1"/>
          </p:cNvSpPr>
          <p:nvPr>
            <p:ph idx="1"/>
          </p:nvPr>
        </p:nvSpPr>
        <p:spPr>
          <a:xfrm>
            <a:off x="368135" y="1916617"/>
            <a:ext cx="11067802" cy="4602935"/>
          </a:xfrm>
        </p:spPr>
        <p:txBody>
          <a:bodyPr>
            <a:normAutofit lnSpcReduction="10000"/>
          </a:bodyPr>
          <a:lstStyle/>
          <a:p>
            <a:pPr marL="0" indent="0" algn="ctr">
              <a:lnSpc>
                <a:spcPct val="120000"/>
              </a:lnSpc>
              <a:spcBef>
                <a:spcPts val="600"/>
              </a:spcBef>
              <a:spcAft>
                <a:spcPts val="600"/>
              </a:spcAft>
              <a:buNone/>
            </a:pPr>
            <a:r>
              <a:rPr lang="en-US" sz="2400" b="1" i="0" dirty="0">
                <a:solidFill>
                  <a:srgbClr val="7030A0"/>
                </a:solidFill>
                <a:effectLst/>
                <a:latin typeface="Arial" panose="020B0604020202020204" pitchFamily="34" charset="0"/>
                <a:cs typeface="Arial" panose="020B0604020202020204" pitchFamily="34" charset="0"/>
              </a:rPr>
              <a:t> The availability, accessibility and affordability of food to all the citizens of the country at all times.</a:t>
            </a:r>
            <a:endParaRPr lang="en-ZA" sz="2400" b="1" dirty="0">
              <a:solidFill>
                <a:srgbClr val="7030A0"/>
              </a:solidFill>
              <a:latin typeface="Arial" panose="020B0604020202020204" pitchFamily="34" charset="0"/>
              <a:cs typeface="Arial" panose="020B0604020202020204" pitchFamily="34" charset="0"/>
            </a:endParaRPr>
          </a:p>
          <a:p>
            <a:pPr marL="628650" indent="-628650">
              <a:lnSpc>
                <a:spcPct val="120000"/>
              </a:lnSpc>
              <a:spcBef>
                <a:spcPts val="600"/>
              </a:spcBef>
              <a:spcAft>
                <a:spcPts val="600"/>
              </a:spcAft>
              <a:buFont typeface="Wingdings" panose="05000000000000000000" pitchFamily="2" charset="2"/>
              <a:buChar char="v"/>
            </a:pPr>
            <a:r>
              <a:rPr lang="en-ZA" sz="2200" dirty="0">
                <a:latin typeface="Arial" panose="020B0604020202020204" pitchFamily="34" charset="0"/>
                <a:cs typeface="Arial" panose="020B0604020202020204" pitchFamily="34" charset="0"/>
              </a:rPr>
              <a:t>What are the South Sudan Government Food Security Laws, Policies, Programmes and Services?</a:t>
            </a:r>
          </a:p>
          <a:p>
            <a:pPr marL="628650" indent="-628650">
              <a:lnSpc>
                <a:spcPct val="120000"/>
              </a:lnSpc>
              <a:spcBef>
                <a:spcPts val="600"/>
              </a:spcBef>
              <a:spcAft>
                <a:spcPts val="600"/>
              </a:spcAft>
              <a:buFont typeface="Wingdings" panose="05000000000000000000" pitchFamily="2" charset="2"/>
              <a:buChar char="v"/>
            </a:pPr>
            <a:r>
              <a:rPr lang="en-ZA" sz="2200" dirty="0">
                <a:latin typeface="Arial" panose="020B0604020202020204" pitchFamily="34" charset="0"/>
                <a:cs typeface="Arial" panose="020B0604020202020204" pitchFamily="34" charset="0"/>
              </a:rPr>
              <a:t> Which International Agencies support the South Sudan government with Food Security Services?</a:t>
            </a:r>
          </a:p>
          <a:p>
            <a:pPr marL="628650" indent="-628650">
              <a:lnSpc>
                <a:spcPct val="120000"/>
              </a:lnSpc>
              <a:spcBef>
                <a:spcPts val="600"/>
              </a:spcBef>
              <a:spcAft>
                <a:spcPts val="600"/>
              </a:spcAft>
              <a:buFont typeface="Wingdings" panose="05000000000000000000" pitchFamily="2" charset="2"/>
              <a:buChar char="v"/>
            </a:pPr>
            <a:r>
              <a:rPr lang="en-ZA" sz="2200" dirty="0">
                <a:latin typeface="Arial" panose="020B0604020202020204" pitchFamily="34" charset="0"/>
                <a:cs typeface="Arial" panose="020B0604020202020204" pitchFamily="34" charset="0"/>
              </a:rPr>
              <a:t>Which national and local NGO’s support food security?</a:t>
            </a:r>
          </a:p>
          <a:p>
            <a:pPr marL="628650" indent="-628650">
              <a:lnSpc>
                <a:spcPct val="120000"/>
              </a:lnSpc>
              <a:spcBef>
                <a:spcPts val="600"/>
              </a:spcBef>
              <a:spcAft>
                <a:spcPts val="600"/>
              </a:spcAft>
              <a:buFont typeface="Wingdings" panose="05000000000000000000" pitchFamily="2" charset="2"/>
              <a:buChar char="v"/>
            </a:pPr>
            <a:r>
              <a:rPr lang="en-ZA" sz="2200" dirty="0">
                <a:latin typeface="Arial" panose="020B0604020202020204" pitchFamily="34" charset="0"/>
                <a:cs typeface="Arial" panose="020B0604020202020204" pitchFamily="34" charset="0"/>
              </a:rPr>
              <a:t>Are we as persons with disabilities only consumers of food (recipients) or are we also producers of food?  Where else in the food security value chain can we play a role, e.g. transporting, distributing, packaging, processing?</a:t>
            </a:r>
          </a:p>
        </p:txBody>
      </p:sp>
      <p:pic>
        <p:nvPicPr>
          <p:cNvPr id="6" name="Picture 5" descr="ADF logo&#10;">
            <a:extLst>
              <a:ext uri="{FF2B5EF4-FFF2-40B4-BE49-F238E27FC236}">
                <a16:creationId xmlns:a16="http://schemas.microsoft.com/office/drawing/2014/main" id="{82EB2BD9-BD33-4B57-95CF-0F27C9E42A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8549" y="685800"/>
            <a:ext cx="2029341" cy="865423"/>
          </a:xfrm>
          <a:prstGeom prst="rect">
            <a:avLst/>
          </a:prstGeom>
          <a:solidFill>
            <a:schemeClr val="bg1"/>
          </a:solidFill>
        </p:spPr>
      </p:pic>
      <p:pic>
        <p:nvPicPr>
          <p:cNvPr id="8" name="Content Placeholder 10" descr="A picture containing text, clipart&#10;&#10;Description automatically generated">
            <a:extLst>
              <a:ext uri="{FF2B5EF4-FFF2-40B4-BE49-F238E27FC236}">
                <a16:creationId xmlns:a16="http://schemas.microsoft.com/office/drawing/2014/main" id="{EAF01D53-0301-48BE-B42A-383B91D948A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92440" y="484632"/>
            <a:ext cx="1006155" cy="974713"/>
          </a:xfrm>
          <a:prstGeom prst="rect">
            <a:avLst/>
          </a:prstGeom>
        </p:spPr>
      </p:pic>
      <p:pic>
        <p:nvPicPr>
          <p:cNvPr id="10" name="Picture 9" descr="Logo&#10;&#10;Description automatically generated">
            <a:extLst>
              <a:ext uri="{FF2B5EF4-FFF2-40B4-BE49-F238E27FC236}">
                <a16:creationId xmlns:a16="http://schemas.microsoft.com/office/drawing/2014/main" id="{7E33F6B1-1A36-4F40-B24D-428E05E611EA}"/>
              </a:ext>
            </a:extLst>
          </p:cNvPr>
          <p:cNvPicPr>
            <a:picLocks noChangeAspect="1"/>
          </p:cNvPicPr>
          <p:nvPr/>
        </p:nvPicPr>
        <p:blipFill>
          <a:blip r:embed="rId4"/>
          <a:stretch>
            <a:fillRect/>
          </a:stretch>
        </p:blipFill>
        <p:spPr>
          <a:xfrm>
            <a:off x="11253239" y="5922335"/>
            <a:ext cx="804708" cy="818706"/>
          </a:xfrm>
          <a:prstGeom prst="rect">
            <a:avLst/>
          </a:prstGeom>
        </p:spPr>
      </p:pic>
    </p:spTree>
    <p:extLst>
      <p:ext uri="{BB962C8B-B14F-4D97-AF65-F5344CB8AC3E}">
        <p14:creationId xmlns:p14="http://schemas.microsoft.com/office/powerpoint/2010/main" val="32666099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5EABD-E782-49EC-882F-99661CA44505}"/>
              </a:ext>
            </a:extLst>
          </p:cNvPr>
          <p:cNvSpPr>
            <a:spLocks noGrp="1"/>
          </p:cNvSpPr>
          <p:nvPr>
            <p:ph type="title"/>
          </p:nvPr>
        </p:nvSpPr>
        <p:spPr>
          <a:xfrm>
            <a:off x="2383605" y="484632"/>
            <a:ext cx="8100098" cy="1066590"/>
          </a:xfrm>
          <a:solidFill>
            <a:srgbClr val="3A1953"/>
          </a:solidFill>
        </p:spPr>
        <p:txBody>
          <a:bodyPr>
            <a:noAutofit/>
          </a:bodyPr>
          <a:lstStyle/>
          <a:p>
            <a:pPr algn="ctr"/>
            <a:r>
              <a:rPr lang="en-ZA" sz="3600" b="1" dirty="0">
                <a:solidFill>
                  <a:schemeClr val="bg1"/>
                </a:solidFill>
                <a:latin typeface="Arial" panose="020B0604020202020204" pitchFamily="34" charset="0"/>
                <a:cs typeface="Arial" panose="020B0604020202020204" pitchFamily="34" charset="0"/>
              </a:rPr>
              <a:t>Disability inclusive emergency response</a:t>
            </a:r>
            <a:endParaRPr lang="en-ZA" sz="3600" b="1" dirty="0">
              <a:solidFill>
                <a:schemeClr val="bg1"/>
              </a:solidFill>
              <a:latin typeface="Aharoni" panose="02010803020104030203" pitchFamily="2" charset="-79"/>
              <a:cs typeface="Aharoni" panose="02010803020104030203" pitchFamily="2" charset="-79"/>
            </a:endParaRPr>
          </a:p>
        </p:txBody>
      </p:sp>
      <p:sp>
        <p:nvSpPr>
          <p:cNvPr id="3" name="Content Placeholder 2">
            <a:extLst>
              <a:ext uri="{FF2B5EF4-FFF2-40B4-BE49-F238E27FC236}">
                <a16:creationId xmlns:a16="http://schemas.microsoft.com/office/drawing/2014/main" id="{6E1E7500-0395-4425-92BA-E0A5FCD6F75B}"/>
              </a:ext>
            </a:extLst>
          </p:cNvPr>
          <p:cNvSpPr>
            <a:spLocks noGrp="1"/>
          </p:cNvSpPr>
          <p:nvPr>
            <p:ph idx="1"/>
          </p:nvPr>
        </p:nvSpPr>
        <p:spPr>
          <a:xfrm>
            <a:off x="843148" y="2074606"/>
            <a:ext cx="10604664" cy="4097594"/>
          </a:xfrm>
        </p:spPr>
        <p:txBody>
          <a:bodyPr>
            <a:noAutofit/>
          </a:bodyPr>
          <a:lstStyle/>
          <a:p>
            <a:pPr marL="628650" indent="-628650">
              <a:lnSpc>
                <a:spcPct val="120000"/>
              </a:lnSpc>
              <a:spcBef>
                <a:spcPts val="600"/>
              </a:spcBef>
              <a:spcAft>
                <a:spcPts val="600"/>
              </a:spcAft>
              <a:buFont typeface="Wingdings" panose="05000000000000000000" pitchFamily="2" charset="2"/>
              <a:buChar char="v"/>
            </a:pPr>
            <a:r>
              <a:rPr lang="en-ZA" sz="2200" dirty="0">
                <a:latin typeface="Arial" panose="020B0604020202020204" pitchFamily="34" charset="0"/>
                <a:cs typeface="Arial" panose="020B0604020202020204" pitchFamily="34" charset="0"/>
              </a:rPr>
              <a:t>What are the South Sudan Government Emergency Response Laws, Policies, Programmes and Services?</a:t>
            </a:r>
          </a:p>
          <a:p>
            <a:pPr marL="628650" indent="-628650">
              <a:lnSpc>
                <a:spcPct val="120000"/>
              </a:lnSpc>
              <a:spcBef>
                <a:spcPts val="600"/>
              </a:spcBef>
              <a:spcAft>
                <a:spcPts val="600"/>
              </a:spcAft>
              <a:buFont typeface="Wingdings" panose="05000000000000000000" pitchFamily="2" charset="2"/>
              <a:buChar char="v"/>
            </a:pPr>
            <a:r>
              <a:rPr lang="en-ZA" sz="2200" dirty="0">
                <a:latin typeface="Arial" panose="020B0604020202020204" pitchFamily="34" charset="0"/>
                <a:cs typeface="Arial" panose="020B0604020202020204" pitchFamily="34" charset="0"/>
              </a:rPr>
              <a:t>Which International Agencies support the South Sudan government with Emergency Response Services?</a:t>
            </a:r>
          </a:p>
          <a:p>
            <a:pPr marL="628650" indent="-628650">
              <a:lnSpc>
                <a:spcPct val="120000"/>
              </a:lnSpc>
              <a:spcBef>
                <a:spcPts val="600"/>
              </a:spcBef>
              <a:spcAft>
                <a:spcPts val="600"/>
              </a:spcAft>
              <a:buFont typeface="Wingdings" panose="05000000000000000000" pitchFamily="2" charset="2"/>
              <a:buChar char="v"/>
            </a:pPr>
            <a:r>
              <a:rPr lang="en-ZA" sz="2200" dirty="0">
                <a:latin typeface="Arial" panose="020B0604020202020204" pitchFamily="34" charset="0"/>
                <a:cs typeface="Arial" panose="020B0604020202020204" pitchFamily="34" charset="0"/>
              </a:rPr>
              <a:t>Which national and local NGO’s support Emergency Responses?</a:t>
            </a:r>
          </a:p>
          <a:p>
            <a:pPr marL="628650" indent="-628650">
              <a:lnSpc>
                <a:spcPct val="120000"/>
              </a:lnSpc>
              <a:spcBef>
                <a:spcPts val="600"/>
              </a:spcBef>
              <a:spcAft>
                <a:spcPts val="600"/>
              </a:spcAft>
              <a:buFont typeface="Wingdings" panose="05000000000000000000" pitchFamily="2" charset="2"/>
              <a:buChar char="v"/>
            </a:pPr>
            <a:r>
              <a:rPr lang="en-ZA" sz="2200" dirty="0">
                <a:latin typeface="Arial" panose="020B0604020202020204" pitchFamily="34" charset="0"/>
                <a:cs typeface="Arial" panose="020B0604020202020204" pitchFamily="34" charset="0"/>
              </a:rPr>
              <a:t>Are persons with disabilities only recipients of emergency response services or can we also play a role in rendering emergency response services?</a:t>
            </a:r>
          </a:p>
          <a:p>
            <a:pPr marL="0" indent="0" algn="ctr">
              <a:lnSpc>
                <a:spcPct val="120000"/>
              </a:lnSpc>
              <a:spcBef>
                <a:spcPts val="600"/>
              </a:spcBef>
              <a:spcAft>
                <a:spcPts val="600"/>
              </a:spcAft>
              <a:buNone/>
            </a:pPr>
            <a:r>
              <a:rPr lang="en-US" sz="2200" b="1" dirty="0">
                <a:solidFill>
                  <a:srgbClr val="7030A0"/>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IASC Guidelines, Inclusion of Persons with Disabilities </a:t>
            </a:r>
            <a:endParaRPr lang="en-US" sz="2200" b="1" dirty="0">
              <a:solidFill>
                <a:srgbClr val="7030A0"/>
              </a:solidFill>
              <a:latin typeface="Arial" panose="020B0604020202020204" pitchFamily="34" charset="0"/>
              <a:cs typeface="Arial" panose="020B0604020202020204" pitchFamily="34" charset="0"/>
            </a:endParaRPr>
          </a:p>
        </p:txBody>
      </p:sp>
      <p:pic>
        <p:nvPicPr>
          <p:cNvPr id="6" name="Picture 5" descr="ADF logo&#10;">
            <a:extLst>
              <a:ext uri="{FF2B5EF4-FFF2-40B4-BE49-F238E27FC236}">
                <a16:creationId xmlns:a16="http://schemas.microsoft.com/office/drawing/2014/main" id="{82EB2BD9-BD33-4B57-95CF-0F27C9E42A6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8549" y="685800"/>
            <a:ext cx="2029341" cy="865423"/>
          </a:xfrm>
          <a:prstGeom prst="rect">
            <a:avLst/>
          </a:prstGeom>
          <a:solidFill>
            <a:schemeClr val="bg1"/>
          </a:solidFill>
        </p:spPr>
      </p:pic>
      <p:pic>
        <p:nvPicPr>
          <p:cNvPr id="8" name="Content Placeholder 10" descr="A picture containing text, clipart&#10;&#10;Description automatically generated">
            <a:extLst>
              <a:ext uri="{FF2B5EF4-FFF2-40B4-BE49-F238E27FC236}">
                <a16:creationId xmlns:a16="http://schemas.microsoft.com/office/drawing/2014/main" id="{EAF01D53-0301-48BE-B42A-383B91D948A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92440" y="484632"/>
            <a:ext cx="1006155" cy="974713"/>
          </a:xfrm>
          <a:prstGeom prst="rect">
            <a:avLst/>
          </a:prstGeom>
        </p:spPr>
      </p:pic>
      <p:pic>
        <p:nvPicPr>
          <p:cNvPr id="10" name="Picture 9" descr="Logo&#10;&#10;Description automatically generated">
            <a:extLst>
              <a:ext uri="{FF2B5EF4-FFF2-40B4-BE49-F238E27FC236}">
                <a16:creationId xmlns:a16="http://schemas.microsoft.com/office/drawing/2014/main" id="{7E33F6B1-1A36-4F40-B24D-428E05E611EA}"/>
              </a:ext>
            </a:extLst>
          </p:cNvPr>
          <p:cNvPicPr>
            <a:picLocks noChangeAspect="1"/>
          </p:cNvPicPr>
          <p:nvPr/>
        </p:nvPicPr>
        <p:blipFill>
          <a:blip r:embed="rId5"/>
          <a:stretch>
            <a:fillRect/>
          </a:stretch>
        </p:blipFill>
        <p:spPr>
          <a:xfrm>
            <a:off x="11253239" y="5922335"/>
            <a:ext cx="804708" cy="818706"/>
          </a:xfrm>
          <a:prstGeom prst="rect">
            <a:avLst/>
          </a:prstGeom>
        </p:spPr>
      </p:pic>
    </p:spTree>
    <p:extLst>
      <p:ext uri="{BB962C8B-B14F-4D97-AF65-F5344CB8AC3E}">
        <p14:creationId xmlns:p14="http://schemas.microsoft.com/office/powerpoint/2010/main" val="32813058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5EABD-E782-49EC-882F-99661CA44505}"/>
              </a:ext>
            </a:extLst>
          </p:cNvPr>
          <p:cNvSpPr>
            <a:spLocks noGrp="1"/>
          </p:cNvSpPr>
          <p:nvPr>
            <p:ph type="title"/>
          </p:nvPr>
        </p:nvSpPr>
        <p:spPr>
          <a:xfrm>
            <a:off x="2383605" y="484632"/>
            <a:ext cx="8100098" cy="1066590"/>
          </a:xfrm>
          <a:solidFill>
            <a:srgbClr val="3A1953"/>
          </a:solidFill>
        </p:spPr>
        <p:txBody>
          <a:bodyPr>
            <a:noAutofit/>
          </a:bodyPr>
          <a:lstStyle/>
          <a:p>
            <a:pPr algn="ctr"/>
            <a:r>
              <a:rPr lang="en-ZA" sz="3600" b="1" dirty="0">
                <a:solidFill>
                  <a:schemeClr val="bg1"/>
                </a:solidFill>
                <a:latin typeface="Arial" panose="020B0604020202020204" pitchFamily="34" charset="0"/>
                <a:cs typeface="Arial" panose="020B0604020202020204" pitchFamily="34" charset="0"/>
              </a:rPr>
              <a:t>Access to Assistive Devices </a:t>
            </a:r>
            <a:br>
              <a:rPr lang="en-ZA" sz="3600" b="1" dirty="0">
                <a:solidFill>
                  <a:schemeClr val="bg1"/>
                </a:solidFill>
                <a:latin typeface="Arial" panose="020B0604020202020204" pitchFamily="34" charset="0"/>
                <a:cs typeface="Arial" panose="020B0604020202020204" pitchFamily="34" charset="0"/>
              </a:rPr>
            </a:br>
            <a:r>
              <a:rPr lang="en-ZA" sz="3600" b="1" dirty="0">
                <a:solidFill>
                  <a:schemeClr val="bg1"/>
                </a:solidFill>
                <a:latin typeface="Arial" panose="020B0604020202020204" pitchFamily="34" charset="0"/>
                <a:cs typeface="Arial" panose="020B0604020202020204" pitchFamily="34" charset="0"/>
              </a:rPr>
              <a:t>&amp; Technology</a:t>
            </a:r>
            <a:endParaRPr lang="en-ZA" sz="3600" b="1" dirty="0">
              <a:solidFill>
                <a:schemeClr val="bg1"/>
              </a:solidFill>
              <a:latin typeface="Aharoni" panose="02010803020104030203" pitchFamily="2" charset="-79"/>
              <a:cs typeface="Aharoni" panose="02010803020104030203" pitchFamily="2" charset="-79"/>
            </a:endParaRPr>
          </a:p>
        </p:txBody>
      </p:sp>
      <p:sp>
        <p:nvSpPr>
          <p:cNvPr id="3" name="Content Placeholder 2">
            <a:extLst>
              <a:ext uri="{FF2B5EF4-FFF2-40B4-BE49-F238E27FC236}">
                <a16:creationId xmlns:a16="http://schemas.microsoft.com/office/drawing/2014/main" id="{6E1E7500-0395-4425-92BA-E0A5FCD6F75B}"/>
              </a:ext>
            </a:extLst>
          </p:cNvPr>
          <p:cNvSpPr>
            <a:spLocks noGrp="1"/>
          </p:cNvSpPr>
          <p:nvPr>
            <p:ph idx="1"/>
          </p:nvPr>
        </p:nvSpPr>
        <p:spPr>
          <a:xfrm>
            <a:off x="843148" y="2074606"/>
            <a:ext cx="10604664" cy="4097594"/>
          </a:xfrm>
        </p:spPr>
        <p:txBody>
          <a:bodyPr>
            <a:normAutofit fontScale="85000" lnSpcReduction="20000"/>
          </a:bodyPr>
          <a:lstStyle/>
          <a:p>
            <a:pPr marL="628650" indent="-628650">
              <a:lnSpc>
                <a:spcPct val="120000"/>
              </a:lnSpc>
              <a:spcBef>
                <a:spcPts val="600"/>
              </a:spcBef>
              <a:spcAft>
                <a:spcPts val="600"/>
              </a:spcAft>
              <a:buFont typeface="Wingdings" panose="05000000000000000000" pitchFamily="2" charset="2"/>
              <a:buChar char="v"/>
            </a:pPr>
            <a:r>
              <a:rPr lang="en-ZA" sz="2800" dirty="0">
                <a:latin typeface="Arial" panose="020B0604020202020204" pitchFamily="34" charset="0"/>
                <a:cs typeface="Arial" panose="020B0604020202020204" pitchFamily="34" charset="0"/>
              </a:rPr>
              <a:t>What are the South Sudan Government Assistive Devices and Technology Laws, Policies, Programmes and Services?</a:t>
            </a:r>
          </a:p>
          <a:p>
            <a:pPr marL="628650" indent="-628650">
              <a:lnSpc>
                <a:spcPct val="120000"/>
              </a:lnSpc>
              <a:spcBef>
                <a:spcPts val="600"/>
              </a:spcBef>
              <a:spcAft>
                <a:spcPts val="600"/>
              </a:spcAft>
              <a:buFont typeface="Wingdings" panose="05000000000000000000" pitchFamily="2" charset="2"/>
              <a:buChar char="v"/>
            </a:pPr>
            <a:r>
              <a:rPr lang="en-ZA" sz="2800" dirty="0">
                <a:latin typeface="Arial" panose="020B0604020202020204" pitchFamily="34" charset="0"/>
                <a:cs typeface="Arial" panose="020B0604020202020204" pitchFamily="34" charset="0"/>
              </a:rPr>
              <a:t>Which International Agencies support the South Sudan government with Assistive Devices Services?</a:t>
            </a:r>
          </a:p>
          <a:p>
            <a:pPr marL="628650" indent="-628650">
              <a:lnSpc>
                <a:spcPct val="120000"/>
              </a:lnSpc>
              <a:spcBef>
                <a:spcPts val="600"/>
              </a:spcBef>
              <a:spcAft>
                <a:spcPts val="600"/>
              </a:spcAft>
              <a:buFont typeface="Wingdings" panose="05000000000000000000" pitchFamily="2" charset="2"/>
              <a:buChar char="v"/>
            </a:pPr>
            <a:r>
              <a:rPr lang="en-ZA" sz="2800" dirty="0">
                <a:latin typeface="Arial" panose="020B0604020202020204" pitchFamily="34" charset="0"/>
                <a:cs typeface="Arial" panose="020B0604020202020204" pitchFamily="34" charset="0"/>
              </a:rPr>
              <a:t>Which national and local NGO’s support provision of assistive technology and devices?</a:t>
            </a:r>
          </a:p>
          <a:p>
            <a:pPr marL="628650" indent="-628650">
              <a:lnSpc>
                <a:spcPct val="120000"/>
              </a:lnSpc>
              <a:spcBef>
                <a:spcPts val="600"/>
              </a:spcBef>
              <a:spcAft>
                <a:spcPts val="600"/>
              </a:spcAft>
              <a:buFont typeface="Wingdings" panose="05000000000000000000" pitchFamily="2" charset="2"/>
              <a:buChar char="v"/>
            </a:pPr>
            <a:r>
              <a:rPr lang="en-ZA" sz="2800" dirty="0">
                <a:latin typeface="Arial" panose="020B0604020202020204" pitchFamily="34" charset="0"/>
                <a:cs typeface="Arial" panose="020B0604020202020204" pitchFamily="34" charset="0"/>
              </a:rPr>
              <a:t>Are we as persons with disabilities only consumers of assistive technology and devices (recipients) or are we also producers/repairers/suppliers of these devices?</a:t>
            </a:r>
          </a:p>
        </p:txBody>
      </p:sp>
      <p:pic>
        <p:nvPicPr>
          <p:cNvPr id="6" name="Picture 5" descr="ADF logo&#10;">
            <a:extLst>
              <a:ext uri="{FF2B5EF4-FFF2-40B4-BE49-F238E27FC236}">
                <a16:creationId xmlns:a16="http://schemas.microsoft.com/office/drawing/2014/main" id="{82EB2BD9-BD33-4B57-95CF-0F27C9E42A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8549" y="685800"/>
            <a:ext cx="2029341" cy="865423"/>
          </a:xfrm>
          <a:prstGeom prst="rect">
            <a:avLst/>
          </a:prstGeom>
          <a:solidFill>
            <a:schemeClr val="bg1"/>
          </a:solidFill>
        </p:spPr>
      </p:pic>
      <p:pic>
        <p:nvPicPr>
          <p:cNvPr id="8" name="Content Placeholder 10" descr="A picture containing text, clipart&#10;&#10;Description automatically generated">
            <a:extLst>
              <a:ext uri="{FF2B5EF4-FFF2-40B4-BE49-F238E27FC236}">
                <a16:creationId xmlns:a16="http://schemas.microsoft.com/office/drawing/2014/main" id="{EAF01D53-0301-48BE-B42A-383B91D948A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92440" y="484632"/>
            <a:ext cx="1006155" cy="974713"/>
          </a:xfrm>
          <a:prstGeom prst="rect">
            <a:avLst/>
          </a:prstGeom>
        </p:spPr>
      </p:pic>
      <p:pic>
        <p:nvPicPr>
          <p:cNvPr id="10" name="Picture 9" descr="Logo&#10;&#10;Description automatically generated">
            <a:extLst>
              <a:ext uri="{FF2B5EF4-FFF2-40B4-BE49-F238E27FC236}">
                <a16:creationId xmlns:a16="http://schemas.microsoft.com/office/drawing/2014/main" id="{7E33F6B1-1A36-4F40-B24D-428E05E611EA}"/>
              </a:ext>
            </a:extLst>
          </p:cNvPr>
          <p:cNvPicPr>
            <a:picLocks noChangeAspect="1"/>
          </p:cNvPicPr>
          <p:nvPr/>
        </p:nvPicPr>
        <p:blipFill>
          <a:blip r:embed="rId4"/>
          <a:stretch>
            <a:fillRect/>
          </a:stretch>
        </p:blipFill>
        <p:spPr>
          <a:xfrm>
            <a:off x="11253239" y="5922335"/>
            <a:ext cx="804708" cy="818706"/>
          </a:xfrm>
          <a:prstGeom prst="rect">
            <a:avLst/>
          </a:prstGeom>
        </p:spPr>
      </p:pic>
    </p:spTree>
    <p:extLst>
      <p:ext uri="{BB962C8B-B14F-4D97-AF65-F5344CB8AC3E}">
        <p14:creationId xmlns:p14="http://schemas.microsoft.com/office/powerpoint/2010/main" val="266616152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5EABD-E782-49EC-882F-99661CA44505}"/>
              </a:ext>
            </a:extLst>
          </p:cNvPr>
          <p:cNvSpPr>
            <a:spLocks noGrp="1"/>
          </p:cNvSpPr>
          <p:nvPr>
            <p:ph type="title"/>
          </p:nvPr>
        </p:nvSpPr>
        <p:spPr>
          <a:xfrm>
            <a:off x="2414427" y="484632"/>
            <a:ext cx="8048010" cy="974713"/>
          </a:xfrm>
          <a:solidFill>
            <a:srgbClr val="C4004F"/>
          </a:solidFill>
        </p:spPr>
        <p:txBody>
          <a:bodyPr>
            <a:normAutofit fontScale="90000"/>
          </a:bodyPr>
          <a:lstStyle/>
          <a:p>
            <a:pPr algn="ctr"/>
            <a:r>
              <a:rPr lang="en-ZA" sz="4800" dirty="0">
                <a:solidFill>
                  <a:schemeClr val="bg1"/>
                </a:solidFill>
                <a:latin typeface="Aharoni" panose="02010803020104030203" pitchFamily="2" charset="-79"/>
                <a:cs typeface="Aharoni" panose="02010803020104030203" pitchFamily="2" charset="-79"/>
              </a:rPr>
              <a:t>GROUPS : STEP </a:t>
            </a:r>
            <a:r>
              <a:rPr lang="en-ZA" sz="7200" dirty="0">
                <a:solidFill>
                  <a:schemeClr val="bg1"/>
                </a:solidFill>
                <a:latin typeface="Aharoni" panose="02010803020104030203" pitchFamily="2" charset="-79"/>
                <a:cs typeface="Aharoni" panose="02010803020104030203" pitchFamily="2" charset="-79"/>
              </a:rPr>
              <a:t>1</a:t>
            </a:r>
            <a:endParaRPr lang="en-ZA" sz="4800" dirty="0">
              <a:solidFill>
                <a:schemeClr val="bg1"/>
              </a:solidFill>
              <a:latin typeface="Aharoni" panose="02010803020104030203" pitchFamily="2" charset="-79"/>
              <a:cs typeface="Aharoni" panose="02010803020104030203" pitchFamily="2" charset="-79"/>
            </a:endParaRPr>
          </a:p>
        </p:txBody>
      </p:sp>
      <p:sp>
        <p:nvSpPr>
          <p:cNvPr id="3" name="Content Placeholder 2">
            <a:extLst>
              <a:ext uri="{FF2B5EF4-FFF2-40B4-BE49-F238E27FC236}">
                <a16:creationId xmlns:a16="http://schemas.microsoft.com/office/drawing/2014/main" id="{6E1E7500-0395-4425-92BA-E0A5FCD6F75B}"/>
              </a:ext>
            </a:extLst>
          </p:cNvPr>
          <p:cNvSpPr>
            <a:spLocks noGrp="1"/>
          </p:cNvSpPr>
          <p:nvPr>
            <p:ph idx="1"/>
          </p:nvPr>
        </p:nvSpPr>
        <p:spPr>
          <a:xfrm>
            <a:off x="1051189" y="2167130"/>
            <a:ext cx="10089622" cy="4164558"/>
          </a:xfrm>
        </p:spPr>
        <p:txBody>
          <a:bodyPr>
            <a:normAutofit/>
          </a:bodyPr>
          <a:lstStyle/>
          <a:p>
            <a:pPr marL="534988" indent="-534988">
              <a:lnSpc>
                <a:spcPct val="110000"/>
              </a:lnSpc>
              <a:spcBef>
                <a:spcPts val="0"/>
              </a:spcBef>
              <a:spcAft>
                <a:spcPts val="3000"/>
              </a:spcAft>
              <a:buFont typeface="Wingdings" panose="05000000000000000000" pitchFamily="2" charset="2"/>
              <a:buChar char="v"/>
            </a:pPr>
            <a:r>
              <a:rPr lang="en-ZA" sz="2800" dirty="0">
                <a:latin typeface="Arial" panose="020B0604020202020204" pitchFamily="34" charset="0"/>
                <a:cs typeface="Arial" panose="020B0604020202020204" pitchFamily="34" charset="0"/>
              </a:rPr>
              <a:t>What is the problem you want to solve?</a:t>
            </a:r>
          </a:p>
          <a:p>
            <a:pPr marL="534988" indent="-534988">
              <a:lnSpc>
                <a:spcPct val="110000"/>
              </a:lnSpc>
              <a:spcBef>
                <a:spcPts val="0"/>
              </a:spcBef>
              <a:spcAft>
                <a:spcPts val="3000"/>
              </a:spcAft>
              <a:buFont typeface="Wingdings" panose="05000000000000000000" pitchFamily="2" charset="2"/>
              <a:buChar char="v"/>
            </a:pPr>
            <a:r>
              <a:rPr lang="en-ZA" sz="2800" dirty="0">
                <a:latin typeface="Arial" panose="020B0604020202020204" pitchFamily="34" charset="0"/>
                <a:cs typeface="Arial" panose="020B0604020202020204" pitchFamily="34" charset="0"/>
              </a:rPr>
              <a:t>Decide on the Purpose of your Campaign</a:t>
            </a:r>
          </a:p>
          <a:p>
            <a:pPr marL="534988" indent="-534988">
              <a:lnSpc>
                <a:spcPct val="110000"/>
              </a:lnSpc>
              <a:spcBef>
                <a:spcPts val="0"/>
              </a:spcBef>
              <a:spcAft>
                <a:spcPts val="3000"/>
              </a:spcAft>
              <a:buFont typeface="Wingdings" panose="05000000000000000000" pitchFamily="2" charset="2"/>
              <a:buChar char="v"/>
            </a:pPr>
            <a:r>
              <a:rPr lang="en-ZA" sz="2800" dirty="0">
                <a:latin typeface="Arial" panose="020B0604020202020204" pitchFamily="34" charset="0"/>
                <a:cs typeface="Arial" panose="020B0604020202020204" pitchFamily="34" charset="0"/>
              </a:rPr>
              <a:t>Do your Research (gather the facts and context documents)</a:t>
            </a:r>
          </a:p>
          <a:p>
            <a:pPr marL="0" indent="0">
              <a:lnSpc>
                <a:spcPct val="110000"/>
              </a:lnSpc>
              <a:spcBef>
                <a:spcPts val="600"/>
              </a:spcBef>
              <a:spcAft>
                <a:spcPts val="3000"/>
              </a:spcAft>
              <a:buNone/>
            </a:pPr>
            <a:endParaRPr lang="en-ZA" sz="2800" dirty="0">
              <a:latin typeface="Arial" panose="020B0604020202020204" pitchFamily="34" charset="0"/>
              <a:cs typeface="Arial" panose="020B0604020202020204" pitchFamily="34" charset="0"/>
            </a:endParaRPr>
          </a:p>
        </p:txBody>
      </p:sp>
      <p:pic>
        <p:nvPicPr>
          <p:cNvPr id="6" name="Picture 5" descr="ADF logo&#10;">
            <a:extLst>
              <a:ext uri="{FF2B5EF4-FFF2-40B4-BE49-F238E27FC236}">
                <a16:creationId xmlns:a16="http://schemas.microsoft.com/office/drawing/2014/main" id="{D2D0EEB6-62E6-4F5C-A2A6-467AF6C927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8549" y="685800"/>
            <a:ext cx="2029341" cy="865423"/>
          </a:xfrm>
          <a:prstGeom prst="rect">
            <a:avLst/>
          </a:prstGeom>
          <a:solidFill>
            <a:schemeClr val="bg1"/>
          </a:solidFill>
        </p:spPr>
      </p:pic>
      <p:pic>
        <p:nvPicPr>
          <p:cNvPr id="8" name="Content Placeholder 10" descr="A picture containing text, clipart&#10;&#10;Description automatically generated">
            <a:extLst>
              <a:ext uri="{FF2B5EF4-FFF2-40B4-BE49-F238E27FC236}">
                <a16:creationId xmlns:a16="http://schemas.microsoft.com/office/drawing/2014/main" id="{43468B5D-CCAF-4976-A68C-9F4FCC1C114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03073" y="576510"/>
            <a:ext cx="1006155" cy="974713"/>
          </a:xfrm>
          <a:prstGeom prst="rect">
            <a:avLst/>
          </a:prstGeom>
        </p:spPr>
      </p:pic>
      <p:pic>
        <p:nvPicPr>
          <p:cNvPr id="9" name="Picture 8" descr="Logo&#10;&#10;Description automatically generated">
            <a:extLst>
              <a:ext uri="{FF2B5EF4-FFF2-40B4-BE49-F238E27FC236}">
                <a16:creationId xmlns:a16="http://schemas.microsoft.com/office/drawing/2014/main" id="{2BD1B7A8-04C2-4886-98A3-E3E226985E87}"/>
              </a:ext>
            </a:extLst>
          </p:cNvPr>
          <p:cNvPicPr>
            <a:picLocks noChangeAspect="1"/>
          </p:cNvPicPr>
          <p:nvPr/>
        </p:nvPicPr>
        <p:blipFill>
          <a:blip r:embed="rId4"/>
          <a:stretch>
            <a:fillRect/>
          </a:stretch>
        </p:blipFill>
        <p:spPr>
          <a:xfrm>
            <a:off x="11253239" y="5922335"/>
            <a:ext cx="804708" cy="818706"/>
          </a:xfrm>
          <a:prstGeom prst="rect">
            <a:avLst/>
          </a:prstGeom>
        </p:spPr>
      </p:pic>
    </p:spTree>
    <p:extLst>
      <p:ext uri="{BB962C8B-B14F-4D97-AF65-F5344CB8AC3E}">
        <p14:creationId xmlns:p14="http://schemas.microsoft.com/office/powerpoint/2010/main" val="40264296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E1E7500-0395-4425-92BA-E0A5FCD6F75B}"/>
              </a:ext>
            </a:extLst>
          </p:cNvPr>
          <p:cNvSpPr>
            <a:spLocks noGrp="1"/>
          </p:cNvSpPr>
          <p:nvPr>
            <p:ph idx="1"/>
          </p:nvPr>
        </p:nvSpPr>
        <p:spPr>
          <a:xfrm>
            <a:off x="448948" y="1852551"/>
            <a:ext cx="10780705" cy="4520817"/>
          </a:xfrm>
        </p:spPr>
        <p:txBody>
          <a:bodyPr>
            <a:normAutofit fontScale="92500" lnSpcReduction="20000"/>
          </a:bodyPr>
          <a:lstStyle/>
          <a:p>
            <a:pPr marL="534988" indent="-534988">
              <a:lnSpc>
                <a:spcPct val="110000"/>
              </a:lnSpc>
              <a:spcBef>
                <a:spcPts val="600"/>
              </a:spcBef>
              <a:spcAft>
                <a:spcPts val="3000"/>
              </a:spcAft>
              <a:buFont typeface="Wingdings" panose="05000000000000000000" pitchFamily="2" charset="2"/>
              <a:buChar char="v"/>
            </a:pPr>
            <a:r>
              <a:rPr lang="en-ZA" sz="2800" dirty="0">
                <a:latin typeface="Arial" panose="020B0604020202020204" pitchFamily="34" charset="0"/>
                <a:cs typeface="Arial" panose="020B0604020202020204" pitchFamily="34" charset="0"/>
              </a:rPr>
              <a:t>Conduct a Strategic Stakeholder Analysis </a:t>
            </a:r>
          </a:p>
          <a:p>
            <a:pPr marL="534988" indent="-534988">
              <a:lnSpc>
                <a:spcPct val="110000"/>
              </a:lnSpc>
              <a:spcBef>
                <a:spcPts val="600"/>
              </a:spcBef>
              <a:spcAft>
                <a:spcPts val="3000"/>
              </a:spcAft>
              <a:buFont typeface="Wingdings" panose="05000000000000000000" pitchFamily="2" charset="2"/>
              <a:buChar char="v"/>
            </a:pPr>
            <a:r>
              <a:rPr lang="en-ZA" sz="2800" dirty="0">
                <a:latin typeface="Arial" panose="020B0604020202020204" pitchFamily="34" charset="0"/>
                <a:cs typeface="Arial" panose="020B0604020202020204" pitchFamily="34" charset="0"/>
              </a:rPr>
              <a:t>Identify who your strategic partners are (explain why)</a:t>
            </a:r>
          </a:p>
          <a:p>
            <a:pPr marL="534988" indent="-534988">
              <a:lnSpc>
                <a:spcPct val="110000"/>
              </a:lnSpc>
              <a:spcBef>
                <a:spcPts val="600"/>
              </a:spcBef>
              <a:spcAft>
                <a:spcPts val="3000"/>
              </a:spcAft>
              <a:buFont typeface="Wingdings" panose="05000000000000000000" pitchFamily="2" charset="2"/>
              <a:buChar char="v"/>
            </a:pPr>
            <a:r>
              <a:rPr lang="en-ZA" sz="2800" dirty="0">
                <a:latin typeface="Arial" panose="020B0604020202020204" pitchFamily="34" charset="0"/>
                <a:cs typeface="Arial" panose="020B0604020202020204" pitchFamily="34" charset="0"/>
              </a:rPr>
              <a:t>Identify who your primary target is and what action do you want from them (</a:t>
            </a:r>
            <a:r>
              <a:rPr lang="en-US" sz="2800" dirty="0">
                <a:effectLst/>
                <a:latin typeface="Arial" panose="020B0604020202020204" pitchFamily="34" charset="0"/>
                <a:ea typeface="Calibri" panose="020F0502020204030204" pitchFamily="34" charset="0"/>
                <a:cs typeface="Arial" panose="020B0604020202020204" pitchFamily="34" charset="0"/>
              </a:rPr>
              <a:t>Who has the </a:t>
            </a:r>
            <a:r>
              <a:rPr lang="en-US" sz="2800" b="1" dirty="0">
                <a:effectLst/>
                <a:highlight>
                  <a:srgbClr val="FFFF00"/>
                </a:highlight>
                <a:latin typeface="Arial" panose="020B0604020202020204" pitchFamily="34" charset="0"/>
                <a:ea typeface="Calibri" panose="020F0502020204030204" pitchFamily="34" charset="0"/>
                <a:cs typeface="Arial" panose="020B0604020202020204" pitchFamily="34" charset="0"/>
              </a:rPr>
              <a:t>power and authority </a:t>
            </a:r>
            <a:r>
              <a:rPr lang="en-US" sz="2800" dirty="0">
                <a:effectLst/>
                <a:latin typeface="Arial" panose="020B0604020202020204" pitchFamily="34" charset="0"/>
                <a:ea typeface="Calibri" panose="020F0502020204030204" pitchFamily="34" charset="0"/>
                <a:cs typeface="Arial" panose="020B0604020202020204" pitchFamily="34" charset="0"/>
              </a:rPr>
              <a:t>to change the situation?</a:t>
            </a:r>
            <a:r>
              <a:rPr lang="en-ZA" sz="2800" dirty="0">
                <a:latin typeface="Arial" panose="020B0604020202020204" pitchFamily="34" charset="0"/>
                <a:ea typeface="Calibri" panose="020F0502020204030204" pitchFamily="34" charset="0"/>
                <a:cs typeface="Arial" panose="020B0604020202020204" pitchFamily="34" charset="0"/>
              </a:rPr>
              <a:t>)</a:t>
            </a:r>
          </a:p>
          <a:p>
            <a:pPr marL="534988" indent="-534988">
              <a:lnSpc>
                <a:spcPct val="110000"/>
              </a:lnSpc>
              <a:spcBef>
                <a:spcPts val="600"/>
              </a:spcBef>
              <a:spcAft>
                <a:spcPts val="3000"/>
              </a:spcAft>
              <a:buFont typeface="Wingdings" panose="05000000000000000000" pitchFamily="2" charset="2"/>
              <a:buChar char="v"/>
            </a:pPr>
            <a:r>
              <a:rPr lang="en-ZA" sz="2800" dirty="0">
                <a:latin typeface="Arial" panose="020B0604020202020204" pitchFamily="34" charset="0"/>
                <a:cs typeface="Arial" panose="020B0604020202020204" pitchFamily="34" charset="0"/>
              </a:rPr>
              <a:t>Identify those with high influence who support you</a:t>
            </a:r>
          </a:p>
          <a:p>
            <a:pPr marL="534988" indent="-534988">
              <a:lnSpc>
                <a:spcPct val="110000"/>
              </a:lnSpc>
              <a:spcBef>
                <a:spcPts val="600"/>
              </a:spcBef>
              <a:spcAft>
                <a:spcPts val="3000"/>
              </a:spcAft>
              <a:buFont typeface="Wingdings" panose="05000000000000000000" pitchFamily="2" charset="2"/>
              <a:buChar char="v"/>
            </a:pPr>
            <a:r>
              <a:rPr lang="en-ZA" sz="2800" dirty="0">
                <a:latin typeface="Arial" panose="020B0604020202020204" pitchFamily="34" charset="0"/>
                <a:cs typeface="Arial" panose="020B0604020202020204" pitchFamily="34" charset="0"/>
              </a:rPr>
              <a:t>Identify those with high influence who oppose you</a:t>
            </a:r>
          </a:p>
          <a:p>
            <a:pPr>
              <a:lnSpc>
                <a:spcPct val="110000"/>
              </a:lnSpc>
              <a:spcBef>
                <a:spcPts val="600"/>
              </a:spcBef>
              <a:spcAft>
                <a:spcPts val="3000"/>
              </a:spcAft>
              <a:buFont typeface="Wingdings" panose="05000000000000000000" pitchFamily="2" charset="2"/>
              <a:buChar char="v"/>
            </a:pPr>
            <a:endParaRPr lang="en-ZA" sz="2800" dirty="0">
              <a:latin typeface="Arial" panose="020B0604020202020204" pitchFamily="34" charset="0"/>
              <a:cs typeface="Arial" panose="020B0604020202020204" pitchFamily="34" charset="0"/>
            </a:endParaRPr>
          </a:p>
          <a:p>
            <a:pPr>
              <a:lnSpc>
                <a:spcPct val="110000"/>
              </a:lnSpc>
              <a:spcBef>
                <a:spcPts val="600"/>
              </a:spcBef>
              <a:spcAft>
                <a:spcPts val="3000"/>
              </a:spcAft>
              <a:buFont typeface="Wingdings" panose="05000000000000000000" pitchFamily="2" charset="2"/>
              <a:buChar char="v"/>
            </a:pPr>
            <a:endParaRPr lang="en-ZA" sz="2800" dirty="0">
              <a:latin typeface="Arial" panose="020B0604020202020204" pitchFamily="34" charset="0"/>
              <a:cs typeface="Arial" panose="020B0604020202020204" pitchFamily="34" charset="0"/>
            </a:endParaRPr>
          </a:p>
        </p:txBody>
      </p:sp>
      <p:pic>
        <p:nvPicPr>
          <p:cNvPr id="6" name="Picture 5" descr="ADF logo&#10;">
            <a:extLst>
              <a:ext uri="{FF2B5EF4-FFF2-40B4-BE49-F238E27FC236}">
                <a16:creationId xmlns:a16="http://schemas.microsoft.com/office/drawing/2014/main" id="{D2D0EEB6-62E6-4F5C-A2A6-467AF6C927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8549" y="685800"/>
            <a:ext cx="2029341" cy="865423"/>
          </a:xfrm>
          <a:prstGeom prst="rect">
            <a:avLst/>
          </a:prstGeom>
          <a:solidFill>
            <a:schemeClr val="bg1"/>
          </a:solidFill>
        </p:spPr>
      </p:pic>
      <p:pic>
        <p:nvPicPr>
          <p:cNvPr id="8" name="Content Placeholder 10" descr="A picture containing text, clipart&#10;&#10;Description automatically generated">
            <a:extLst>
              <a:ext uri="{FF2B5EF4-FFF2-40B4-BE49-F238E27FC236}">
                <a16:creationId xmlns:a16="http://schemas.microsoft.com/office/drawing/2014/main" id="{43468B5D-CCAF-4976-A68C-9F4FCC1C114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03073" y="576510"/>
            <a:ext cx="1006155" cy="974713"/>
          </a:xfrm>
          <a:prstGeom prst="rect">
            <a:avLst/>
          </a:prstGeom>
        </p:spPr>
      </p:pic>
      <p:pic>
        <p:nvPicPr>
          <p:cNvPr id="9" name="Picture 8" descr="Logo&#10;&#10;Description automatically generated">
            <a:extLst>
              <a:ext uri="{FF2B5EF4-FFF2-40B4-BE49-F238E27FC236}">
                <a16:creationId xmlns:a16="http://schemas.microsoft.com/office/drawing/2014/main" id="{2BD1B7A8-04C2-4886-98A3-E3E226985E87}"/>
              </a:ext>
            </a:extLst>
          </p:cNvPr>
          <p:cNvPicPr>
            <a:picLocks noChangeAspect="1"/>
          </p:cNvPicPr>
          <p:nvPr/>
        </p:nvPicPr>
        <p:blipFill>
          <a:blip r:embed="rId4"/>
          <a:stretch>
            <a:fillRect/>
          </a:stretch>
        </p:blipFill>
        <p:spPr>
          <a:xfrm>
            <a:off x="11253239" y="5922335"/>
            <a:ext cx="804708" cy="818706"/>
          </a:xfrm>
          <a:prstGeom prst="rect">
            <a:avLst/>
          </a:prstGeom>
        </p:spPr>
      </p:pic>
      <p:sp>
        <p:nvSpPr>
          <p:cNvPr id="7" name="Title 1">
            <a:extLst>
              <a:ext uri="{FF2B5EF4-FFF2-40B4-BE49-F238E27FC236}">
                <a16:creationId xmlns:a16="http://schemas.microsoft.com/office/drawing/2014/main" id="{097736E1-C18F-49BA-9054-F64D686B8DBC}"/>
              </a:ext>
            </a:extLst>
          </p:cNvPr>
          <p:cNvSpPr txBox="1">
            <a:spLocks/>
          </p:cNvSpPr>
          <p:nvPr/>
        </p:nvSpPr>
        <p:spPr>
          <a:xfrm>
            <a:off x="2406643" y="576510"/>
            <a:ext cx="8048010" cy="905494"/>
          </a:xfrm>
          <a:prstGeom prst="rect">
            <a:avLst/>
          </a:prstGeom>
          <a:solidFill>
            <a:srgbClr val="C4004F"/>
          </a:solidFill>
        </p:spPr>
        <p:txBody>
          <a:bodyPr vert="horz" lIns="91440" tIns="45720" rIns="91440" bIns="45720" rtlCol="0" anchor="ctr">
            <a:normAutofit fontScale="85000" lnSpcReduction="20000"/>
          </a:bodyPr>
          <a:lstStyle>
            <a:lvl1pPr algn="l" defTabSz="914400" rtl="0" eaLnBrk="1" latinLnBrk="0" hangingPunct="1">
              <a:lnSpc>
                <a:spcPct val="90000"/>
              </a:lnSpc>
              <a:spcBef>
                <a:spcPct val="0"/>
              </a:spcBef>
              <a:buNone/>
              <a:defRPr sz="5400" kern="1200" cap="all" baseline="0">
                <a:blipFill>
                  <a:blip r:embed="rId5">
                    <a:extLst>
                      <a:ext uri="{28A0092B-C50C-407E-A947-70E740481C1C}">
                        <a14:useLocalDpi xmlns:a14="http://schemas.microsoft.com/office/drawing/2010/main" val="0"/>
                      </a:ext>
                    </a:extLst>
                  </a:blip>
                  <a:tile tx="6350" ty="-127000" sx="65000" sy="64000" flip="none" algn="tl"/>
                </a:blipFill>
                <a:latin typeface="+mj-lt"/>
                <a:ea typeface="+mj-ea"/>
                <a:cs typeface="+mj-cs"/>
              </a:defRPr>
            </a:lvl1pPr>
          </a:lstStyle>
          <a:p>
            <a:pPr algn="ctr"/>
            <a:r>
              <a:rPr lang="en-ZA" sz="4800" dirty="0">
                <a:solidFill>
                  <a:schemeClr val="bg1"/>
                </a:solidFill>
                <a:latin typeface="Aharoni" panose="02010803020104030203" pitchFamily="2" charset="-79"/>
                <a:cs typeface="Aharoni" panose="02010803020104030203" pitchFamily="2" charset="-79"/>
              </a:rPr>
              <a:t>GROUPS : STEP </a:t>
            </a:r>
            <a:r>
              <a:rPr lang="en-ZA" sz="8000" dirty="0">
                <a:solidFill>
                  <a:schemeClr val="bg1"/>
                </a:solidFill>
                <a:latin typeface="Aharoni" panose="02010803020104030203" pitchFamily="2" charset="-79"/>
                <a:cs typeface="Aharoni" panose="02010803020104030203" pitchFamily="2" charset="-79"/>
              </a:rPr>
              <a:t>2</a:t>
            </a:r>
            <a:endParaRPr lang="en-ZA" sz="4800" dirty="0">
              <a:solidFill>
                <a:schemeClr val="bg1"/>
              </a:solidFill>
              <a:latin typeface="Aharoni" panose="02010803020104030203" pitchFamily="2" charset="-79"/>
              <a:cs typeface="Aharoni" panose="02010803020104030203" pitchFamily="2" charset="-79"/>
            </a:endParaRPr>
          </a:p>
        </p:txBody>
      </p:sp>
    </p:spTree>
    <p:extLst>
      <p:ext uri="{BB962C8B-B14F-4D97-AF65-F5344CB8AC3E}">
        <p14:creationId xmlns:p14="http://schemas.microsoft.com/office/powerpoint/2010/main" val="311042508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5EABD-E782-49EC-882F-99661CA44505}"/>
              </a:ext>
            </a:extLst>
          </p:cNvPr>
          <p:cNvSpPr>
            <a:spLocks noGrp="1"/>
          </p:cNvSpPr>
          <p:nvPr>
            <p:ph type="title"/>
          </p:nvPr>
        </p:nvSpPr>
        <p:spPr>
          <a:xfrm>
            <a:off x="2414427" y="484632"/>
            <a:ext cx="8048010" cy="1148959"/>
          </a:xfrm>
          <a:solidFill>
            <a:srgbClr val="C4004F"/>
          </a:solidFill>
        </p:spPr>
        <p:txBody>
          <a:bodyPr>
            <a:normAutofit/>
          </a:bodyPr>
          <a:lstStyle/>
          <a:p>
            <a:pPr algn="ctr"/>
            <a:r>
              <a:rPr lang="en-ZA" sz="4800" dirty="0">
                <a:solidFill>
                  <a:schemeClr val="bg1"/>
                </a:solidFill>
                <a:latin typeface="Aharoni" panose="02010803020104030203" pitchFamily="2" charset="-79"/>
                <a:cs typeface="Aharoni" panose="02010803020104030203" pitchFamily="2" charset="-79"/>
              </a:rPr>
              <a:t>GROUPS : STEP </a:t>
            </a:r>
            <a:r>
              <a:rPr lang="en-ZA" sz="7200" dirty="0">
                <a:solidFill>
                  <a:schemeClr val="bg1"/>
                </a:solidFill>
                <a:latin typeface="Aharoni" panose="02010803020104030203" pitchFamily="2" charset="-79"/>
                <a:cs typeface="Aharoni" panose="02010803020104030203" pitchFamily="2" charset="-79"/>
              </a:rPr>
              <a:t>3</a:t>
            </a:r>
            <a:endParaRPr lang="en-ZA" sz="4800" dirty="0">
              <a:solidFill>
                <a:schemeClr val="bg1"/>
              </a:solidFill>
              <a:latin typeface="Aharoni" panose="02010803020104030203" pitchFamily="2" charset="-79"/>
              <a:cs typeface="Aharoni" panose="02010803020104030203" pitchFamily="2" charset="-79"/>
            </a:endParaRPr>
          </a:p>
        </p:txBody>
      </p:sp>
      <p:sp>
        <p:nvSpPr>
          <p:cNvPr id="3" name="Content Placeholder 2">
            <a:extLst>
              <a:ext uri="{FF2B5EF4-FFF2-40B4-BE49-F238E27FC236}">
                <a16:creationId xmlns:a16="http://schemas.microsoft.com/office/drawing/2014/main" id="{6E1E7500-0395-4425-92BA-E0A5FCD6F75B}"/>
              </a:ext>
            </a:extLst>
          </p:cNvPr>
          <p:cNvSpPr>
            <a:spLocks noGrp="1"/>
          </p:cNvSpPr>
          <p:nvPr>
            <p:ph idx="1"/>
          </p:nvPr>
        </p:nvSpPr>
        <p:spPr>
          <a:xfrm>
            <a:off x="448948" y="2042556"/>
            <a:ext cx="10780705" cy="4330812"/>
          </a:xfrm>
        </p:spPr>
        <p:txBody>
          <a:bodyPr>
            <a:normAutofit/>
          </a:bodyPr>
          <a:lstStyle/>
          <a:p>
            <a:pPr algn="just">
              <a:lnSpc>
                <a:spcPct val="110000"/>
              </a:lnSpc>
              <a:spcAft>
                <a:spcPts val="1200"/>
              </a:spcAft>
            </a:pPr>
            <a:r>
              <a:rPr lang="en-US" sz="2400" b="1" dirty="0">
                <a:effectLst/>
                <a:latin typeface="Arial" panose="020B0604020202020204" pitchFamily="34" charset="0"/>
                <a:ea typeface="Calibri" panose="020F0502020204030204" pitchFamily="34" charset="0"/>
                <a:cs typeface="Arial" panose="020B0604020202020204" pitchFamily="34" charset="0"/>
              </a:rPr>
              <a:t>What is your Heart Message</a:t>
            </a:r>
            <a:r>
              <a:rPr lang="en-US" sz="2400" b="1" dirty="0">
                <a:latin typeface="Arial" panose="020B0604020202020204" pitchFamily="34" charset="0"/>
                <a:ea typeface="Calibri" panose="020F0502020204030204" pitchFamily="34" charset="0"/>
                <a:cs typeface="Arial" panose="020B0604020202020204" pitchFamily="34" charset="0"/>
              </a:rPr>
              <a:t>?</a:t>
            </a:r>
            <a:r>
              <a:rPr lang="en-US" sz="2400" dirty="0">
                <a:effectLst/>
                <a:latin typeface="Arial" panose="020B0604020202020204" pitchFamily="34" charset="0"/>
                <a:ea typeface="Calibri" panose="020F0502020204030204" pitchFamily="34" charset="0"/>
                <a:cs typeface="Arial" panose="020B0604020202020204" pitchFamily="34" charset="0"/>
              </a:rPr>
              <a:t> Make them </a:t>
            </a:r>
            <a:r>
              <a:rPr lang="en-US" sz="2400" b="1" dirty="0">
                <a:effectLst/>
                <a:highlight>
                  <a:srgbClr val="FFFF00"/>
                </a:highlight>
                <a:latin typeface="Arial" panose="020B0604020202020204" pitchFamily="34" charset="0"/>
                <a:ea typeface="Calibri" panose="020F0502020204030204" pitchFamily="34" charset="0"/>
                <a:cs typeface="Arial" panose="020B0604020202020204" pitchFamily="34" charset="0"/>
              </a:rPr>
              <a:t>care</a:t>
            </a:r>
            <a:r>
              <a:rPr lang="en-US" sz="2400" dirty="0">
                <a:effectLst/>
                <a:latin typeface="Arial" panose="020B0604020202020204" pitchFamily="34" charset="0"/>
                <a:ea typeface="Calibri" panose="020F0502020204030204" pitchFamily="34" charset="0"/>
                <a:cs typeface="Arial" panose="020B0604020202020204" pitchFamily="34" charset="0"/>
              </a:rPr>
              <a:t> about your issue/win them over</a:t>
            </a:r>
            <a:endParaRPr lang="en-ZA" sz="2400" dirty="0">
              <a:effectLst/>
              <a:latin typeface="Arial" panose="020B0604020202020204" pitchFamily="34" charset="0"/>
              <a:ea typeface="Calibri" panose="020F0502020204030204" pitchFamily="34" charset="0"/>
              <a:cs typeface="Arial" panose="020B0604020202020204" pitchFamily="34" charset="0"/>
            </a:endParaRPr>
          </a:p>
          <a:p>
            <a:pPr algn="just">
              <a:lnSpc>
                <a:spcPct val="110000"/>
              </a:lnSpc>
              <a:spcAft>
                <a:spcPts val="1200"/>
              </a:spcAft>
            </a:pPr>
            <a:r>
              <a:rPr lang="en-US" sz="2400" b="1" dirty="0">
                <a:effectLst/>
                <a:latin typeface="Arial" panose="020B0604020202020204" pitchFamily="34" charset="0"/>
                <a:ea typeface="Calibri" panose="020F0502020204030204" pitchFamily="34" charset="0"/>
                <a:cs typeface="Arial" panose="020B0604020202020204" pitchFamily="34" charset="0"/>
              </a:rPr>
              <a:t>What is your Mind Message?</a:t>
            </a:r>
            <a:r>
              <a:rPr lang="en-US" sz="2400" dirty="0">
                <a:effectLst/>
                <a:latin typeface="Arial" panose="020B0604020202020204" pitchFamily="34" charset="0"/>
                <a:ea typeface="Calibri" panose="020F0502020204030204" pitchFamily="34" charset="0"/>
                <a:cs typeface="Arial" panose="020B0604020202020204" pitchFamily="34" charset="0"/>
              </a:rPr>
              <a:t> Help them to </a:t>
            </a:r>
            <a:r>
              <a:rPr lang="en-US" sz="2400" b="1" dirty="0">
                <a:effectLst/>
                <a:highlight>
                  <a:srgbClr val="FFFF00"/>
                </a:highlight>
                <a:latin typeface="Arial" panose="020B0604020202020204" pitchFamily="34" charset="0"/>
                <a:ea typeface="Calibri" panose="020F0502020204030204" pitchFamily="34" charset="0"/>
                <a:cs typeface="Arial" panose="020B0604020202020204" pitchFamily="34" charset="0"/>
              </a:rPr>
              <a:t>understand</a:t>
            </a:r>
            <a:r>
              <a:rPr lang="en-US" sz="2400" dirty="0">
                <a:effectLst/>
                <a:latin typeface="Arial" panose="020B0604020202020204" pitchFamily="34" charset="0"/>
                <a:ea typeface="Calibri" panose="020F0502020204030204" pitchFamily="34" charset="0"/>
                <a:cs typeface="Arial" panose="020B0604020202020204" pitchFamily="34" charset="0"/>
              </a:rPr>
              <a:t> the facts/situation and how their action can change the situation</a:t>
            </a:r>
            <a:endParaRPr lang="en-ZA" sz="2400" dirty="0">
              <a:effectLst/>
              <a:latin typeface="Arial" panose="020B0604020202020204" pitchFamily="34" charset="0"/>
              <a:ea typeface="Calibri" panose="020F0502020204030204" pitchFamily="34" charset="0"/>
              <a:cs typeface="Arial" panose="020B0604020202020204" pitchFamily="34" charset="0"/>
            </a:endParaRPr>
          </a:p>
          <a:p>
            <a:pPr algn="just">
              <a:lnSpc>
                <a:spcPct val="110000"/>
              </a:lnSpc>
              <a:spcAft>
                <a:spcPts val="1200"/>
              </a:spcAft>
            </a:pPr>
            <a:r>
              <a:rPr lang="en-US" sz="2400" b="1" dirty="0">
                <a:effectLst/>
                <a:latin typeface="Arial" panose="020B0604020202020204" pitchFamily="34" charset="0"/>
                <a:ea typeface="Calibri" panose="020F0502020204030204" pitchFamily="34" charset="0"/>
                <a:cs typeface="Arial" panose="020B0604020202020204" pitchFamily="34" charset="0"/>
              </a:rPr>
              <a:t>What is your Hand Message? (Our ASK): </a:t>
            </a:r>
            <a:r>
              <a:rPr lang="en-US" sz="2400" dirty="0">
                <a:effectLst/>
                <a:latin typeface="Arial" panose="020B0604020202020204" pitchFamily="34" charset="0"/>
                <a:ea typeface="Calibri" panose="020F0502020204030204" pitchFamily="34" charset="0"/>
                <a:cs typeface="Arial" panose="020B0604020202020204" pitchFamily="34" charset="0"/>
              </a:rPr>
              <a:t>What </a:t>
            </a:r>
            <a:r>
              <a:rPr lang="en-US" sz="2400" b="1" dirty="0">
                <a:effectLst/>
                <a:highlight>
                  <a:srgbClr val="FFFF00"/>
                </a:highlight>
                <a:latin typeface="Arial" panose="020B0604020202020204" pitchFamily="34" charset="0"/>
                <a:ea typeface="Calibri" panose="020F0502020204030204" pitchFamily="34" charset="0"/>
                <a:cs typeface="Arial" panose="020B0604020202020204" pitchFamily="34" charset="0"/>
              </a:rPr>
              <a:t>action</a:t>
            </a:r>
            <a:r>
              <a:rPr lang="en-US" sz="2400" dirty="0">
                <a:effectLst/>
                <a:latin typeface="Arial" panose="020B0604020202020204" pitchFamily="34" charset="0"/>
                <a:ea typeface="Calibri" panose="020F0502020204030204" pitchFamily="34" charset="0"/>
                <a:cs typeface="Arial" panose="020B0604020202020204" pitchFamily="34" charset="0"/>
              </a:rPr>
              <a:t> do we want from them/ how can they help?</a:t>
            </a:r>
          </a:p>
          <a:p>
            <a:pPr algn="just">
              <a:lnSpc>
                <a:spcPct val="110000"/>
              </a:lnSpc>
              <a:spcAft>
                <a:spcPts val="1200"/>
              </a:spcAft>
            </a:pPr>
            <a:r>
              <a:rPr lang="en-US" sz="2400" dirty="0">
                <a:latin typeface="Arial" panose="020B0604020202020204" pitchFamily="34" charset="0"/>
                <a:ea typeface="Calibri" panose="020F0502020204030204" pitchFamily="34" charset="0"/>
                <a:cs typeface="Arial" panose="020B0604020202020204" pitchFamily="34" charset="0"/>
              </a:rPr>
              <a:t>Now design your campaign message using the above</a:t>
            </a:r>
            <a:endParaRPr lang="en-ZA" sz="2400" dirty="0">
              <a:effectLst/>
              <a:latin typeface="Arial" panose="020B0604020202020204" pitchFamily="34" charset="0"/>
              <a:ea typeface="Calibri" panose="020F0502020204030204" pitchFamily="34" charset="0"/>
              <a:cs typeface="Arial" panose="020B0604020202020204" pitchFamily="34" charset="0"/>
            </a:endParaRPr>
          </a:p>
        </p:txBody>
      </p:sp>
      <p:pic>
        <p:nvPicPr>
          <p:cNvPr id="6" name="Picture 5" descr="ADF logo&#10;">
            <a:extLst>
              <a:ext uri="{FF2B5EF4-FFF2-40B4-BE49-F238E27FC236}">
                <a16:creationId xmlns:a16="http://schemas.microsoft.com/office/drawing/2014/main" id="{D2D0EEB6-62E6-4F5C-A2A6-467AF6C927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8549" y="685800"/>
            <a:ext cx="2029341" cy="865423"/>
          </a:xfrm>
          <a:prstGeom prst="rect">
            <a:avLst/>
          </a:prstGeom>
          <a:solidFill>
            <a:schemeClr val="bg1"/>
          </a:solidFill>
        </p:spPr>
      </p:pic>
      <p:pic>
        <p:nvPicPr>
          <p:cNvPr id="8" name="Content Placeholder 10" descr="A picture containing text, clipart&#10;&#10;Description automatically generated">
            <a:extLst>
              <a:ext uri="{FF2B5EF4-FFF2-40B4-BE49-F238E27FC236}">
                <a16:creationId xmlns:a16="http://schemas.microsoft.com/office/drawing/2014/main" id="{43468B5D-CCAF-4976-A68C-9F4FCC1C114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03073" y="576510"/>
            <a:ext cx="1006155" cy="974713"/>
          </a:xfrm>
          <a:prstGeom prst="rect">
            <a:avLst/>
          </a:prstGeom>
        </p:spPr>
      </p:pic>
      <p:pic>
        <p:nvPicPr>
          <p:cNvPr id="9" name="Picture 8" descr="Logo&#10;&#10;Description automatically generated">
            <a:extLst>
              <a:ext uri="{FF2B5EF4-FFF2-40B4-BE49-F238E27FC236}">
                <a16:creationId xmlns:a16="http://schemas.microsoft.com/office/drawing/2014/main" id="{2BD1B7A8-04C2-4886-98A3-E3E226985E87}"/>
              </a:ext>
            </a:extLst>
          </p:cNvPr>
          <p:cNvPicPr>
            <a:picLocks noChangeAspect="1"/>
          </p:cNvPicPr>
          <p:nvPr/>
        </p:nvPicPr>
        <p:blipFill>
          <a:blip r:embed="rId4"/>
          <a:stretch>
            <a:fillRect/>
          </a:stretch>
        </p:blipFill>
        <p:spPr>
          <a:xfrm>
            <a:off x="11253239" y="5922335"/>
            <a:ext cx="804708" cy="818706"/>
          </a:xfrm>
          <a:prstGeom prst="rect">
            <a:avLst/>
          </a:prstGeom>
        </p:spPr>
      </p:pic>
    </p:spTree>
    <p:extLst>
      <p:ext uri="{BB962C8B-B14F-4D97-AF65-F5344CB8AC3E}">
        <p14:creationId xmlns:p14="http://schemas.microsoft.com/office/powerpoint/2010/main" val="369007498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5EABD-E782-49EC-882F-99661CA44505}"/>
              </a:ext>
            </a:extLst>
          </p:cNvPr>
          <p:cNvSpPr>
            <a:spLocks noGrp="1"/>
          </p:cNvSpPr>
          <p:nvPr>
            <p:ph type="title"/>
          </p:nvPr>
        </p:nvSpPr>
        <p:spPr>
          <a:xfrm>
            <a:off x="2414427" y="484632"/>
            <a:ext cx="8048010" cy="1148959"/>
          </a:xfrm>
          <a:solidFill>
            <a:srgbClr val="C4004F"/>
          </a:solidFill>
        </p:spPr>
        <p:txBody>
          <a:bodyPr>
            <a:normAutofit/>
          </a:bodyPr>
          <a:lstStyle/>
          <a:p>
            <a:pPr algn="ctr"/>
            <a:r>
              <a:rPr lang="en-ZA" sz="4800" dirty="0">
                <a:solidFill>
                  <a:schemeClr val="bg1"/>
                </a:solidFill>
                <a:latin typeface="Aharoni" panose="02010803020104030203" pitchFamily="2" charset="-79"/>
                <a:cs typeface="Aharoni" panose="02010803020104030203" pitchFamily="2" charset="-79"/>
              </a:rPr>
              <a:t>GROUPS : STEP </a:t>
            </a:r>
            <a:r>
              <a:rPr lang="en-ZA" sz="7200" dirty="0">
                <a:solidFill>
                  <a:schemeClr val="bg1"/>
                </a:solidFill>
                <a:latin typeface="Aharoni" panose="02010803020104030203" pitchFamily="2" charset="-79"/>
                <a:cs typeface="Aharoni" panose="02010803020104030203" pitchFamily="2" charset="-79"/>
              </a:rPr>
              <a:t>4</a:t>
            </a:r>
            <a:endParaRPr lang="en-ZA" sz="4800" dirty="0">
              <a:solidFill>
                <a:schemeClr val="bg1"/>
              </a:solidFill>
              <a:latin typeface="Aharoni" panose="02010803020104030203" pitchFamily="2" charset="-79"/>
              <a:cs typeface="Aharoni" panose="02010803020104030203" pitchFamily="2" charset="-79"/>
            </a:endParaRPr>
          </a:p>
        </p:txBody>
      </p:sp>
      <p:graphicFrame>
        <p:nvGraphicFramePr>
          <p:cNvPr id="4" name="Table 4">
            <a:extLst>
              <a:ext uri="{FF2B5EF4-FFF2-40B4-BE49-F238E27FC236}">
                <a16:creationId xmlns:a16="http://schemas.microsoft.com/office/drawing/2014/main" id="{914BDC27-49B7-4924-B893-DCA825B7C1E2}"/>
              </a:ext>
            </a:extLst>
          </p:cNvPr>
          <p:cNvGraphicFramePr>
            <a:graphicFrameLocks noGrp="1"/>
          </p:cNvGraphicFramePr>
          <p:nvPr>
            <p:ph idx="1"/>
            <p:extLst>
              <p:ext uri="{D42A27DB-BD31-4B8C-83A1-F6EECF244321}">
                <p14:modId xmlns:p14="http://schemas.microsoft.com/office/powerpoint/2010/main" val="2454301497"/>
              </p:ext>
            </p:extLst>
          </p:nvPr>
        </p:nvGraphicFramePr>
        <p:xfrm>
          <a:off x="1069975" y="2120900"/>
          <a:ext cx="10058400" cy="3962400"/>
        </p:xfrm>
        <a:graphic>
          <a:graphicData uri="http://schemas.openxmlformats.org/drawingml/2006/table">
            <a:tbl>
              <a:tblPr firstRow="1" bandRow="1">
                <a:tableStyleId>{073A0DAA-6AF3-43AB-8588-CEC1D06C72B9}</a:tableStyleId>
              </a:tblPr>
              <a:tblGrid>
                <a:gridCol w="4333298">
                  <a:extLst>
                    <a:ext uri="{9D8B030D-6E8A-4147-A177-3AD203B41FA5}">
                      <a16:colId xmlns:a16="http://schemas.microsoft.com/office/drawing/2014/main" val="566692827"/>
                    </a:ext>
                  </a:extLst>
                </a:gridCol>
                <a:gridCol w="2351314">
                  <a:extLst>
                    <a:ext uri="{9D8B030D-6E8A-4147-A177-3AD203B41FA5}">
                      <a16:colId xmlns:a16="http://schemas.microsoft.com/office/drawing/2014/main" val="1942217119"/>
                    </a:ext>
                  </a:extLst>
                </a:gridCol>
                <a:gridCol w="1852551">
                  <a:extLst>
                    <a:ext uri="{9D8B030D-6E8A-4147-A177-3AD203B41FA5}">
                      <a16:colId xmlns:a16="http://schemas.microsoft.com/office/drawing/2014/main" val="2237570192"/>
                    </a:ext>
                  </a:extLst>
                </a:gridCol>
                <a:gridCol w="1521237">
                  <a:extLst>
                    <a:ext uri="{9D8B030D-6E8A-4147-A177-3AD203B41FA5}">
                      <a16:colId xmlns:a16="http://schemas.microsoft.com/office/drawing/2014/main" val="1865771640"/>
                    </a:ext>
                  </a:extLst>
                </a:gridCol>
              </a:tblGrid>
              <a:tr h="370840">
                <a:tc>
                  <a:txBody>
                    <a:bodyPr/>
                    <a:lstStyle/>
                    <a:p>
                      <a:pPr algn="ctr"/>
                      <a:r>
                        <a:rPr lang="en-ZA" sz="2000" dirty="0">
                          <a:latin typeface="Arial" panose="020B0604020202020204" pitchFamily="34" charset="0"/>
                          <a:cs typeface="Arial" panose="020B0604020202020204" pitchFamily="34" charset="0"/>
                        </a:rPr>
                        <a:t>ACTION</a:t>
                      </a:r>
                    </a:p>
                  </a:txBody>
                  <a:tcPr>
                    <a:solidFill>
                      <a:srgbClr val="FF0066"/>
                    </a:solidFill>
                  </a:tcPr>
                </a:tc>
                <a:tc>
                  <a:txBody>
                    <a:bodyPr/>
                    <a:lstStyle/>
                    <a:p>
                      <a:pPr algn="ctr"/>
                      <a:r>
                        <a:rPr lang="en-ZA" sz="2000" dirty="0">
                          <a:latin typeface="Arial" panose="020B0604020202020204" pitchFamily="34" charset="0"/>
                          <a:cs typeface="Arial" panose="020B0604020202020204" pitchFamily="34" charset="0"/>
                        </a:rPr>
                        <a:t>RESPONSIBILITY</a:t>
                      </a:r>
                    </a:p>
                  </a:txBody>
                  <a:tcPr>
                    <a:solidFill>
                      <a:srgbClr val="FF0066"/>
                    </a:solidFill>
                  </a:tcPr>
                </a:tc>
                <a:tc>
                  <a:txBody>
                    <a:bodyPr/>
                    <a:lstStyle/>
                    <a:p>
                      <a:pPr algn="ctr"/>
                      <a:r>
                        <a:rPr lang="en-ZA" sz="2000" dirty="0">
                          <a:latin typeface="Arial" panose="020B0604020202020204" pitchFamily="34" charset="0"/>
                          <a:cs typeface="Arial" panose="020B0604020202020204" pitchFamily="34" charset="0"/>
                        </a:rPr>
                        <a:t>TIMELINE</a:t>
                      </a:r>
                    </a:p>
                  </a:txBody>
                  <a:tcPr>
                    <a:solidFill>
                      <a:srgbClr val="FF0066"/>
                    </a:solidFill>
                  </a:tcPr>
                </a:tc>
                <a:tc>
                  <a:txBody>
                    <a:bodyPr/>
                    <a:lstStyle/>
                    <a:p>
                      <a:pPr algn="ctr"/>
                      <a:r>
                        <a:rPr lang="en-ZA" sz="2000" dirty="0">
                          <a:latin typeface="Arial" panose="020B0604020202020204" pitchFamily="34" charset="0"/>
                          <a:cs typeface="Arial" panose="020B0604020202020204" pitchFamily="34" charset="0"/>
                        </a:rPr>
                        <a:t>BUDGET</a:t>
                      </a:r>
                    </a:p>
                  </a:txBody>
                  <a:tcPr>
                    <a:solidFill>
                      <a:srgbClr val="FF0066"/>
                    </a:solidFill>
                  </a:tcPr>
                </a:tc>
                <a:extLst>
                  <a:ext uri="{0D108BD9-81ED-4DB2-BD59-A6C34878D82A}">
                    <a16:rowId xmlns:a16="http://schemas.microsoft.com/office/drawing/2014/main" val="2992911679"/>
                  </a:ext>
                </a:extLst>
              </a:tr>
              <a:tr h="370840">
                <a:tc>
                  <a:txBody>
                    <a:bodyPr/>
                    <a:lstStyle/>
                    <a:p>
                      <a:endParaRPr lang="en-ZA" sz="2000">
                        <a:latin typeface="Arial" panose="020B0604020202020204" pitchFamily="34" charset="0"/>
                        <a:cs typeface="Arial" panose="020B0604020202020204" pitchFamily="34" charset="0"/>
                      </a:endParaRPr>
                    </a:p>
                  </a:txBody>
                  <a:tcPr/>
                </a:tc>
                <a:tc>
                  <a:txBody>
                    <a:bodyPr/>
                    <a:lstStyle/>
                    <a:p>
                      <a:endParaRPr lang="en-ZA" sz="2000">
                        <a:latin typeface="Arial" panose="020B0604020202020204" pitchFamily="34" charset="0"/>
                        <a:cs typeface="Arial" panose="020B0604020202020204" pitchFamily="34" charset="0"/>
                      </a:endParaRPr>
                    </a:p>
                  </a:txBody>
                  <a:tcPr/>
                </a:tc>
                <a:tc>
                  <a:txBody>
                    <a:bodyPr/>
                    <a:lstStyle/>
                    <a:p>
                      <a:endParaRPr lang="en-ZA" sz="2000" dirty="0">
                        <a:latin typeface="Arial" panose="020B0604020202020204" pitchFamily="34" charset="0"/>
                        <a:cs typeface="Arial" panose="020B0604020202020204" pitchFamily="34" charset="0"/>
                      </a:endParaRPr>
                    </a:p>
                  </a:txBody>
                  <a:tcPr/>
                </a:tc>
                <a:tc>
                  <a:txBody>
                    <a:bodyPr/>
                    <a:lstStyle/>
                    <a:p>
                      <a:endParaRPr lang="en-ZA" sz="20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992210690"/>
                  </a:ext>
                </a:extLst>
              </a:tr>
              <a:tr h="370840">
                <a:tc>
                  <a:txBody>
                    <a:bodyPr/>
                    <a:lstStyle/>
                    <a:p>
                      <a:endParaRPr lang="en-ZA" sz="2000">
                        <a:latin typeface="Arial" panose="020B0604020202020204" pitchFamily="34" charset="0"/>
                        <a:cs typeface="Arial" panose="020B0604020202020204" pitchFamily="34" charset="0"/>
                      </a:endParaRPr>
                    </a:p>
                  </a:txBody>
                  <a:tcPr/>
                </a:tc>
                <a:tc>
                  <a:txBody>
                    <a:bodyPr/>
                    <a:lstStyle/>
                    <a:p>
                      <a:endParaRPr lang="en-ZA" sz="2000">
                        <a:latin typeface="Arial" panose="020B0604020202020204" pitchFamily="34" charset="0"/>
                        <a:cs typeface="Arial" panose="020B0604020202020204" pitchFamily="34" charset="0"/>
                      </a:endParaRPr>
                    </a:p>
                  </a:txBody>
                  <a:tcPr/>
                </a:tc>
                <a:tc>
                  <a:txBody>
                    <a:bodyPr/>
                    <a:lstStyle/>
                    <a:p>
                      <a:endParaRPr lang="en-ZA" sz="2000">
                        <a:latin typeface="Arial" panose="020B0604020202020204" pitchFamily="34" charset="0"/>
                        <a:cs typeface="Arial" panose="020B0604020202020204" pitchFamily="34" charset="0"/>
                      </a:endParaRPr>
                    </a:p>
                  </a:txBody>
                  <a:tcPr/>
                </a:tc>
                <a:tc>
                  <a:txBody>
                    <a:bodyPr/>
                    <a:lstStyle/>
                    <a:p>
                      <a:endParaRPr lang="en-ZA" sz="200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644164305"/>
                  </a:ext>
                </a:extLst>
              </a:tr>
              <a:tr h="370840">
                <a:tc>
                  <a:txBody>
                    <a:bodyPr/>
                    <a:lstStyle/>
                    <a:p>
                      <a:endParaRPr lang="en-ZA" sz="2000">
                        <a:latin typeface="Arial" panose="020B0604020202020204" pitchFamily="34" charset="0"/>
                        <a:cs typeface="Arial" panose="020B0604020202020204" pitchFamily="34" charset="0"/>
                      </a:endParaRPr>
                    </a:p>
                  </a:txBody>
                  <a:tcPr/>
                </a:tc>
                <a:tc>
                  <a:txBody>
                    <a:bodyPr/>
                    <a:lstStyle/>
                    <a:p>
                      <a:endParaRPr lang="en-ZA" sz="2000">
                        <a:latin typeface="Arial" panose="020B0604020202020204" pitchFamily="34" charset="0"/>
                        <a:cs typeface="Arial" panose="020B0604020202020204" pitchFamily="34" charset="0"/>
                      </a:endParaRPr>
                    </a:p>
                  </a:txBody>
                  <a:tcPr/>
                </a:tc>
                <a:tc>
                  <a:txBody>
                    <a:bodyPr/>
                    <a:lstStyle/>
                    <a:p>
                      <a:endParaRPr lang="en-ZA" sz="2000">
                        <a:latin typeface="Arial" panose="020B0604020202020204" pitchFamily="34" charset="0"/>
                        <a:cs typeface="Arial" panose="020B0604020202020204" pitchFamily="34" charset="0"/>
                      </a:endParaRPr>
                    </a:p>
                  </a:txBody>
                  <a:tcPr/>
                </a:tc>
                <a:tc>
                  <a:txBody>
                    <a:bodyPr/>
                    <a:lstStyle/>
                    <a:p>
                      <a:endParaRPr lang="en-ZA" sz="200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498850469"/>
                  </a:ext>
                </a:extLst>
              </a:tr>
              <a:tr h="370840">
                <a:tc>
                  <a:txBody>
                    <a:bodyPr/>
                    <a:lstStyle/>
                    <a:p>
                      <a:endParaRPr lang="en-ZA" sz="2000">
                        <a:latin typeface="Arial" panose="020B0604020202020204" pitchFamily="34" charset="0"/>
                        <a:cs typeface="Arial" panose="020B0604020202020204" pitchFamily="34" charset="0"/>
                      </a:endParaRPr>
                    </a:p>
                  </a:txBody>
                  <a:tcPr/>
                </a:tc>
                <a:tc>
                  <a:txBody>
                    <a:bodyPr/>
                    <a:lstStyle/>
                    <a:p>
                      <a:endParaRPr lang="en-ZA" sz="2000">
                        <a:latin typeface="Arial" panose="020B0604020202020204" pitchFamily="34" charset="0"/>
                        <a:cs typeface="Arial" panose="020B0604020202020204" pitchFamily="34" charset="0"/>
                      </a:endParaRPr>
                    </a:p>
                  </a:txBody>
                  <a:tcPr/>
                </a:tc>
                <a:tc>
                  <a:txBody>
                    <a:bodyPr/>
                    <a:lstStyle/>
                    <a:p>
                      <a:endParaRPr lang="en-ZA" sz="2000">
                        <a:latin typeface="Arial" panose="020B0604020202020204" pitchFamily="34" charset="0"/>
                        <a:cs typeface="Arial" panose="020B0604020202020204" pitchFamily="34" charset="0"/>
                      </a:endParaRPr>
                    </a:p>
                  </a:txBody>
                  <a:tcPr/>
                </a:tc>
                <a:tc>
                  <a:txBody>
                    <a:bodyPr/>
                    <a:lstStyle/>
                    <a:p>
                      <a:endParaRPr lang="en-ZA" sz="200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4204282550"/>
                  </a:ext>
                </a:extLst>
              </a:tr>
              <a:tr h="370840">
                <a:tc>
                  <a:txBody>
                    <a:bodyPr/>
                    <a:lstStyle/>
                    <a:p>
                      <a:endParaRPr lang="en-ZA" sz="2000">
                        <a:latin typeface="Arial" panose="020B0604020202020204" pitchFamily="34" charset="0"/>
                        <a:cs typeface="Arial" panose="020B0604020202020204" pitchFamily="34" charset="0"/>
                      </a:endParaRPr>
                    </a:p>
                  </a:txBody>
                  <a:tcPr/>
                </a:tc>
                <a:tc>
                  <a:txBody>
                    <a:bodyPr/>
                    <a:lstStyle/>
                    <a:p>
                      <a:endParaRPr lang="en-ZA" sz="2000">
                        <a:latin typeface="Arial" panose="020B0604020202020204" pitchFamily="34" charset="0"/>
                        <a:cs typeface="Arial" panose="020B0604020202020204" pitchFamily="34" charset="0"/>
                      </a:endParaRPr>
                    </a:p>
                  </a:txBody>
                  <a:tcPr/>
                </a:tc>
                <a:tc>
                  <a:txBody>
                    <a:bodyPr/>
                    <a:lstStyle/>
                    <a:p>
                      <a:endParaRPr lang="en-ZA" sz="2000">
                        <a:latin typeface="Arial" panose="020B0604020202020204" pitchFamily="34" charset="0"/>
                        <a:cs typeface="Arial" panose="020B0604020202020204" pitchFamily="34" charset="0"/>
                      </a:endParaRPr>
                    </a:p>
                  </a:txBody>
                  <a:tcPr/>
                </a:tc>
                <a:tc>
                  <a:txBody>
                    <a:bodyPr/>
                    <a:lstStyle/>
                    <a:p>
                      <a:endParaRPr lang="en-ZA" sz="200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597238025"/>
                  </a:ext>
                </a:extLst>
              </a:tr>
              <a:tr h="370840">
                <a:tc>
                  <a:txBody>
                    <a:bodyPr/>
                    <a:lstStyle/>
                    <a:p>
                      <a:endParaRPr lang="en-ZA" sz="2000">
                        <a:latin typeface="Arial" panose="020B0604020202020204" pitchFamily="34" charset="0"/>
                        <a:cs typeface="Arial" panose="020B0604020202020204" pitchFamily="34" charset="0"/>
                      </a:endParaRPr>
                    </a:p>
                  </a:txBody>
                  <a:tcPr/>
                </a:tc>
                <a:tc>
                  <a:txBody>
                    <a:bodyPr/>
                    <a:lstStyle/>
                    <a:p>
                      <a:endParaRPr lang="en-ZA" sz="2000">
                        <a:latin typeface="Arial" panose="020B0604020202020204" pitchFamily="34" charset="0"/>
                        <a:cs typeface="Arial" panose="020B0604020202020204" pitchFamily="34" charset="0"/>
                      </a:endParaRPr>
                    </a:p>
                  </a:txBody>
                  <a:tcPr/>
                </a:tc>
                <a:tc>
                  <a:txBody>
                    <a:bodyPr/>
                    <a:lstStyle/>
                    <a:p>
                      <a:endParaRPr lang="en-ZA" sz="2000">
                        <a:latin typeface="Arial" panose="020B0604020202020204" pitchFamily="34" charset="0"/>
                        <a:cs typeface="Arial" panose="020B0604020202020204" pitchFamily="34" charset="0"/>
                      </a:endParaRPr>
                    </a:p>
                  </a:txBody>
                  <a:tcPr/>
                </a:tc>
                <a:tc>
                  <a:txBody>
                    <a:bodyPr/>
                    <a:lstStyle/>
                    <a:p>
                      <a:endParaRPr lang="en-ZA" sz="200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290224885"/>
                  </a:ext>
                </a:extLst>
              </a:tr>
              <a:tr h="370840">
                <a:tc>
                  <a:txBody>
                    <a:bodyPr/>
                    <a:lstStyle/>
                    <a:p>
                      <a:endParaRPr lang="en-ZA" sz="2000">
                        <a:latin typeface="Arial" panose="020B0604020202020204" pitchFamily="34" charset="0"/>
                        <a:cs typeface="Arial" panose="020B0604020202020204" pitchFamily="34" charset="0"/>
                      </a:endParaRPr>
                    </a:p>
                  </a:txBody>
                  <a:tcPr/>
                </a:tc>
                <a:tc>
                  <a:txBody>
                    <a:bodyPr/>
                    <a:lstStyle/>
                    <a:p>
                      <a:endParaRPr lang="en-ZA" sz="2000">
                        <a:latin typeface="Arial" panose="020B0604020202020204" pitchFamily="34" charset="0"/>
                        <a:cs typeface="Arial" panose="020B0604020202020204" pitchFamily="34" charset="0"/>
                      </a:endParaRPr>
                    </a:p>
                  </a:txBody>
                  <a:tcPr/>
                </a:tc>
                <a:tc>
                  <a:txBody>
                    <a:bodyPr/>
                    <a:lstStyle/>
                    <a:p>
                      <a:endParaRPr lang="en-ZA" sz="2000">
                        <a:latin typeface="Arial" panose="020B0604020202020204" pitchFamily="34" charset="0"/>
                        <a:cs typeface="Arial" panose="020B0604020202020204" pitchFamily="34" charset="0"/>
                      </a:endParaRPr>
                    </a:p>
                  </a:txBody>
                  <a:tcPr/>
                </a:tc>
                <a:tc>
                  <a:txBody>
                    <a:bodyPr/>
                    <a:lstStyle/>
                    <a:p>
                      <a:endParaRPr lang="en-ZA" sz="200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4105520046"/>
                  </a:ext>
                </a:extLst>
              </a:tr>
              <a:tr h="370840">
                <a:tc>
                  <a:txBody>
                    <a:bodyPr/>
                    <a:lstStyle/>
                    <a:p>
                      <a:endParaRPr lang="en-ZA" sz="2000">
                        <a:latin typeface="Arial" panose="020B0604020202020204" pitchFamily="34" charset="0"/>
                        <a:cs typeface="Arial" panose="020B0604020202020204" pitchFamily="34" charset="0"/>
                      </a:endParaRPr>
                    </a:p>
                  </a:txBody>
                  <a:tcPr/>
                </a:tc>
                <a:tc>
                  <a:txBody>
                    <a:bodyPr/>
                    <a:lstStyle/>
                    <a:p>
                      <a:endParaRPr lang="en-ZA" sz="2000">
                        <a:latin typeface="Arial" panose="020B0604020202020204" pitchFamily="34" charset="0"/>
                        <a:cs typeface="Arial" panose="020B0604020202020204" pitchFamily="34" charset="0"/>
                      </a:endParaRPr>
                    </a:p>
                  </a:txBody>
                  <a:tcPr/>
                </a:tc>
                <a:tc>
                  <a:txBody>
                    <a:bodyPr/>
                    <a:lstStyle/>
                    <a:p>
                      <a:endParaRPr lang="en-ZA" sz="2000">
                        <a:latin typeface="Arial" panose="020B0604020202020204" pitchFamily="34" charset="0"/>
                        <a:cs typeface="Arial" panose="020B0604020202020204" pitchFamily="34" charset="0"/>
                      </a:endParaRPr>
                    </a:p>
                  </a:txBody>
                  <a:tcPr/>
                </a:tc>
                <a:tc>
                  <a:txBody>
                    <a:bodyPr/>
                    <a:lstStyle/>
                    <a:p>
                      <a:endParaRPr lang="en-ZA" sz="200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687851909"/>
                  </a:ext>
                </a:extLst>
              </a:tr>
              <a:tr h="370840">
                <a:tc>
                  <a:txBody>
                    <a:bodyPr/>
                    <a:lstStyle/>
                    <a:p>
                      <a:endParaRPr lang="en-ZA" sz="2000">
                        <a:latin typeface="Arial" panose="020B0604020202020204" pitchFamily="34" charset="0"/>
                        <a:cs typeface="Arial" panose="020B0604020202020204" pitchFamily="34" charset="0"/>
                      </a:endParaRPr>
                    </a:p>
                  </a:txBody>
                  <a:tcPr/>
                </a:tc>
                <a:tc>
                  <a:txBody>
                    <a:bodyPr/>
                    <a:lstStyle/>
                    <a:p>
                      <a:endParaRPr lang="en-ZA" sz="2000">
                        <a:latin typeface="Arial" panose="020B0604020202020204" pitchFamily="34" charset="0"/>
                        <a:cs typeface="Arial" panose="020B0604020202020204" pitchFamily="34" charset="0"/>
                      </a:endParaRPr>
                    </a:p>
                  </a:txBody>
                  <a:tcPr/>
                </a:tc>
                <a:tc>
                  <a:txBody>
                    <a:bodyPr/>
                    <a:lstStyle/>
                    <a:p>
                      <a:endParaRPr lang="en-ZA" sz="2000">
                        <a:latin typeface="Arial" panose="020B0604020202020204" pitchFamily="34" charset="0"/>
                        <a:cs typeface="Arial" panose="020B0604020202020204" pitchFamily="34" charset="0"/>
                      </a:endParaRPr>
                    </a:p>
                  </a:txBody>
                  <a:tcPr/>
                </a:tc>
                <a:tc>
                  <a:txBody>
                    <a:bodyPr/>
                    <a:lstStyle/>
                    <a:p>
                      <a:endParaRPr lang="en-ZA" sz="20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130440762"/>
                  </a:ext>
                </a:extLst>
              </a:tr>
            </a:tbl>
          </a:graphicData>
        </a:graphic>
      </p:graphicFrame>
      <p:pic>
        <p:nvPicPr>
          <p:cNvPr id="6" name="Picture 5" descr="ADF logo&#10;">
            <a:extLst>
              <a:ext uri="{FF2B5EF4-FFF2-40B4-BE49-F238E27FC236}">
                <a16:creationId xmlns:a16="http://schemas.microsoft.com/office/drawing/2014/main" id="{D2D0EEB6-62E6-4F5C-A2A6-467AF6C927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8549" y="685800"/>
            <a:ext cx="2029341" cy="865423"/>
          </a:xfrm>
          <a:prstGeom prst="rect">
            <a:avLst/>
          </a:prstGeom>
          <a:solidFill>
            <a:schemeClr val="bg1"/>
          </a:solidFill>
        </p:spPr>
      </p:pic>
      <p:pic>
        <p:nvPicPr>
          <p:cNvPr id="8" name="Content Placeholder 10" descr="A picture containing text, clipart&#10;&#10;Description automatically generated">
            <a:extLst>
              <a:ext uri="{FF2B5EF4-FFF2-40B4-BE49-F238E27FC236}">
                <a16:creationId xmlns:a16="http://schemas.microsoft.com/office/drawing/2014/main" id="{43468B5D-CCAF-4976-A68C-9F4FCC1C114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03073" y="576510"/>
            <a:ext cx="1006155" cy="974713"/>
          </a:xfrm>
          <a:prstGeom prst="rect">
            <a:avLst/>
          </a:prstGeom>
        </p:spPr>
      </p:pic>
      <p:pic>
        <p:nvPicPr>
          <p:cNvPr id="9" name="Picture 8" descr="Logo&#10;&#10;Description automatically generated">
            <a:extLst>
              <a:ext uri="{FF2B5EF4-FFF2-40B4-BE49-F238E27FC236}">
                <a16:creationId xmlns:a16="http://schemas.microsoft.com/office/drawing/2014/main" id="{2BD1B7A8-04C2-4886-98A3-E3E226985E87}"/>
              </a:ext>
            </a:extLst>
          </p:cNvPr>
          <p:cNvPicPr>
            <a:picLocks noChangeAspect="1"/>
          </p:cNvPicPr>
          <p:nvPr/>
        </p:nvPicPr>
        <p:blipFill>
          <a:blip r:embed="rId4"/>
          <a:stretch>
            <a:fillRect/>
          </a:stretch>
        </p:blipFill>
        <p:spPr>
          <a:xfrm>
            <a:off x="11253239" y="5922335"/>
            <a:ext cx="804708" cy="818706"/>
          </a:xfrm>
          <a:prstGeom prst="rect">
            <a:avLst/>
          </a:prstGeom>
        </p:spPr>
      </p:pic>
    </p:spTree>
    <p:extLst>
      <p:ext uri="{BB962C8B-B14F-4D97-AF65-F5344CB8AC3E}">
        <p14:creationId xmlns:p14="http://schemas.microsoft.com/office/powerpoint/2010/main" val="287691316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5EABD-E782-49EC-882F-99661CA44505}"/>
              </a:ext>
            </a:extLst>
          </p:cNvPr>
          <p:cNvSpPr>
            <a:spLocks noGrp="1"/>
          </p:cNvSpPr>
          <p:nvPr>
            <p:ph type="title"/>
          </p:nvPr>
        </p:nvSpPr>
        <p:spPr>
          <a:xfrm>
            <a:off x="6386284" y="484632"/>
            <a:ext cx="5627040" cy="1029536"/>
          </a:xfrm>
          <a:solidFill>
            <a:schemeClr val="accent2"/>
          </a:solidFill>
        </p:spPr>
        <p:txBody>
          <a:bodyPr>
            <a:normAutofit fontScale="90000"/>
          </a:bodyPr>
          <a:lstStyle/>
          <a:p>
            <a:pPr algn="ctr"/>
            <a:r>
              <a:rPr lang="en-ZA" sz="2400" b="1" dirty="0">
                <a:solidFill>
                  <a:schemeClr val="bg1"/>
                </a:solidFill>
                <a:effectLst/>
                <a:latin typeface="Arial" panose="020B0604020202020204" pitchFamily="34" charset="0"/>
                <a:ea typeface="Calibri" panose="020F0502020204030204" pitchFamily="34" charset="0"/>
              </a:rPr>
              <a:t>Ensuring that our Campaigns and Advocacy Work is Accessible for Everyone</a:t>
            </a:r>
            <a:endParaRPr lang="en-ZA" sz="4400" b="1" dirty="0">
              <a:solidFill>
                <a:schemeClr val="bg1"/>
              </a:solidFill>
              <a:latin typeface="Aharoni" panose="02010803020104030203" pitchFamily="2" charset="-79"/>
              <a:cs typeface="Aharoni" panose="02010803020104030203" pitchFamily="2" charset="-79"/>
            </a:endParaRPr>
          </a:p>
        </p:txBody>
      </p:sp>
      <p:pic>
        <p:nvPicPr>
          <p:cNvPr id="4" name="Picture 3" descr="ADF logo inside the SDGs sunburst chart&#10;&#10;Description automatically generated">
            <a:extLst>
              <a:ext uri="{FF2B5EF4-FFF2-40B4-BE49-F238E27FC236}">
                <a16:creationId xmlns:a16="http://schemas.microsoft.com/office/drawing/2014/main" id="{FFE19B47-B324-40E4-A63A-957846DF251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3396" y="1687625"/>
            <a:ext cx="3573675" cy="3573675"/>
          </a:xfrm>
          <a:prstGeom prst="rect">
            <a:avLst/>
          </a:prstGeom>
        </p:spPr>
      </p:pic>
      <p:sp>
        <p:nvSpPr>
          <p:cNvPr id="3" name="Content Placeholder 2">
            <a:extLst>
              <a:ext uri="{FF2B5EF4-FFF2-40B4-BE49-F238E27FC236}">
                <a16:creationId xmlns:a16="http://schemas.microsoft.com/office/drawing/2014/main" id="{6E1E7500-0395-4425-92BA-E0A5FCD6F75B}"/>
              </a:ext>
            </a:extLst>
          </p:cNvPr>
          <p:cNvSpPr>
            <a:spLocks noGrp="1"/>
          </p:cNvSpPr>
          <p:nvPr>
            <p:ph idx="1"/>
          </p:nvPr>
        </p:nvSpPr>
        <p:spPr>
          <a:xfrm>
            <a:off x="6386286" y="1687625"/>
            <a:ext cx="5627038" cy="4967413"/>
          </a:xfrm>
          <a:solidFill>
            <a:schemeClr val="accent1">
              <a:lumMod val="20000"/>
              <a:lumOff val="80000"/>
            </a:schemeClr>
          </a:solidFill>
        </p:spPr>
        <p:txBody>
          <a:bodyPr>
            <a:normAutofit/>
          </a:bodyPr>
          <a:lstStyle/>
          <a:p>
            <a:pPr>
              <a:lnSpc>
                <a:spcPct val="130000"/>
              </a:lnSpc>
              <a:spcAft>
                <a:spcPts val="1200"/>
              </a:spcAft>
            </a:pPr>
            <a:r>
              <a:rPr lang="en-ZA" sz="2400" dirty="0">
                <a:latin typeface="Arial" panose="020B0604020202020204" pitchFamily="34" charset="0"/>
                <a:cs typeface="Arial" panose="020B0604020202020204" pitchFamily="34" charset="0"/>
              </a:rPr>
              <a:t>Language</a:t>
            </a:r>
          </a:p>
          <a:p>
            <a:pPr>
              <a:lnSpc>
                <a:spcPct val="130000"/>
              </a:lnSpc>
              <a:spcAft>
                <a:spcPts val="1200"/>
              </a:spcAft>
            </a:pPr>
            <a:r>
              <a:rPr lang="en-ZA" sz="2400" dirty="0">
                <a:latin typeface="Arial" panose="020B0604020202020204" pitchFamily="34" charset="0"/>
                <a:cs typeface="Arial" panose="020B0604020202020204" pitchFamily="34" charset="0"/>
              </a:rPr>
              <a:t>Document Format</a:t>
            </a:r>
          </a:p>
          <a:p>
            <a:pPr>
              <a:lnSpc>
                <a:spcPct val="130000"/>
              </a:lnSpc>
              <a:spcAft>
                <a:spcPts val="1200"/>
              </a:spcAft>
            </a:pPr>
            <a:r>
              <a:rPr lang="en-ZA" sz="2400" dirty="0">
                <a:latin typeface="Arial" panose="020B0604020202020204" pitchFamily="34" charset="0"/>
                <a:cs typeface="Arial" panose="020B0604020202020204" pitchFamily="34" charset="0"/>
              </a:rPr>
              <a:t>Video Closed Captions</a:t>
            </a:r>
          </a:p>
          <a:p>
            <a:pPr>
              <a:lnSpc>
                <a:spcPct val="130000"/>
              </a:lnSpc>
              <a:spcAft>
                <a:spcPts val="1200"/>
              </a:spcAft>
            </a:pPr>
            <a:r>
              <a:rPr lang="en-ZA" sz="2400" dirty="0">
                <a:latin typeface="Arial" panose="020B0604020202020204" pitchFamily="34" charset="0"/>
                <a:cs typeface="Arial" panose="020B0604020202020204" pitchFamily="34" charset="0"/>
              </a:rPr>
              <a:t>South Sudan Sign Language</a:t>
            </a:r>
          </a:p>
          <a:p>
            <a:pPr>
              <a:lnSpc>
                <a:spcPct val="130000"/>
              </a:lnSpc>
              <a:spcAft>
                <a:spcPts val="1200"/>
              </a:spcAft>
            </a:pPr>
            <a:r>
              <a:rPr lang="en-ZA" sz="2400" dirty="0">
                <a:latin typeface="Arial" panose="020B0604020202020204" pitchFamily="34" charset="0"/>
                <a:cs typeface="Arial" panose="020B0604020202020204" pitchFamily="34" charset="0"/>
              </a:rPr>
              <a:t>Accessible and safe venues</a:t>
            </a:r>
          </a:p>
          <a:p>
            <a:pPr>
              <a:lnSpc>
                <a:spcPct val="130000"/>
              </a:lnSpc>
              <a:spcAft>
                <a:spcPts val="1200"/>
              </a:spcAft>
            </a:pPr>
            <a:r>
              <a:rPr lang="en-ZA" sz="2400" dirty="0">
                <a:latin typeface="Arial" panose="020B0604020202020204" pitchFamily="34" charset="0"/>
                <a:cs typeface="Arial" panose="020B0604020202020204" pitchFamily="34" charset="0"/>
              </a:rPr>
              <a:t>Accessible and safe transport</a:t>
            </a:r>
          </a:p>
          <a:p>
            <a:pPr marL="0" indent="0">
              <a:lnSpc>
                <a:spcPct val="130000"/>
              </a:lnSpc>
              <a:spcAft>
                <a:spcPts val="1200"/>
              </a:spcAft>
              <a:buNone/>
            </a:pPr>
            <a:endParaRPr lang="en-ZA" sz="2400" dirty="0">
              <a:latin typeface="Arial" panose="020B0604020202020204" pitchFamily="34" charset="0"/>
              <a:cs typeface="Arial" panose="020B0604020202020204" pitchFamily="34" charset="0"/>
            </a:endParaRPr>
          </a:p>
          <a:p>
            <a:pPr>
              <a:lnSpc>
                <a:spcPct val="130000"/>
              </a:lnSpc>
              <a:spcAft>
                <a:spcPts val="1200"/>
              </a:spcAft>
            </a:pPr>
            <a:endParaRPr lang="en-ZA" sz="2400" dirty="0">
              <a:latin typeface="Arial" panose="020B0604020202020204" pitchFamily="34" charset="0"/>
              <a:cs typeface="Arial" panose="020B0604020202020204" pitchFamily="34" charset="0"/>
            </a:endParaRPr>
          </a:p>
        </p:txBody>
      </p:sp>
      <p:pic>
        <p:nvPicPr>
          <p:cNvPr id="18" name="Content Placeholder 10" descr="A picture containing text, clipart&#10;&#10;Description automatically generated">
            <a:extLst>
              <a:ext uri="{FF2B5EF4-FFF2-40B4-BE49-F238E27FC236}">
                <a16:creationId xmlns:a16="http://schemas.microsoft.com/office/drawing/2014/main" id="{4216F437-9C14-4404-B7A9-DBAF5298FD7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2809" y="733646"/>
            <a:ext cx="1144113" cy="1108359"/>
          </a:xfrm>
          <a:prstGeom prst="rect">
            <a:avLst/>
          </a:prstGeom>
        </p:spPr>
      </p:pic>
      <p:pic>
        <p:nvPicPr>
          <p:cNvPr id="20" name="Picture 19" descr="Logo&#10;&#10;Description automatically generated">
            <a:extLst>
              <a:ext uri="{FF2B5EF4-FFF2-40B4-BE49-F238E27FC236}">
                <a16:creationId xmlns:a16="http://schemas.microsoft.com/office/drawing/2014/main" id="{321A82C1-6ABF-4A0A-BF40-EB0585D3B818}"/>
              </a:ext>
            </a:extLst>
          </p:cNvPr>
          <p:cNvPicPr>
            <a:picLocks noChangeAspect="1"/>
          </p:cNvPicPr>
          <p:nvPr/>
        </p:nvPicPr>
        <p:blipFill>
          <a:blip r:embed="rId4"/>
          <a:stretch>
            <a:fillRect/>
          </a:stretch>
        </p:blipFill>
        <p:spPr>
          <a:xfrm>
            <a:off x="3757959" y="5053377"/>
            <a:ext cx="929699" cy="945871"/>
          </a:xfrm>
          <a:prstGeom prst="rect">
            <a:avLst/>
          </a:prstGeom>
        </p:spPr>
      </p:pic>
    </p:spTree>
    <p:extLst>
      <p:ext uri="{BB962C8B-B14F-4D97-AF65-F5344CB8AC3E}">
        <p14:creationId xmlns:p14="http://schemas.microsoft.com/office/powerpoint/2010/main" val="406021166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5EABD-E782-49EC-882F-99661CA44505}"/>
              </a:ext>
            </a:extLst>
          </p:cNvPr>
          <p:cNvSpPr>
            <a:spLocks noGrp="1"/>
          </p:cNvSpPr>
          <p:nvPr>
            <p:ph type="title"/>
          </p:nvPr>
        </p:nvSpPr>
        <p:spPr>
          <a:xfrm>
            <a:off x="2414427" y="484632"/>
            <a:ext cx="8048010" cy="1148959"/>
          </a:xfrm>
          <a:solidFill>
            <a:schemeClr val="accent1">
              <a:lumMod val="50000"/>
            </a:schemeClr>
          </a:solidFill>
        </p:spPr>
        <p:txBody>
          <a:bodyPr>
            <a:normAutofit/>
          </a:bodyPr>
          <a:lstStyle/>
          <a:p>
            <a:pPr algn="ctr"/>
            <a:r>
              <a:rPr lang="en-ZA" sz="4800" dirty="0">
                <a:solidFill>
                  <a:schemeClr val="bg1"/>
                </a:solidFill>
                <a:latin typeface="Aharoni" panose="02010803020104030203" pitchFamily="2" charset="-79"/>
                <a:cs typeface="Aharoni" panose="02010803020104030203" pitchFamily="2" charset="-79"/>
              </a:rPr>
              <a:t>LANGUAGE</a:t>
            </a:r>
          </a:p>
        </p:txBody>
      </p:sp>
      <p:sp>
        <p:nvSpPr>
          <p:cNvPr id="3" name="Content Placeholder 2">
            <a:extLst>
              <a:ext uri="{FF2B5EF4-FFF2-40B4-BE49-F238E27FC236}">
                <a16:creationId xmlns:a16="http://schemas.microsoft.com/office/drawing/2014/main" id="{6E1E7500-0395-4425-92BA-E0A5FCD6F75B}"/>
              </a:ext>
            </a:extLst>
          </p:cNvPr>
          <p:cNvSpPr>
            <a:spLocks noGrp="1"/>
          </p:cNvSpPr>
          <p:nvPr>
            <p:ph idx="1"/>
          </p:nvPr>
        </p:nvSpPr>
        <p:spPr>
          <a:xfrm>
            <a:off x="828959" y="2078894"/>
            <a:ext cx="10226969" cy="4093306"/>
          </a:xfrm>
        </p:spPr>
        <p:txBody>
          <a:bodyPr>
            <a:normAutofit/>
          </a:bodyPr>
          <a:lstStyle/>
          <a:p>
            <a:pPr marL="0" indent="0">
              <a:lnSpc>
                <a:spcPct val="100000"/>
              </a:lnSpc>
              <a:spcAft>
                <a:spcPts val="1200"/>
              </a:spcAft>
              <a:buClr>
                <a:schemeClr val="bg1"/>
              </a:buClr>
              <a:buNone/>
              <a:defRPr/>
            </a:pPr>
            <a:r>
              <a:rPr lang="en-US" altLang="en-US" sz="2400" b="0" dirty="0">
                <a:latin typeface="Arial" panose="020B0604020202020204" pitchFamily="34" charset="0"/>
                <a:cs typeface="Arial" panose="020B0604020202020204" pitchFamily="34" charset="0"/>
              </a:rPr>
              <a:t> </a:t>
            </a:r>
            <a:r>
              <a:rPr lang="en-ZA" sz="2400" b="0" dirty="0">
                <a:latin typeface="Arial" panose="020B0604020202020204" pitchFamily="34" charset="0"/>
                <a:cs typeface="Arial" panose="020B0604020202020204" pitchFamily="34" charset="0"/>
              </a:rPr>
              <a:t>Use plain language and short sentences</a:t>
            </a:r>
          </a:p>
          <a:p>
            <a:pPr marL="357188" indent="-357188">
              <a:lnSpc>
                <a:spcPct val="100000"/>
              </a:lnSpc>
              <a:spcAft>
                <a:spcPts val="1200"/>
              </a:spcAft>
              <a:buClr>
                <a:schemeClr val="bg1"/>
              </a:buClr>
              <a:buFont typeface="Wingdings" panose="05000000000000000000" pitchFamily="2" charset="2"/>
              <a:buChar char="v"/>
              <a:defRPr/>
            </a:pPr>
            <a:r>
              <a:rPr lang="en-ZA" sz="2400" b="0" dirty="0">
                <a:latin typeface="Arial" panose="020B0604020202020204" pitchFamily="34" charset="0"/>
                <a:cs typeface="Arial" panose="020B0604020202020204" pitchFamily="34" charset="0"/>
              </a:rPr>
              <a:t>Use people-first language (child with…)</a:t>
            </a:r>
          </a:p>
          <a:p>
            <a:pPr marL="357188" indent="-357188">
              <a:lnSpc>
                <a:spcPct val="100000"/>
              </a:lnSpc>
              <a:spcAft>
                <a:spcPts val="1200"/>
              </a:spcAft>
              <a:buClr>
                <a:schemeClr val="bg1"/>
              </a:buClr>
              <a:buFont typeface="Wingdings" panose="05000000000000000000" pitchFamily="2" charset="2"/>
              <a:buChar char="v"/>
              <a:defRPr/>
            </a:pPr>
            <a:r>
              <a:rPr lang="en-US" sz="2400" b="0" dirty="0">
                <a:latin typeface="Arial" panose="020B0604020202020204" pitchFamily="34" charset="0"/>
                <a:cs typeface="Arial" panose="020B0604020202020204" pitchFamily="34" charset="0"/>
              </a:rPr>
              <a:t>Use camel case for multi-word hashtags </a:t>
            </a:r>
            <a:r>
              <a:rPr lang="en-ZA" sz="2400" dirty="0">
                <a:latin typeface="Arial" panose="020B0604020202020204" pitchFamily="34" charset="0"/>
                <a:cs typeface="Arial" panose="020B0604020202020204" pitchFamily="34" charset="0"/>
              </a:rPr>
              <a:t>#YouCanReadThisEasier</a:t>
            </a:r>
          </a:p>
          <a:p>
            <a:pPr marL="357188" indent="-357188">
              <a:lnSpc>
                <a:spcPct val="100000"/>
              </a:lnSpc>
              <a:spcAft>
                <a:spcPts val="1200"/>
              </a:spcAft>
              <a:buClr>
                <a:schemeClr val="bg1"/>
              </a:buClr>
              <a:buFont typeface="Wingdings" panose="05000000000000000000" pitchFamily="2" charset="2"/>
              <a:buChar char="v"/>
              <a:defRPr/>
            </a:pPr>
            <a:r>
              <a:rPr lang="en-ZA" sz="2400" b="0" dirty="0">
                <a:latin typeface="Arial" panose="020B0604020202020204" pitchFamily="34" charset="0"/>
                <a:cs typeface="Arial" panose="020B0604020202020204" pitchFamily="34" charset="0"/>
              </a:rPr>
              <a:t>Remember to also m</a:t>
            </a:r>
            <a:r>
              <a:rPr lang="en-ZA" sz="2400" dirty="0">
                <a:latin typeface="Arial" panose="020B0604020202020204" pitchFamily="34" charset="0"/>
                <a:cs typeface="Arial" panose="020B0604020202020204" pitchFamily="34" charset="0"/>
              </a:rPr>
              <a:t>ake Easy Read versions with graphics and short sentences available for persons with intellectual disabilities</a:t>
            </a:r>
            <a:endParaRPr lang="en-US" sz="2400" b="0" dirty="0">
              <a:latin typeface="Arial" panose="020B0604020202020204" pitchFamily="34" charset="0"/>
              <a:cs typeface="Arial" panose="020B0604020202020204" pitchFamily="34" charset="0"/>
            </a:endParaRPr>
          </a:p>
        </p:txBody>
      </p:sp>
      <p:pic>
        <p:nvPicPr>
          <p:cNvPr id="6" name="Picture 5" descr="ADF logo&#10;">
            <a:extLst>
              <a:ext uri="{FF2B5EF4-FFF2-40B4-BE49-F238E27FC236}">
                <a16:creationId xmlns:a16="http://schemas.microsoft.com/office/drawing/2014/main" id="{D2D0EEB6-62E6-4F5C-A2A6-467AF6C927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8549" y="685800"/>
            <a:ext cx="2029341" cy="865423"/>
          </a:xfrm>
          <a:prstGeom prst="rect">
            <a:avLst/>
          </a:prstGeom>
          <a:solidFill>
            <a:schemeClr val="bg1"/>
          </a:solidFill>
        </p:spPr>
      </p:pic>
      <p:pic>
        <p:nvPicPr>
          <p:cNvPr id="8" name="Content Placeholder 10" descr="A picture containing text, clipart&#10;&#10;Description automatically generated">
            <a:extLst>
              <a:ext uri="{FF2B5EF4-FFF2-40B4-BE49-F238E27FC236}">
                <a16:creationId xmlns:a16="http://schemas.microsoft.com/office/drawing/2014/main" id="{43468B5D-CCAF-4976-A68C-9F4FCC1C114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03073" y="576510"/>
            <a:ext cx="1006155" cy="974713"/>
          </a:xfrm>
          <a:prstGeom prst="rect">
            <a:avLst/>
          </a:prstGeom>
        </p:spPr>
      </p:pic>
      <p:pic>
        <p:nvPicPr>
          <p:cNvPr id="9" name="Picture 8" descr="Logo&#10;&#10;Description automatically generated">
            <a:extLst>
              <a:ext uri="{FF2B5EF4-FFF2-40B4-BE49-F238E27FC236}">
                <a16:creationId xmlns:a16="http://schemas.microsoft.com/office/drawing/2014/main" id="{2BD1B7A8-04C2-4886-98A3-E3E226985E87}"/>
              </a:ext>
            </a:extLst>
          </p:cNvPr>
          <p:cNvPicPr>
            <a:picLocks noChangeAspect="1"/>
          </p:cNvPicPr>
          <p:nvPr/>
        </p:nvPicPr>
        <p:blipFill>
          <a:blip r:embed="rId4"/>
          <a:stretch>
            <a:fillRect/>
          </a:stretch>
        </p:blipFill>
        <p:spPr>
          <a:xfrm>
            <a:off x="11253239" y="5922335"/>
            <a:ext cx="804708" cy="818706"/>
          </a:xfrm>
          <a:prstGeom prst="rect">
            <a:avLst/>
          </a:prstGeom>
        </p:spPr>
      </p:pic>
    </p:spTree>
    <p:extLst>
      <p:ext uri="{BB962C8B-B14F-4D97-AF65-F5344CB8AC3E}">
        <p14:creationId xmlns:p14="http://schemas.microsoft.com/office/powerpoint/2010/main" val="211815843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B1A05868-0243-4089-888A-7AB9C5836BBC}"/>
              </a:ext>
            </a:extLst>
          </p:cNvPr>
          <p:cNvSpPr/>
          <p:nvPr/>
        </p:nvSpPr>
        <p:spPr>
          <a:xfrm>
            <a:off x="397564" y="1043609"/>
            <a:ext cx="7653131" cy="4330512"/>
          </a:xfrm>
          <a:prstGeom prst="roundRect">
            <a:avLst/>
          </a:prstGeom>
          <a:ln/>
        </p:spPr>
        <p:style>
          <a:lnRef idx="2">
            <a:schemeClr val="accent2"/>
          </a:lnRef>
          <a:fillRef idx="1">
            <a:schemeClr val="lt1"/>
          </a:fillRef>
          <a:effectRef idx="0">
            <a:schemeClr val="accent2"/>
          </a:effectRef>
          <a:fontRef idx="minor">
            <a:schemeClr val="dk1"/>
          </a:fontRef>
        </p:style>
        <p:txBody>
          <a:bodyPr lIns="68580" tIns="34290" rIns="68580" bIns="34290" rtlCol="0" anchor="ctr"/>
          <a:lstStyle/>
          <a:p>
            <a:pPr algn="ctr">
              <a:spcAft>
                <a:spcPts val="600"/>
              </a:spcAft>
            </a:pPr>
            <a:r>
              <a:rPr lang="en-ZA" sz="2800" b="1" dirty="0">
                <a:solidFill>
                  <a:schemeClr val="accent2">
                    <a:lumMod val="75000"/>
                  </a:schemeClr>
                </a:solidFill>
                <a:latin typeface="Arial" panose="020B0604020202020204" pitchFamily="34" charset="0"/>
                <a:cs typeface="Arial" panose="020B0604020202020204" pitchFamily="34" charset="0"/>
              </a:rPr>
              <a:t>For most persons with print disabilities </a:t>
            </a:r>
          </a:p>
          <a:p>
            <a:pPr algn="ctr">
              <a:spcAft>
                <a:spcPts val="2400"/>
              </a:spcAft>
            </a:pPr>
            <a:r>
              <a:rPr lang="en-ZA" sz="2000" b="1" dirty="0">
                <a:solidFill>
                  <a:schemeClr val="accent2">
                    <a:lumMod val="75000"/>
                  </a:schemeClr>
                </a:solidFill>
                <a:latin typeface="Arial" panose="020B0604020202020204" pitchFamily="34" charset="0"/>
                <a:cs typeface="Arial" panose="020B0604020202020204" pitchFamily="34" charset="0"/>
              </a:rPr>
              <a:t>(blind people, people with low vision, people who have dyslexia (difficulty with reading and writing)</a:t>
            </a:r>
          </a:p>
          <a:p>
            <a:pPr algn="ctr">
              <a:spcAft>
                <a:spcPts val="2400"/>
              </a:spcAft>
            </a:pPr>
            <a:r>
              <a:rPr lang="en-US" sz="2400" b="0" dirty="0">
                <a:solidFill>
                  <a:schemeClr val="tx1"/>
                </a:solidFill>
                <a:latin typeface="Arial" panose="020B0604020202020204" pitchFamily="34" charset="0"/>
                <a:cs typeface="Arial" panose="020B0604020202020204" pitchFamily="34" charset="0"/>
              </a:rPr>
              <a:t>Include descriptions on photos (for context and screen readers)(Alt text function key)</a:t>
            </a:r>
          </a:p>
          <a:p>
            <a:pPr algn="ctr">
              <a:spcAft>
                <a:spcPts val="2400"/>
              </a:spcAft>
            </a:pPr>
            <a:r>
              <a:rPr lang="en-US" sz="2400" b="0" dirty="0">
                <a:solidFill>
                  <a:schemeClr val="tx1"/>
                </a:solidFill>
                <a:latin typeface="Arial" panose="020B0604020202020204" pitchFamily="34" charset="0"/>
                <a:cs typeface="Arial" panose="020B0604020202020204" pitchFamily="34" charset="0"/>
              </a:rPr>
              <a:t>Limit emoji and emoticon use</a:t>
            </a:r>
          </a:p>
          <a:p>
            <a:pPr algn="ctr">
              <a:spcAft>
                <a:spcPts val="2400"/>
              </a:spcAft>
            </a:pPr>
            <a:r>
              <a:rPr lang="en-US" sz="2400" b="0" dirty="0">
                <a:solidFill>
                  <a:schemeClr val="tx1"/>
                </a:solidFill>
                <a:latin typeface="Arial" panose="020B0604020202020204" pitchFamily="34" charset="0"/>
                <a:cs typeface="Arial" panose="020B0604020202020204" pitchFamily="34" charset="0"/>
              </a:rPr>
              <a:t>Don’t embed text in your images</a:t>
            </a:r>
            <a:endParaRPr lang="en-ZA" sz="2400" dirty="0">
              <a:solidFill>
                <a:schemeClr val="tx1"/>
              </a:solidFill>
              <a:latin typeface="Arial" panose="020B0604020202020204" pitchFamily="34" charset="0"/>
              <a:cs typeface="Arial" panose="020B0604020202020204" pitchFamily="34" charset="0"/>
            </a:endParaRPr>
          </a:p>
        </p:txBody>
      </p:sp>
      <p:pic>
        <p:nvPicPr>
          <p:cNvPr id="10" name="Picture 9">
            <a:extLst>
              <a:ext uri="{FF2B5EF4-FFF2-40B4-BE49-F238E27FC236}">
                <a16:creationId xmlns:a16="http://schemas.microsoft.com/office/drawing/2014/main" id="{86817120-661D-4131-BFF5-9D34EB3CA796}"/>
              </a:ext>
            </a:extLst>
          </p:cNvPr>
          <p:cNvPicPr>
            <a:picLocks noChangeAspect="1"/>
          </p:cNvPicPr>
          <p:nvPr/>
        </p:nvPicPr>
        <p:blipFill>
          <a:blip r:embed="rId3"/>
          <a:stretch>
            <a:fillRect/>
          </a:stretch>
        </p:blipFill>
        <p:spPr>
          <a:xfrm>
            <a:off x="8409917" y="1351647"/>
            <a:ext cx="3457575" cy="3676650"/>
          </a:xfrm>
          <a:prstGeom prst="rect">
            <a:avLst/>
          </a:prstGeom>
        </p:spPr>
      </p:pic>
      <p:sp>
        <p:nvSpPr>
          <p:cNvPr id="11" name="Arrow: Curved Up 10">
            <a:extLst>
              <a:ext uri="{FF2B5EF4-FFF2-40B4-BE49-F238E27FC236}">
                <a16:creationId xmlns:a16="http://schemas.microsoft.com/office/drawing/2014/main" id="{C24138A6-F6DF-405C-B291-0C7CE10D5708}"/>
              </a:ext>
            </a:extLst>
          </p:cNvPr>
          <p:cNvSpPr/>
          <p:nvPr/>
        </p:nvSpPr>
        <p:spPr>
          <a:xfrm rot="1043809">
            <a:off x="7354513" y="3536324"/>
            <a:ext cx="3144667" cy="652101"/>
          </a:xfrm>
          <a:prstGeom prst="curvedUpArrow">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ZA" b="1" dirty="0">
              <a:ln w="22225">
                <a:solidFill>
                  <a:schemeClr val="accent2"/>
                </a:solidFill>
                <a:prstDash val="solid"/>
              </a:ln>
              <a:solidFill>
                <a:schemeClr val="accent2">
                  <a:lumMod val="40000"/>
                  <a:lumOff val="60000"/>
                </a:schemeClr>
              </a:solidFill>
            </a:endParaRPr>
          </a:p>
        </p:txBody>
      </p:sp>
      <p:pic>
        <p:nvPicPr>
          <p:cNvPr id="13" name="Graphic 12" descr="Smiling face with solid fill">
            <a:extLst>
              <a:ext uri="{FF2B5EF4-FFF2-40B4-BE49-F238E27FC236}">
                <a16:creationId xmlns:a16="http://schemas.microsoft.com/office/drawing/2014/main" id="{FE59A696-A7A1-42C5-971B-E33B55856843}"/>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528078" y="5729576"/>
            <a:ext cx="914400" cy="914400"/>
          </a:xfrm>
          <a:prstGeom prst="rect">
            <a:avLst/>
          </a:prstGeom>
        </p:spPr>
      </p:pic>
      <p:pic>
        <p:nvPicPr>
          <p:cNvPr id="15" name="Graphic 14" descr="Funny face with solid fill">
            <a:extLst>
              <a:ext uri="{FF2B5EF4-FFF2-40B4-BE49-F238E27FC236}">
                <a16:creationId xmlns:a16="http://schemas.microsoft.com/office/drawing/2014/main" id="{DF70FE2A-91BE-443D-B1B5-564CEE663DAD}"/>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9985278" y="5213544"/>
            <a:ext cx="914400" cy="914400"/>
          </a:xfrm>
          <a:prstGeom prst="rect">
            <a:avLst/>
          </a:prstGeom>
        </p:spPr>
      </p:pic>
      <p:sp>
        <p:nvSpPr>
          <p:cNvPr id="16" name="&quot;Not Allowed&quot; Symbol 15">
            <a:extLst>
              <a:ext uri="{FF2B5EF4-FFF2-40B4-BE49-F238E27FC236}">
                <a16:creationId xmlns:a16="http://schemas.microsoft.com/office/drawing/2014/main" id="{74550CB2-D1F6-41B1-98C1-481FEC5F025A}"/>
              </a:ext>
            </a:extLst>
          </p:cNvPr>
          <p:cNvSpPr/>
          <p:nvPr/>
        </p:nvSpPr>
        <p:spPr>
          <a:xfrm>
            <a:off x="9300505" y="5086308"/>
            <a:ext cx="1676401" cy="1689652"/>
          </a:xfrm>
          <a:prstGeom prst="noSmoking">
            <a:avLst>
              <a:gd name="adj" fmla="val 11553"/>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ZA" dirty="0">
              <a:solidFill>
                <a:schemeClr val="tx1"/>
              </a:solidFill>
            </a:endParaRPr>
          </a:p>
        </p:txBody>
      </p:sp>
      <p:sp>
        <p:nvSpPr>
          <p:cNvPr id="18" name="Arrow: Curved Up 17">
            <a:extLst>
              <a:ext uri="{FF2B5EF4-FFF2-40B4-BE49-F238E27FC236}">
                <a16:creationId xmlns:a16="http://schemas.microsoft.com/office/drawing/2014/main" id="{87EEAD17-E219-4D11-A4B4-16A749695C70}"/>
              </a:ext>
            </a:extLst>
          </p:cNvPr>
          <p:cNvSpPr/>
          <p:nvPr/>
        </p:nvSpPr>
        <p:spPr>
          <a:xfrm rot="1785614">
            <a:off x="6001513" y="4796824"/>
            <a:ext cx="3563310" cy="733784"/>
          </a:xfrm>
          <a:prstGeom prst="curvedUpArrow">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ZA" b="1" dirty="0">
              <a:ln w="22225">
                <a:solidFill>
                  <a:schemeClr val="accent2"/>
                </a:solidFill>
                <a:prstDash val="solid"/>
              </a:ln>
              <a:solidFill>
                <a:schemeClr val="accent2">
                  <a:lumMod val="40000"/>
                  <a:lumOff val="60000"/>
                </a:schemeClr>
              </a:solidFill>
            </a:endParaRPr>
          </a:p>
        </p:txBody>
      </p:sp>
      <p:pic>
        <p:nvPicPr>
          <p:cNvPr id="20" name="Picture 19">
            <a:extLst>
              <a:ext uri="{FF2B5EF4-FFF2-40B4-BE49-F238E27FC236}">
                <a16:creationId xmlns:a16="http://schemas.microsoft.com/office/drawing/2014/main" id="{F36FF50B-3ED9-49A4-808F-2D32923A7D7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668415" y="5265651"/>
            <a:ext cx="2011707" cy="1342595"/>
          </a:xfrm>
          <a:prstGeom prst="rect">
            <a:avLst/>
          </a:prstGeom>
        </p:spPr>
      </p:pic>
      <p:sp>
        <p:nvSpPr>
          <p:cNvPr id="21" name="TextBox 20">
            <a:extLst>
              <a:ext uri="{FF2B5EF4-FFF2-40B4-BE49-F238E27FC236}">
                <a16:creationId xmlns:a16="http://schemas.microsoft.com/office/drawing/2014/main" id="{A7FD7821-B1A6-46F3-8ECC-4E482B2B97DF}"/>
              </a:ext>
            </a:extLst>
          </p:cNvPr>
          <p:cNvSpPr txBox="1"/>
          <p:nvPr/>
        </p:nvSpPr>
        <p:spPr>
          <a:xfrm>
            <a:off x="4870173" y="6305608"/>
            <a:ext cx="2037522" cy="246221"/>
          </a:xfrm>
          <a:prstGeom prst="rect">
            <a:avLst/>
          </a:prstGeom>
          <a:noFill/>
        </p:spPr>
        <p:txBody>
          <a:bodyPr wrap="square" rtlCol="0">
            <a:spAutoFit/>
          </a:bodyPr>
          <a:lstStyle/>
          <a:p>
            <a:r>
              <a:rPr lang="en-ZA" sz="1000" dirty="0">
                <a:solidFill>
                  <a:srgbClr val="FF0000"/>
                </a:solidFill>
              </a:rPr>
              <a:t>Teacher and learner laughing</a:t>
            </a:r>
          </a:p>
        </p:txBody>
      </p:sp>
      <p:sp>
        <p:nvSpPr>
          <p:cNvPr id="23" name="Arrow: Curved Up 22">
            <a:extLst>
              <a:ext uri="{FF2B5EF4-FFF2-40B4-BE49-F238E27FC236}">
                <a16:creationId xmlns:a16="http://schemas.microsoft.com/office/drawing/2014/main" id="{CF33D06C-A7DA-435C-A6BA-517FE4320144}"/>
              </a:ext>
            </a:extLst>
          </p:cNvPr>
          <p:cNvSpPr/>
          <p:nvPr/>
        </p:nvSpPr>
        <p:spPr>
          <a:xfrm rot="2126839">
            <a:off x="2537849" y="5503122"/>
            <a:ext cx="2368979" cy="610362"/>
          </a:xfrm>
          <a:prstGeom prst="curvedUpArrow">
            <a:avLst/>
          </a:prstGeom>
          <a:solidFill>
            <a:schemeClr val="accent4">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ZA" b="1" dirty="0">
              <a:ln w="22225">
                <a:solidFill>
                  <a:schemeClr val="accent2"/>
                </a:solidFill>
                <a:prstDash val="solid"/>
              </a:ln>
              <a:solidFill>
                <a:schemeClr val="accent2">
                  <a:lumMod val="40000"/>
                  <a:lumOff val="60000"/>
                </a:schemeClr>
              </a:solidFill>
            </a:endParaRPr>
          </a:p>
        </p:txBody>
      </p:sp>
      <p:pic>
        <p:nvPicPr>
          <p:cNvPr id="27" name="Graphic 26" descr="Blind">
            <a:extLst>
              <a:ext uri="{FF2B5EF4-FFF2-40B4-BE49-F238E27FC236}">
                <a16:creationId xmlns:a16="http://schemas.microsoft.com/office/drawing/2014/main" id="{6F8C1D5E-C995-4AFF-945A-B75039D1A1CE}"/>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656131" y="5629683"/>
            <a:ext cx="1114186" cy="1114186"/>
          </a:xfrm>
          <a:prstGeom prst="rect">
            <a:avLst/>
          </a:prstGeom>
        </p:spPr>
      </p:pic>
      <p:pic>
        <p:nvPicPr>
          <p:cNvPr id="29" name="Graphic 28" descr="Braille">
            <a:extLst>
              <a:ext uri="{FF2B5EF4-FFF2-40B4-BE49-F238E27FC236}">
                <a16:creationId xmlns:a16="http://schemas.microsoft.com/office/drawing/2014/main" id="{C5661AF9-4267-42AD-9CD5-471B82DA8AFD}"/>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601833" y="5540353"/>
            <a:ext cx="1196864" cy="1196864"/>
          </a:xfrm>
          <a:prstGeom prst="rect">
            <a:avLst/>
          </a:prstGeom>
        </p:spPr>
      </p:pic>
      <p:sp>
        <p:nvSpPr>
          <p:cNvPr id="17" name="Title 1">
            <a:extLst>
              <a:ext uri="{FF2B5EF4-FFF2-40B4-BE49-F238E27FC236}">
                <a16:creationId xmlns:a16="http://schemas.microsoft.com/office/drawing/2014/main" id="{0543234D-B6E5-46E3-97D4-C449A2F788EB}"/>
              </a:ext>
            </a:extLst>
          </p:cNvPr>
          <p:cNvSpPr txBox="1">
            <a:spLocks/>
          </p:cNvSpPr>
          <p:nvPr/>
        </p:nvSpPr>
        <p:spPr>
          <a:xfrm>
            <a:off x="2213224" y="289910"/>
            <a:ext cx="8048010" cy="753699"/>
          </a:xfrm>
          <a:prstGeom prst="rect">
            <a:avLst/>
          </a:prstGeom>
          <a:solidFill>
            <a:schemeClr val="accent1">
              <a:lumMod val="50000"/>
            </a:schemeClr>
          </a:solidFill>
        </p:spPr>
        <p:txBody>
          <a:bodyPr>
            <a:normAutofit lnSpcReduction="10000"/>
          </a:bodyPr>
          <a:lstStyle>
            <a:lvl1pPr algn="l" defTabSz="914400" rtl="0" eaLnBrk="1" latinLnBrk="0" hangingPunct="1">
              <a:lnSpc>
                <a:spcPct val="90000"/>
              </a:lnSpc>
              <a:spcBef>
                <a:spcPct val="0"/>
              </a:spcBef>
              <a:buNone/>
              <a:defRPr sz="5400" kern="1200" cap="all" baseline="0">
                <a:blipFill>
                  <a:blip r:embed="rId13">
                    <a:extLst>
                      <a:ext uri="{28A0092B-C50C-407E-A947-70E740481C1C}">
                        <a14:useLocalDpi xmlns:a14="http://schemas.microsoft.com/office/drawing/2010/main" val="0"/>
                      </a:ext>
                    </a:extLst>
                  </a:blip>
                  <a:tile tx="6350" ty="-127000" sx="65000" sy="64000" flip="none" algn="tl"/>
                </a:blipFill>
                <a:latin typeface="+mj-lt"/>
                <a:ea typeface="+mj-ea"/>
                <a:cs typeface="+mj-cs"/>
              </a:defRPr>
            </a:lvl1pPr>
          </a:lstStyle>
          <a:p>
            <a:pPr algn="ctr"/>
            <a:r>
              <a:rPr lang="en-ZA" sz="4800">
                <a:solidFill>
                  <a:schemeClr val="bg1"/>
                </a:solidFill>
                <a:latin typeface="Aharoni" panose="02010803020104030203" pitchFamily="2" charset="-79"/>
                <a:cs typeface="Aharoni" panose="02010803020104030203" pitchFamily="2" charset="-79"/>
              </a:rPr>
              <a:t>DOCUMENT FORMAT</a:t>
            </a:r>
            <a:endParaRPr lang="en-ZA" sz="4800" dirty="0">
              <a:solidFill>
                <a:schemeClr val="bg1"/>
              </a:solidFill>
              <a:latin typeface="Aharoni" panose="02010803020104030203" pitchFamily="2" charset="-79"/>
              <a:cs typeface="Aharoni" panose="02010803020104030203" pitchFamily="2" charset="-79"/>
            </a:endParaRPr>
          </a:p>
        </p:txBody>
      </p:sp>
      <p:pic>
        <p:nvPicPr>
          <p:cNvPr id="19" name="Picture 18" descr="ADF logo&#10;">
            <a:extLst>
              <a:ext uri="{FF2B5EF4-FFF2-40B4-BE49-F238E27FC236}">
                <a16:creationId xmlns:a16="http://schemas.microsoft.com/office/drawing/2014/main" id="{213D8DDE-249F-4526-976D-B667E4190DEB}"/>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85594" y="251315"/>
            <a:ext cx="2029341" cy="865423"/>
          </a:xfrm>
          <a:prstGeom prst="rect">
            <a:avLst/>
          </a:prstGeom>
          <a:solidFill>
            <a:schemeClr val="bg1"/>
          </a:solidFill>
        </p:spPr>
      </p:pic>
      <p:pic>
        <p:nvPicPr>
          <p:cNvPr id="22" name="Content Placeholder 10" descr="A picture containing text, clipart&#10;&#10;Description automatically generated">
            <a:extLst>
              <a:ext uri="{FF2B5EF4-FFF2-40B4-BE49-F238E27FC236}">
                <a16:creationId xmlns:a16="http://schemas.microsoft.com/office/drawing/2014/main" id="{43678932-5C97-472B-92F6-A6B3291B4E89}"/>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0696195" y="222915"/>
            <a:ext cx="1006155" cy="974713"/>
          </a:xfrm>
          <a:prstGeom prst="rect">
            <a:avLst/>
          </a:prstGeom>
        </p:spPr>
      </p:pic>
    </p:spTree>
    <p:extLst>
      <p:ext uri="{BB962C8B-B14F-4D97-AF65-F5344CB8AC3E}">
        <p14:creationId xmlns:p14="http://schemas.microsoft.com/office/powerpoint/2010/main" val="52801140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5EABD-E782-49EC-882F-99661CA44505}"/>
              </a:ext>
            </a:extLst>
          </p:cNvPr>
          <p:cNvSpPr>
            <a:spLocks noGrp="1"/>
          </p:cNvSpPr>
          <p:nvPr>
            <p:ph type="title"/>
          </p:nvPr>
        </p:nvSpPr>
        <p:spPr>
          <a:xfrm>
            <a:off x="2414427" y="484632"/>
            <a:ext cx="8048010" cy="1148959"/>
          </a:xfrm>
          <a:solidFill>
            <a:schemeClr val="accent1">
              <a:lumMod val="50000"/>
            </a:schemeClr>
          </a:solidFill>
        </p:spPr>
        <p:txBody>
          <a:bodyPr>
            <a:normAutofit/>
          </a:bodyPr>
          <a:lstStyle/>
          <a:p>
            <a:pPr algn="ctr"/>
            <a:r>
              <a:rPr lang="en-ZA" sz="4800" dirty="0">
                <a:solidFill>
                  <a:schemeClr val="bg1"/>
                </a:solidFill>
                <a:latin typeface="Aharoni" panose="02010803020104030203" pitchFamily="2" charset="-79"/>
                <a:cs typeface="Aharoni" panose="02010803020104030203" pitchFamily="2" charset="-79"/>
              </a:rPr>
              <a:t>VIDEOS</a:t>
            </a:r>
          </a:p>
        </p:txBody>
      </p:sp>
      <p:sp>
        <p:nvSpPr>
          <p:cNvPr id="3" name="Content Placeholder 2">
            <a:extLst>
              <a:ext uri="{FF2B5EF4-FFF2-40B4-BE49-F238E27FC236}">
                <a16:creationId xmlns:a16="http://schemas.microsoft.com/office/drawing/2014/main" id="{6E1E7500-0395-4425-92BA-E0A5FCD6F75B}"/>
              </a:ext>
            </a:extLst>
          </p:cNvPr>
          <p:cNvSpPr>
            <a:spLocks noGrp="1"/>
          </p:cNvSpPr>
          <p:nvPr>
            <p:ph idx="1"/>
          </p:nvPr>
        </p:nvSpPr>
        <p:spPr>
          <a:xfrm>
            <a:off x="1523567" y="2517568"/>
            <a:ext cx="6973392" cy="3855799"/>
          </a:xfrm>
        </p:spPr>
        <p:txBody>
          <a:bodyPr>
            <a:normAutofit/>
          </a:bodyPr>
          <a:lstStyle/>
          <a:p>
            <a:pPr>
              <a:spcAft>
                <a:spcPts val="600"/>
              </a:spcAft>
            </a:pPr>
            <a:r>
              <a:rPr lang="en-US" sz="2800" b="0" dirty="0">
                <a:latin typeface="Arial" panose="020B0604020202020204" pitchFamily="34" charset="0"/>
                <a:cs typeface="Arial" panose="020B0604020202020204" pitchFamily="34" charset="0"/>
              </a:rPr>
              <a:t>Include captions and sign language translation on videos </a:t>
            </a:r>
          </a:p>
          <a:p>
            <a:pPr>
              <a:spcAft>
                <a:spcPts val="600"/>
              </a:spcAft>
            </a:pPr>
            <a:endParaRPr lang="en-US" sz="2800" b="0" dirty="0">
              <a:latin typeface="Arial" panose="020B0604020202020204" pitchFamily="34" charset="0"/>
              <a:cs typeface="Arial" panose="020B0604020202020204" pitchFamily="34" charset="0"/>
            </a:endParaRPr>
          </a:p>
          <a:p>
            <a:pPr>
              <a:spcAft>
                <a:spcPts val="600"/>
              </a:spcAft>
            </a:pPr>
            <a:r>
              <a:rPr lang="en-US" sz="2800" b="0" dirty="0">
                <a:latin typeface="Arial" panose="020B0604020202020204" pitchFamily="34" charset="0"/>
                <a:cs typeface="Arial" panose="020B0604020202020204" pitchFamily="34" charset="0"/>
              </a:rPr>
              <a:t>Provide text and/or sign language transcripts of radio content</a:t>
            </a:r>
            <a:endParaRPr lang="en-ZA" sz="2800" dirty="0">
              <a:latin typeface="Arial" panose="020B0604020202020204" pitchFamily="34" charset="0"/>
              <a:cs typeface="Arial" panose="020B0604020202020204" pitchFamily="34" charset="0"/>
            </a:endParaRPr>
          </a:p>
          <a:p>
            <a:pPr>
              <a:lnSpc>
                <a:spcPct val="110000"/>
              </a:lnSpc>
              <a:spcBef>
                <a:spcPts val="600"/>
              </a:spcBef>
              <a:spcAft>
                <a:spcPts val="600"/>
              </a:spcAft>
            </a:pPr>
            <a:endParaRPr lang="en-ZA" sz="2800" dirty="0">
              <a:latin typeface="Arial" panose="020B0604020202020204" pitchFamily="34" charset="0"/>
              <a:cs typeface="Arial" panose="020B0604020202020204" pitchFamily="34" charset="0"/>
            </a:endParaRPr>
          </a:p>
        </p:txBody>
      </p:sp>
      <p:pic>
        <p:nvPicPr>
          <p:cNvPr id="6" name="Picture 5" descr="ADF logo&#10;">
            <a:extLst>
              <a:ext uri="{FF2B5EF4-FFF2-40B4-BE49-F238E27FC236}">
                <a16:creationId xmlns:a16="http://schemas.microsoft.com/office/drawing/2014/main" id="{D2D0EEB6-62E6-4F5C-A2A6-467AF6C927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8549" y="685800"/>
            <a:ext cx="2029341" cy="865423"/>
          </a:xfrm>
          <a:prstGeom prst="rect">
            <a:avLst/>
          </a:prstGeom>
          <a:solidFill>
            <a:schemeClr val="bg1"/>
          </a:solidFill>
        </p:spPr>
      </p:pic>
      <p:pic>
        <p:nvPicPr>
          <p:cNvPr id="8" name="Content Placeholder 10" descr="A picture containing text, clipart&#10;&#10;Description automatically generated">
            <a:extLst>
              <a:ext uri="{FF2B5EF4-FFF2-40B4-BE49-F238E27FC236}">
                <a16:creationId xmlns:a16="http://schemas.microsoft.com/office/drawing/2014/main" id="{43468B5D-CCAF-4976-A68C-9F4FCC1C114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03073" y="576510"/>
            <a:ext cx="1006155" cy="974713"/>
          </a:xfrm>
          <a:prstGeom prst="rect">
            <a:avLst/>
          </a:prstGeom>
        </p:spPr>
      </p:pic>
      <p:pic>
        <p:nvPicPr>
          <p:cNvPr id="9" name="Picture 8" descr="Logo&#10;&#10;Description automatically generated">
            <a:extLst>
              <a:ext uri="{FF2B5EF4-FFF2-40B4-BE49-F238E27FC236}">
                <a16:creationId xmlns:a16="http://schemas.microsoft.com/office/drawing/2014/main" id="{2BD1B7A8-04C2-4886-98A3-E3E226985E87}"/>
              </a:ext>
            </a:extLst>
          </p:cNvPr>
          <p:cNvPicPr>
            <a:picLocks noChangeAspect="1"/>
          </p:cNvPicPr>
          <p:nvPr/>
        </p:nvPicPr>
        <p:blipFill>
          <a:blip r:embed="rId4"/>
          <a:stretch>
            <a:fillRect/>
          </a:stretch>
        </p:blipFill>
        <p:spPr>
          <a:xfrm>
            <a:off x="11253239" y="5922335"/>
            <a:ext cx="804708" cy="818706"/>
          </a:xfrm>
          <a:prstGeom prst="rect">
            <a:avLst/>
          </a:prstGeom>
        </p:spPr>
      </p:pic>
      <p:pic>
        <p:nvPicPr>
          <p:cNvPr id="7" name="Picture 6">
            <a:extLst>
              <a:ext uri="{FF2B5EF4-FFF2-40B4-BE49-F238E27FC236}">
                <a16:creationId xmlns:a16="http://schemas.microsoft.com/office/drawing/2014/main" id="{5E9EB1C0-4564-42A9-A55F-0168BC21E5A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048927" y="2070441"/>
            <a:ext cx="1712604" cy="1746185"/>
          </a:xfrm>
          <a:prstGeom prst="rect">
            <a:avLst/>
          </a:prstGeom>
        </p:spPr>
      </p:pic>
      <p:pic>
        <p:nvPicPr>
          <p:cNvPr id="10" name="Graphic 9" descr="Deaf">
            <a:extLst>
              <a:ext uri="{FF2B5EF4-FFF2-40B4-BE49-F238E27FC236}">
                <a16:creationId xmlns:a16="http://schemas.microsoft.com/office/drawing/2014/main" id="{2EA6A559-1CB9-4893-AA44-F7E5B311C684}"/>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9448028" y="4681330"/>
            <a:ext cx="1220405" cy="1220405"/>
          </a:xfrm>
          <a:prstGeom prst="rect">
            <a:avLst/>
          </a:prstGeom>
        </p:spPr>
      </p:pic>
    </p:spTree>
    <p:extLst>
      <p:ext uri="{BB962C8B-B14F-4D97-AF65-F5344CB8AC3E}">
        <p14:creationId xmlns:p14="http://schemas.microsoft.com/office/powerpoint/2010/main" val="310534492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5EABD-E782-49EC-882F-99661CA44505}"/>
              </a:ext>
            </a:extLst>
          </p:cNvPr>
          <p:cNvSpPr>
            <a:spLocks noGrp="1"/>
          </p:cNvSpPr>
          <p:nvPr>
            <p:ph type="title"/>
          </p:nvPr>
        </p:nvSpPr>
        <p:spPr>
          <a:xfrm>
            <a:off x="2414427" y="484632"/>
            <a:ext cx="8048010" cy="1148959"/>
          </a:xfrm>
          <a:solidFill>
            <a:schemeClr val="accent1">
              <a:lumMod val="50000"/>
            </a:schemeClr>
          </a:solidFill>
        </p:spPr>
        <p:txBody>
          <a:bodyPr>
            <a:normAutofit/>
          </a:bodyPr>
          <a:lstStyle/>
          <a:p>
            <a:pPr algn="ctr"/>
            <a:r>
              <a:rPr lang="en-ZA" sz="4800" dirty="0">
                <a:solidFill>
                  <a:schemeClr val="bg1"/>
                </a:solidFill>
                <a:latin typeface="Aharoni" panose="02010803020104030203" pitchFamily="2" charset="-79"/>
                <a:cs typeface="Aharoni" panose="02010803020104030203" pitchFamily="2" charset="-79"/>
              </a:rPr>
              <a:t>SIGN LANGUAGE</a:t>
            </a:r>
          </a:p>
        </p:txBody>
      </p:sp>
      <p:sp>
        <p:nvSpPr>
          <p:cNvPr id="3" name="Content Placeholder 2">
            <a:extLst>
              <a:ext uri="{FF2B5EF4-FFF2-40B4-BE49-F238E27FC236}">
                <a16:creationId xmlns:a16="http://schemas.microsoft.com/office/drawing/2014/main" id="{6E1E7500-0395-4425-92BA-E0A5FCD6F75B}"/>
              </a:ext>
            </a:extLst>
          </p:cNvPr>
          <p:cNvSpPr>
            <a:spLocks noGrp="1"/>
          </p:cNvSpPr>
          <p:nvPr>
            <p:ph idx="1"/>
          </p:nvPr>
        </p:nvSpPr>
        <p:spPr>
          <a:xfrm>
            <a:off x="902525" y="2209039"/>
            <a:ext cx="10350714" cy="3440163"/>
          </a:xfrm>
        </p:spPr>
        <p:txBody>
          <a:bodyPr>
            <a:normAutofit fontScale="85000" lnSpcReduction="10000"/>
          </a:bodyPr>
          <a:lstStyle/>
          <a:p>
            <a:pPr marL="0" indent="0">
              <a:lnSpc>
                <a:spcPct val="110000"/>
              </a:lnSpc>
              <a:spcBef>
                <a:spcPts val="600"/>
              </a:spcBef>
              <a:spcAft>
                <a:spcPts val="600"/>
              </a:spcAft>
              <a:buNone/>
            </a:pPr>
            <a:r>
              <a:rPr lang="en-ZA" sz="2800" dirty="0">
                <a:latin typeface="Arial" panose="020B0604020202020204" pitchFamily="34" charset="0"/>
                <a:cs typeface="Arial" panose="020B0604020202020204" pitchFamily="34" charset="0"/>
              </a:rPr>
              <a:t>Make sure the interpreters are familiar with all the local sign language dialects and spoken languages that might be used at an event.</a:t>
            </a:r>
          </a:p>
          <a:p>
            <a:pPr marL="0" indent="0">
              <a:lnSpc>
                <a:spcPct val="110000"/>
              </a:lnSpc>
              <a:spcBef>
                <a:spcPts val="600"/>
              </a:spcBef>
              <a:spcAft>
                <a:spcPts val="600"/>
              </a:spcAft>
              <a:buNone/>
            </a:pPr>
            <a:endParaRPr lang="en-ZA" sz="2800" dirty="0">
              <a:latin typeface="Arial" panose="020B0604020202020204" pitchFamily="34" charset="0"/>
              <a:cs typeface="Arial" panose="020B0604020202020204" pitchFamily="34" charset="0"/>
            </a:endParaRPr>
          </a:p>
          <a:p>
            <a:pPr marL="0" indent="0">
              <a:lnSpc>
                <a:spcPct val="110000"/>
              </a:lnSpc>
              <a:spcBef>
                <a:spcPts val="600"/>
              </a:spcBef>
              <a:spcAft>
                <a:spcPts val="600"/>
              </a:spcAft>
              <a:buNone/>
            </a:pPr>
            <a:r>
              <a:rPr lang="en-ZA" sz="2800" dirty="0">
                <a:latin typeface="Arial" panose="020B0604020202020204" pitchFamily="34" charset="0"/>
                <a:cs typeface="Arial" panose="020B0604020202020204" pitchFamily="34" charset="0"/>
              </a:rPr>
              <a:t>Always have at least two interpreters who can change over every 20min</a:t>
            </a:r>
          </a:p>
          <a:p>
            <a:pPr marL="0" indent="0">
              <a:lnSpc>
                <a:spcPct val="110000"/>
              </a:lnSpc>
              <a:spcBef>
                <a:spcPts val="600"/>
              </a:spcBef>
              <a:spcAft>
                <a:spcPts val="600"/>
              </a:spcAft>
              <a:buNone/>
            </a:pPr>
            <a:endParaRPr lang="en-ZA" sz="2800" dirty="0">
              <a:latin typeface="Arial" panose="020B0604020202020204" pitchFamily="34" charset="0"/>
              <a:cs typeface="Arial" panose="020B0604020202020204" pitchFamily="34" charset="0"/>
            </a:endParaRPr>
          </a:p>
          <a:p>
            <a:pPr marL="0" indent="0">
              <a:lnSpc>
                <a:spcPct val="110000"/>
              </a:lnSpc>
              <a:spcBef>
                <a:spcPts val="600"/>
              </a:spcBef>
              <a:spcAft>
                <a:spcPts val="600"/>
              </a:spcAft>
              <a:buNone/>
            </a:pPr>
            <a:r>
              <a:rPr lang="en-ZA" sz="2800" dirty="0">
                <a:latin typeface="Arial" panose="020B0604020202020204" pitchFamily="34" charset="0"/>
                <a:cs typeface="Arial" panose="020B0604020202020204" pitchFamily="34" charset="0"/>
              </a:rPr>
              <a:t>Make sure interpreters wear clothes that make their hand signs easily visible</a:t>
            </a:r>
          </a:p>
          <a:p>
            <a:pPr marL="0" indent="0">
              <a:lnSpc>
                <a:spcPct val="110000"/>
              </a:lnSpc>
              <a:spcBef>
                <a:spcPts val="600"/>
              </a:spcBef>
              <a:spcAft>
                <a:spcPts val="600"/>
              </a:spcAft>
              <a:buNone/>
            </a:pPr>
            <a:endParaRPr lang="en-ZA" sz="2800" dirty="0">
              <a:latin typeface="Arial" panose="020B0604020202020204" pitchFamily="34" charset="0"/>
              <a:cs typeface="Arial" panose="020B0604020202020204" pitchFamily="34" charset="0"/>
            </a:endParaRPr>
          </a:p>
        </p:txBody>
      </p:sp>
      <p:pic>
        <p:nvPicPr>
          <p:cNvPr id="6" name="Picture 5" descr="ADF logo&#10;">
            <a:extLst>
              <a:ext uri="{FF2B5EF4-FFF2-40B4-BE49-F238E27FC236}">
                <a16:creationId xmlns:a16="http://schemas.microsoft.com/office/drawing/2014/main" id="{D2D0EEB6-62E6-4F5C-A2A6-467AF6C927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8549" y="685800"/>
            <a:ext cx="2029341" cy="865423"/>
          </a:xfrm>
          <a:prstGeom prst="rect">
            <a:avLst/>
          </a:prstGeom>
          <a:solidFill>
            <a:schemeClr val="bg1"/>
          </a:solidFill>
        </p:spPr>
      </p:pic>
      <p:pic>
        <p:nvPicPr>
          <p:cNvPr id="8" name="Content Placeholder 10" descr="A picture containing text, clipart&#10;&#10;Description automatically generated">
            <a:extLst>
              <a:ext uri="{FF2B5EF4-FFF2-40B4-BE49-F238E27FC236}">
                <a16:creationId xmlns:a16="http://schemas.microsoft.com/office/drawing/2014/main" id="{43468B5D-CCAF-4976-A68C-9F4FCC1C114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03073" y="576510"/>
            <a:ext cx="1006155" cy="974713"/>
          </a:xfrm>
          <a:prstGeom prst="rect">
            <a:avLst/>
          </a:prstGeom>
        </p:spPr>
      </p:pic>
      <p:pic>
        <p:nvPicPr>
          <p:cNvPr id="9" name="Picture 8" descr="Logo&#10;&#10;Description automatically generated">
            <a:extLst>
              <a:ext uri="{FF2B5EF4-FFF2-40B4-BE49-F238E27FC236}">
                <a16:creationId xmlns:a16="http://schemas.microsoft.com/office/drawing/2014/main" id="{2BD1B7A8-04C2-4886-98A3-E3E226985E87}"/>
              </a:ext>
            </a:extLst>
          </p:cNvPr>
          <p:cNvPicPr>
            <a:picLocks noChangeAspect="1"/>
          </p:cNvPicPr>
          <p:nvPr/>
        </p:nvPicPr>
        <p:blipFill>
          <a:blip r:embed="rId4"/>
          <a:stretch>
            <a:fillRect/>
          </a:stretch>
        </p:blipFill>
        <p:spPr>
          <a:xfrm>
            <a:off x="11253239" y="5922335"/>
            <a:ext cx="804708" cy="818706"/>
          </a:xfrm>
          <a:prstGeom prst="rect">
            <a:avLst/>
          </a:prstGeom>
        </p:spPr>
      </p:pic>
    </p:spTree>
    <p:extLst>
      <p:ext uri="{BB962C8B-B14F-4D97-AF65-F5344CB8AC3E}">
        <p14:creationId xmlns:p14="http://schemas.microsoft.com/office/powerpoint/2010/main" val="36345900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5EABD-E782-49EC-882F-99661CA44505}"/>
              </a:ext>
            </a:extLst>
          </p:cNvPr>
          <p:cNvSpPr>
            <a:spLocks noGrp="1"/>
          </p:cNvSpPr>
          <p:nvPr>
            <p:ph type="title"/>
          </p:nvPr>
        </p:nvSpPr>
        <p:spPr>
          <a:xfrm>
            <a:off x="2414427" y="484632"/>
            <a:ext cx="8048010" cy="1148959"/>
          </a:xfrm>
          <a:solidFill>
            <a:schemeClr val="accent1">
              <a:lumMod val="50000"/>
            </a:schemeClr>
          </a:solidFill>
        </p:spPr>
        <p:txBody>
          <a:bodyPr>
            <a:normAutofit/>
          </a:bodyPr>
          <a:lstStyle/>
          <a:p>
            <a:pPr algn="ctr"/>
            <a:r>
              <a:rPr lang="en-ZA" sz="4800" dirty="0">
                <a:solidFill>
                  <a:schemeClr val="bg1"/>
                </a:solidFill>
                <a:latin typeface="Aharoni" panose="02010803020104030203" pitchFamily="2" charset="-79"/>
                <a:cs typeface="Aharoni" panose="02010803020104030203" pitchFamily="2" charset="-79"/>
              </a:rPr>
              <a:t>VENUES &amp; TRANSPORT</a:t>
            </a:r>
          </a:p>
        </p:txBody>
      </p:sp>
      <p:pic>
        <p:nvPicPr>
          <p:cNvPr id="6" name="Picture 5" descr="ADF logo&#10;">
            <a:extLst>
              <a:ext uri="{FF2B5EF4-FFF2-40B4-BE49-F238E27FC236}">
                <a16:creationId xmlns:a16="http://schemas.microsoft.com/office/drawing/2014/main" id="{D2D0EEB6-62E6-4F5C-A2A6-467AF6C927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8549" y="685800"/>
            <a:ext cx="2029341" cy="865423"/>
          </a:xfrm>
          <a:prstGeom prst="rect">
            <a:avLst/>
          </a:prstGeom>
          <a:solidFill>
            <a:schemeClr val="bg1"/>
          </a:solidFill>
        </p:spPr>
      </p:pic>
      <p:pic>
        <p:nvPicPr>
          <p:cNvPr id="8" name="Content Placeholder 10" descr="A picture containing text, clipart&#10;&#10;Description automatically generated">
            <a:extLst>
              <a:ext uri="{FF2B5EF4-FFF2-40B4-BE49-F238E27FC236}">
                <a16:creationId xmlns:a16="http://schemas.microsoft.com/office/drawing/2014/main" id="{43468B5D-CCAF-4976-A68C-9F4FCC1C114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03073" y="576510"/>
            <a:ext cx="1006155" cy="974713"/>
          </a:xfrm>
          <a:prstGeom prst="rect">
            <a:avLst/>
          </a:prstGeom>
        </p:spPr>
      </p:pic>
      <p:pic>
        <p:nvPicPr>
          <p:cNvPr id="9" name="Picture 8" descr="Logo&#10;&#10;Description automatically generated">
            <a:extLst>
              <a:ext uri="{FF2B5EF4-FFF2-40B4-BE49-F238E27FC236}">
                <a16:creationId xmlns:a16="http://schemas.microsoft.com/office/drawing/2014/main" id="{2BD1B7A8-04C2-4886-98A3-E3E226985E87}"/>
              </a:ext>
            </a:extLst>
          </p:cNvPr>
          <p:cNvPicPr>
            <a:picLocks noChangeAspect="1"/>
          </p:cNvPicPr>
          <p:nvPr/>
        </p:nvPicPr>
        <p:blipFill>
          <a:blip r:embed="rId4"/>
          <a:stretch>
            <a:fillRect/>
          </a:stretch>
        </p:blipFill>
        <p:spPr>
          <a:xfrm>
            <a:off x="11253239" y="5922335"/>
            <a:ext cx="804708" cy="818706"/>
          </a:xfrm>
          <a:prstGeom prst="rect">
            <a:avLst/>
          </a:prstGeom>
        </p:spPr>
      </p:pic>
      <p:sp>
        <p:nvSpPr>
          <p:cNvPr id="4" name="Speech Bubble: Oval 3">
            <a:extLst>
              <a:ext uri="{FF2B5EF4-FFF2-40B4-BE49-F238E27FC236}">
                <a16:creationId xmlns:a16="http://schemas.microsoft.com/office/drawing/2014/main" id="{B22651D7-6A07-4C24-B73E-30D72DDEB044}"/>
              </a:ext>
            </a:extLst>
          </p:cNvPr>
          <p:cNvSpPr/>
          <p:nvPr/>
        </p:nvSpPr>
        <p:spPr>
          <a:xfrm>
            <a:off x="8876767" y="2923290"/>
            <a:ext cx="2778826" cy="1148959"/>
          </a:xfrm>
          <a:prstGeom prst="wedgeEllipseCallout">
            <a:avLst>
              <a:gd name="adj1" fmla="val -96901"/>
              <a:gd name="adj2" fmla="val -4085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3600" dirty="0">
                <a:latin typeface="Arial" panose="020B0604020202020204" pitchFamily="34" charset="0"/>
                <a:cs typeface="Arial" panose="020B0604020202020204" pitchFamily="34" charset="0"/>
              </a:rPr>
              <a:t>SAFETY</a:t>
            </a:r>
          </a:p>
        </p:txBody>
      </p:sp>
      <p:sp>
        <p:nvSpPr>
          <p:cNvPr id="10" name="Speech Bubble: Oval 9">
            <a:extLst>
              <a:ext uri="{FF2B5EF4-FFF2-40B4-BE49-F238E27FC236}">
                <a16:creationId xmlns:a16="http://schemas.microsoft.com/office/drawing/2014/main" id="{2EF5D2BC-26C7-4E6B-9407-FF6C119303E3}"/>
              </a:ext>
            </a:extLst>
          </p:cNvPr>
          <p:cNvSpPr/>
          <p:nvPr/>
        </p:nvSpPr>
        <p:spPr>
          <a:xfrm>
            <a:off x="1492332" y="2406113"/>
            <a:ext cx="2968831" cy="1148959"/>
          </a:xfrm>
          <a:prstGeom prst="wedgeEllipseCallout">
            <a:avLst>
              <a:gd name="adj1" fmla="val 77567"/>
              <a:gd name="adj2" fmla="val -24320"/>
            </a:avLst>
          </a:prstGeom>
          <a:solidFill>
            <a:srgbClr val="000099"/>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ZA" sz="3600" dirty="0">
                <a:latin typeface="Arial" panose="020B0604020202020204" pitchFamily="34" charset="0"/>
                <a:cs typeface="Arial" panose="020B0604020202020204" pitchFamily="34" charset="0"/>
              </a:rPr>
              <a:t>DIGNITY</a:t>
            </a:r>
          </a:p>
        </p:txBody>
      </p:sp>
      <p:pic>
        <p:nvPicPr>
          <p:cNvPr id="14" name="Picture 13">
            <a:extLst>
              <a:ext uri="{FF2B5EF4-FFF2-40B4-BE49-F238E27FC236}">
                <a16:creationId xmlns:a16="http://schemas.microsoft.com/office/drawing/2014/main" id="{A857B947-AB00-4B1A-96D0-891F6802B37E}"/>
              </a:ext>
            </a:extLst>
          </p:cNvPr>
          <p:cNvPicPr>
            <a:picLocks noChangeAspect="1"/>
          </p:cNvPicPr>
          <p:nvPr/>
        </p:nvPicPr>
        <p:blipFill>
          <a:blip r:embed="rId5"/>
          <a:stretch>
            <a:fillRect/>
          </a:stretch>
        </p:blipFill>
        <p:spPr>
          <a:xfrm>
            <a:off x="5246064" y="1793186"/>
            <a:ext cx="2345676" cy="4580182"/>
          </a:xfrm>
          <a:prstGeom prst="rect">
            <a:avLst/>
          </a:prstGeom>
        </p:spPr>
      </p:pic>
    </p:spTree>
    <p:extLst>
      <p:ext uri="{BB962C8B-B14F-4D97-AF65-F5344CB8AC3E}">
        <p14:creationId xmlns:p14="http://schemas.microsoft.com/office/powerpoint/2010/main" val="142061767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000099"/>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A0E4E09-FC02-4ADC-951A-3FFA90B6FE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C75EABD-E782-49EC-882F-99661CA44505}"/>
              </a:ext>
            </a:extLst>
          </p:cNvPr>
          <p:cNvSpPr>
            <a:spLocks noGrp="1"/>
          </p:cNvSpPr>
          <p:nvPr>
            <p:ph type="title"/>
          </p:nvPr>
        </p:nvSpPr>
        <p:spPr>
          <a:xfrm>
            <a:off x="6386284" y="484632"/>
            <a:ext cx="5627040" cy="1202993"/>
          </a:xfrm>
          <a:solidFill>
            <a:schemeClr val="tx1"/>
          </a:solidFill>
        </p:spPr>
        <p:txBody>
          <a:bodyPr>
            <a:normAutofit/>
          </a:bodyPr>
          <a:lstStyle/>
          <a:p>
            <a:r>
              <a:rPr lang="en-US" sz="4000" dirty="0">
                <a:solidFill>
                  <a:schemeClr val="bg1"/>
                </a:solidFill>
                <a:latin typeface="Aharoni" panose="02010803020104030203" pitchFamily="2" charset="-79"/>
                <a:cs typeface="Aharoni" panose="02010803020104030203" pitchFamily="2" charset="-79"/>
              </a:rPr>
              <a:t>What did we learn?</a:t>
            </a:r>
            <a:endParaRPr lang="en-ZA" sz="4000" dirty="0">
              <a:solidFill>
                <a:schemeClr val="bg1"/>
              </a:solidFill>
              <a:latin typeface="Aharoni" panose="02010803020104030203" pitchFamily="2" charset="-79"/>
              <a:cs typeface="Aharoni" panose="02010803020104030203" pitchFamily="2" charset="-79"/>
            </a:endParaRPr>
          </a:p>
        </p:txBody>
      </p:sp>
      <p:sp>
        <p:nvSpPr>
          <p:cNvPr id="11" name="Freeform: Shape 10">
            <a:extLst>
              <a:ext uri="{FF2B5EF4-FFF2-40B4-BE49-F238E27FC236}">
                <a16:creationId xmlns:a16="http://schemas.microsoft.com/office/drawing/2014/main" id="{E5821A2D-F010-4C2B-8819-23281D9C77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3"/>
            <a:ext cx="6095695" cy="6857997"/>
          </a:xfrm>
          <a:custGeom>
            <a:avLst/>
            <a:gdLst>
              <a:gd name="connsiteX0" fmla="*/ 3435036 w 6095695"/>
              <a:gd name="connsiteY0" fmla="*/ 0 h 6857997"/>
              <a:gd name="connsiteX1" fmla="*/ 4198562 w 6095695"/>
              <a:gd name="connsiteY1" fmla="*/ 0 h 6857997"/>
              <a:gd name="connsiteX2" fmla="*/ 4365987 w 6095695"/>
              <a:gd name="connsiteY2" fmla="*/ 128761 h 6857997"/>
              <a:gd name="connsiteX3" fmla="*/ 6095695 w 6095695"/>
              <a:gd name="connsiteY3" fmla="*/ 3718209 h 6857997"/>
              <a:gd name="connsiteX4" fmla="*/ 4860911 w 6095695"/>
              <a:gd name="connsiteY4" fmla="*/ 6845880 h 6857997"/>
              <a:gd name="connsiteX5" fmla="*/ 4849107 w 6095695"/>
              <a:gd name="connsiteY5" fmla="*/ 6857997 h 6857997"/>
              <a:gd name="connsiteX6" fmla="*/ 4253869 w 6095695"/>
              <a:gd name="connsiteY6" fmla="*/ 6857997 h 6857997"/>
              <a:gd name="connsiteX7" fmla="*/ 4409441 w 6095695"/>
              <a:gd name="connsiteY7" fmla="*/ 6719623 h 6857997"/>
              <a:gd name="connsiteX8" fmla="*/ 5679794 w 6095695"/>
              <a:gd name="connsiteY8" fmla="*/ 3718209 h 6857997"/>
              <a:gd name="connsiteX9" fmla="*/ 3591563 w 6095695"/>
              <a:gd name="connsiteY9" fmla="*/ 88079 h 6857997"/>
              <a:gd name="connsiteX10" fmla="*/ 0 w 6095695"/>
              <a:gd name="connsiteY10" fmla="*/ 0 h 6857997"/>
              <a:gd name="connsiteX11" fmla="*/ 3177466 w 6095695"/>
              <a:gd name="connsiteY11" fmla="*/ 0 h 6857997"/>
              <a:gd name="connsiteX12" fmla="*/ 3353291 w 6095695"/>
              <a:gd name="connsiteY12" fmla="*/ 88129 h 6857997"/>
              <a:gd name="connsiteX13" fmla="*/ 5560965 w 6095695"/>
              <a:gd name="connsiteY13" fmla="*/ 3718209 h 6857997"/>
              <a:gd name="connsiteX14" fmla="*/ 4325417 w 6095695"/>
              <a:gd name="connsiteY14" fmla="*/ 6637392 h 6857997"/>
              <a:gd name="connsiteX15" fmla="*/ 4077394 w 6095695"/>
              <a:gd name="connsiteY15" fmla="*/ 6857997 h 6857997"/>
              <a:gd name="connsiteX16" fmla="*/ 0 w 6095695"/>
              <a:gd name="connsiteY16" fmla="*/ 6857997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095695" h="6857997">
                <a:moveTo>
                  <a:pt x="3435036" y="0"/>
                </a:moveTo>
                <a:lnTo>
                  <a:pt x="4198562" y="0"/>
                </a:lnTo>
                <a:lnTo>
                  <a:pt x="4365987" y="128761"/>
                </a:lnTo>
                <a:cubicBezTo>
                  <a:pt x="5422363" y="981944"/>
                  <a:pt x="6095695" y="2273123"/>
                  <a:pt x="6095695" y="3718209"/>
                </a:cubicBezTo>
                <a:cubicBezTo>
                  <a:pt x="6095695" y="4922447"/>
                  <a:pt x="5628104" y="6019805"/>
                  <a:pt x="4860911" y="6845880"/>
                </a:cubicBezTo>
                <a:lnTo>
                  <a:pt x="4849107" y="6857997"/>
                </a:lnTo>
                <a:lnTo>
                  <a:pt x="4253869" y="6857997"/>
                </a:lnTo>
                <a:lnTo>
                  <a:pt x="4409441" y="6719623"/>
                </a:lnTo>
                <a:cubicBezTo>
                  <a:pt x="5194330" y="5951494"/>
                  <a:pt x="5679794" y="4890334"/>
                  <a:pt x="5679794" y="3718209"/>
                </a:cubicBezTo>
                <a:cubicBezTo>
                  <a:pt x="5679794" y="2179795"/>
                  <a:pt x="4843506" y="832535"/>
                  <a:pt x="3591563" y="88079"/>
                </a:cubicBezTo>
                <a:close/>
                <a:moveTo>
                  <a:pt x="0" y="0"/>
                </a:moveTo>
                <a:lnTo>
                  <a:pt x="3177466" y="0"/>
                </a:lnTo>
                <a:lnTo>
                  <a:pt x="3353291" y="88129"/>
                </a:lnTo>
                <a:cubicBezTo>
                  <a:pt x="4668281" y="787221"/>
                  <a:pt x="5560965" y="2150692"/>
                  <a:pt x="5560965" y="3718209"/>
                </a:cubicBezTo>
                <a:cubicBezTo>
                  <a:pt x="5560965" y="4858221"/>
                  <a:pt x="5088802" y="5890308"/>
                  <a:pt x="4325417" y="6637392"/>
                </a:cubicBezTo>
                <a:lnTo>
                  <a:pt x="4077394" y="6857997"/>
                </a:lnTo>
                <a:lnTo>
                  <a:pt x="0" y="6857997"/>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descr="ADF logo inside the SDGs sunburst chart&#10;&#10;Description automatically generated">
            <a:extLst>
              <a:ext uri="{FF2B5EF4-FFF2-40B4-BE49-F238E27FC236}">
                <a16:creationId xmlns:a16="http://schemas.microsoft.com/office/drawing/2014/main" id="{FFE19B47-B324-40E4-A63A-957846DF251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3396" y="1687625"/>
            <a:ext cx="3573675" cy="3573675"/>
          </a:xfrm>
          <a:prstGeom prst="rect">
            <a:avLst/>
          </a:prstGeom>
        </p:spPr>
      </p:pic>
      <p:sp>
        <p:nvSpPr>
          <p:cNvPr id="3" name="Content Placeholder 2">
            <a:extLst>
              <a:ext uri="{FF2B5EF4-FFF2-40B4-BE49-F238E27FC236}">
                <a16:creationId xmlns:a16="http://schemas.microsoft.com/office/drawing/2014/main" id="{6E1E7500-0395-4425-92BA-E0A5FCD6F75B}"/>
              </a:ext>
            </a:extLst>
          </p:cNvPr>
          <p:cNvSpPr>
            <a:spLocks noGrp="1"/>
          </p:cNvSpPr>
          <p:nvPr>
            <p:ph idx="1"/>
          </p:nvPr>
        </p:nvSpPr>
        <p:spPr>
          <a:xfrm>
            <a:off x="6404152" y="1801555"/>
            <a:ext cx="5627038" cy="4756561"/>
          </a:xfrm>
          <a:solidFill>
            <a:srgbClr val="FEFDD3"/>
          </a:solidFill>
        </p:spPr>
        <p:txBody>
          <a:bodyPr>
            <a:normAutofit/>
          </a:bodyPr>
          <a:lstStyle/>
          <a:p>
            <a:endParaRPr lang="en-ZA" sz="2400" dirty="0">
              <a:solidFill>
                <a:schemeClr val="bg1"/>
              </a:solidFill>
              <a:latin typeface="Abadi" panose="020B0604020202020204" pitchFamily="34" charset="0"/>
            </a:endParaRPr>
          </a:p>
        </p:txBody>
      </p:sp>
      <p:grpSp>
        <p:nvGrpSpPr>
          <p:cNvPr id="13" name="Group 12">
            <a:extLst>
              <a:ext uri="{FF2B5EF4-FFF2-40B4-BE49-F238E27FC236}">
                <a16:creationId xmlns:a16="http://schemas.microsoft.com/office/drawing/2014/main" id="{D68B9961-F007-40D1-AF51-61B6DE5106C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14" name="Oval 13">
              <a:extLst>
                <a:ext uri="{FF2B5EF4-FFF2-40B4-BE49-F238E27FC236}">
                  <a16:creationId xmlns:a16="http://schemas.microsoft.com/office/drawing/2014/main" id="{E9FDF494-C7FB-47DF-BD39-1F65FA5508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3">
                <a:duotone>
                  <a:schemeClr val="accent1">
                    <a:shade val="45000"/>
                    <a:satMod val="135000"/>
                  </a:schemeClr>
                  <a:prstClr val="white"/>
                </a:duotone>
                <a:extLst>
                  <a:ext uri="{BEBA8EAE-BF5A-486C-A8C5-ECC9F3942E4B}">
                    <a14:imgProps xmlns:a14="http://schemas.microsoft.com/office/drawing/2010/main">
                      <a14:imgLayer r:embed="rId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5" name="Oval 14">
              <a:extLst>
                <a:ext uri="{FF2B5EF4-FFF2-40B4-BE49-F238E27FC236}">
                  <a16:creationId xmlns:a16="http://schemas.microsoft.com/office/drawing/2014/main" id="{3A822E1C-4C1A-4BEE-B19C-0FFB2D57BB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sp>
      </p:grpSp>
      <p:pic>
        <p:nvPicPr>
          <p:cNvPr id="16" name="Picture 15" descr="ADF logo&#10;">
            <a:extLst>
              <a:ext uri="{FF2B5EF4-FFF2-40B4-BE49-F238E27FC236}">
                <a16:creationId xmlns:a16="http://schemas.microsoft.com/office/drawing/2014/main" id="{BD9D367D-EE8C-4E7B-B946-51E1A825275A}"/>
              </a:ext>
            </a:extLst>
          </p:cNvPr>
          <p:cNvPicPr>
            <a:picLocks noChangeAspect="1"/>
          </p:cNvPicPr>
          <p:nvPr/>
        </p:nvPicPr>
        <p:blipFill>
          <a:blip r:embed="rId5">
            <a:alphaModFix/>
            <a:extLst>
              <a:ext uri="{BEBA8EAE-BF5A-486C-A8C5-ECC9F3942E4B}">
                <a14:imgProps xmlns:a14="http://schemas.microsoft.com/office/drawing/2010/main">
                  <a14:imgLayer r:embed="rId6">
                    <a14:imgEffect>
                      <a14:saturation sat="33000"/>
                    </a14:imgEffect>
                  </a14:imgLayer>
                </a14:imgProps>
              </a:ext>
              <a:ext uri="{28A0092B-C50C-407E-A947-70E740481C1C}">
                <a14:useLocalDpi xmlns:a14="http://schemas.microsoft.com/office/drawing/2010/main" val="0"/>
              </a:ext>
            </a:extLst>
          </a:blip>
          <a:stretch>
            <a:fillRect/>
          </a:stretch>
        </p:blipFill>
        <p:spPr>
          <a:xfrm>
            <a:off x="1676922" y="3200440"/>
            <a:ext cx="1697650" cy="723971"/>
          </a:xfrm>
          <a:prstGeom prst="rect">
            <a:avLst/>
          </a:prstGeom>
          <a:solidFill>
            <a:schemeClr val="tx1"/>
          </a:solidFill>
        </p:spPr>
      </p:pic>
      <p:pic>
        <p:nvPicPr>
          <p:cNvPr id="18" name="Content Placeholder 10" descr="A picture containing text, clipart&#10;&#10;Description automatically generated">
            <a:extLst>
              <a:ext uri="{FF2B5EF4-FFF2-40B4-BE49-F238E27FC236}">
                <a16:creationId xmlns:a16="http://schemas.microsoft.com/office/drawing/2014/main" id="{395C8AD2-2A40-4CE7-B0EC-88BA31B2E22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32809" y="723014"/>
            <a:ext cx="1079389" cy="1045658"/>
          </a:xfrm>
          <a:prstGeom prst="rect">
            <a:avLst/>
          </a:prstGeom>
        </p:spPr>
      </p:pic>
      <p:pic>
        <p:nvPicPr>
          <p:cNvPr id="20" name="Picture 19" descr="Logo&#10;&#10;Description automatically generated">
            <a:extLst>
              <a:ext uri="{FF2B5EF4-FFF2-40B4-BE49-F238E27FC236}">
                <a16:creationId xmlns:a16="http://schemas.microsoft.com/office/drawing/2014/main" id="{32F341C2-CF25-492C-84A8-AACA08ADD172}"/>
              </a:ext>
            </a:extLst>
          </p:cNvPr>
          <p:cNvPicPr>
            <a:picLocks noChangeAspect="1"/>
          </p:cNvPicPr>
          <p:nvPr/>
        </p:nvPicPr>
        <p:blipFill>
          <a:blip r:embed="rId8"/>
          <a:stretch>
            <a:fillRect/>
          </a:stretch>
        </p:blipFill>
        <p:spPr>
          <a:xfrm>
            <a:off x="3547624" y="5029626"/>
            <a:ext cx="929699" cy="945871"/>
          </a:xfrm>
          <a:prstGeom prst="rect">
            <a:avLst/>
          </a:prstGeom>
        </p:spPr>
      </p:pic>
    </p:spTree>
    <p:extLst>
      <p:ext uri="{BB962C8B-B14F-4D97-AF65-F5344CB8AC3E}">
        <p14:creationId xmlns:p14="http://schemas.microsoft.com/office/powerpoint/2010/main" val="2997312863"/>
      </p:ext>
    </p:extLst>
  </p:cSld>
  <p:clrMapOvr>
    <a:overrideClrMapping bg1="dk1" tx1="lt1" bg2="dk2" tx2="lt2" accent1="accent1" accent2="accent2" accent3="accent3" accent4="accent4" accent5="accent5" accent6="accent6" hlink="hlink" folHlink="folHlink"/>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BC004C"/>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A0E4E09-FC02-4ADC-951A-3FFA90B6FE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C75EABD-E782-49EC-882F-99661CA44505}"/>
              </a:ext>
            </a:extLst>
          </p:cNvPr>
          <p:cNvSpPr>
            <a:spLocks noGrp="1"/>
          </p:cNvSpPr>
          <p:nvPr>
            <p:ph type="title"/>
          </p:nvPr>
        </p:nvSpPr>
        <p:spPr>
          <a:xfrm>
            <a:off x="6386284" y="484632"/>
            <a:ext cx="5627040" cy="931213"/>
          </a:xfrm>
          <a:solidFill>
            <a:schemeClr val="tx1"/>
          </a:solidFill>
        </p:spPr>
        <p:txBody>
          <a:bodyPr>
            <a:noAutofit/>
          </a:bodyPr>
          <a:lstStyle/>
          <a:p>
            <a:r>
              <a:rPr lang="en-US" sz="3400" dirty="0">
                <a:solidFill>
                  <a:schemeClr val="bg1"/>
                </a:solidFill>
                <a:latin typeface="Aharoni" panose="02010803020104030203" pitchFamily="2" charset="-79"/>
                <a:cs typeface="Aharoni" panose="02010803020104030203" pitchFamily="2" charset="-79"/>
              </a:rPr>
              <a:t>What must we action?</a:t>
            </a:r>
            <a:endParaRPr lang="en-ZA" sz="3400" dirty="0">
              <a:solidFill>
                <a:schemeClr val="bg1"/>
              </a:solidFill>
              <a:latin typeface="Aharoni" panose="02010803020104030203" pitchFamily="2" charset="-79"/>
              <a:cs typeface="Aharoni" panose="02010803020104030203" pitchFamily="2" charset="-79"/>
            </a:endParaRPr>
          </a:p>
        </p:txBody>
      </p:sp>
      <p:sp>
        <p:nvSpPr>
          <p:cNvPr id="11" name="Freeform: Shape 10">
            <a:extLst>
              <a:ext uri="{FF2B5EF4-FFF2-40B4-BE49-F238E27FC236}">
                <a16:creationId xmlns:a16="http://schemas.microsoft.com/office/drawing/2014/main" id="{E5821A2D-F010-4C2B-8819-23281D9C77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3"/>
            <a:ext cx="6095695" cy="6857997"/>
          </a:xfrm>
          <a:custGeom>
            <a:avLst/>
            <a:gdLst>
              <a:gd name="connsiteX0" fmla="*/ 3435036 w 6095695"/>
              <a:gd name="connsiteY0" fmla="*/ 0 h 6857997"/>
              <a:gd name="connsiteX1" fmla="*/ 4198562 w 6095695"/>
              <a:gd name="connsiteY1" fmla="*/ 0 h 6857997"/>
              <a:gd name="connsiteX2" fmla="*/ 4365987 w 6095695"/>
              <a:gd name="connsiteY2" fmla="*/ 128761 h 6857997"/>
              <a:gd name="connsiteX3" fmla="*/ 6095695 w 6095695"/>
              <a:gd name="connsiteY3" fmla="*/ 3718209 h 6857997"/>
              <a:gd name="connsiteX4" fmla="*/ 4860911 w 6095695"/>
              <a:gd name="connsiteY4" fmla="*/ 6845880 h 6857997"/>
              <a:gd name="connsiteX5" fmla="*/ 4849107 w 6095695"/>
              <a:gd name="connsiteY5" fmla="*/ 6857997 h 6857997"/>
              <a:gd name="connsiteX6" fmla="*/ 4253869 w 6095695"/>
              <a:gd name="connsiteY6" fmla="*/ 6857997 h 6857997"/>
              <a:gd name="connsiteX7" fmla="*/ 4409441 w 6095695"/>
              <a:gd name="connsiteY7" fmla="*/ 6719623 h 6857997"/>
              <a:gd name="connsiteX8" fmla="*/ 5679794 w 6095695"/>
              <a:gd name="connsiteY8" fmla="*/ 3718209 h 6857997"/>
              <a:gd name="connsiteX9" fmla="*/ 3591563 w 6095695"/>
              <a:gd name="connsiteY9" fmla="*/ 88079 h 6857997"/>
              <a:gd name="connsiteX10" fmla="*/ 0 w 6095695"/>
              <a:gd name="connsiteY10" fmla="*/ 0 h 6857997"/>
              <a:gd name="connsiteX11" fmla="*/ 3177466 w 6095695"/>
              <a:gd name="connsiteY11" fmla="*/ 0 h 6857997"/>
              <a:gd name="connsiteX12" fmla="*/ 3353291 w 6095695"/>
              <a:gd name="connsiteY12" fmla="*/ 88129 h 6857997"/>
              <a:gd name="connsiteX13" fmla="*/ 5560965 w 6095695"/>
              <a:gd name="connsiteY13" fmla="*/ 3718209 h 6857997"/>
              <a:gd name="connsiteX14" fmla="*/ 4325417 w 6095695"/>
              <a:gd name="connsiteY14" fmla="*/ 6637392 h 6857997"/>
              <a:gd name="connsiteX15" fmla="*/ 4077394 w 6095695"/>
              <a:gd name="connsiteY15" fmla="*/ 6857997 h 6857997"/>
              <a:gd name="connsiteX16" fmla="*/ 0 w 6095695"/>
              <a:gd name="connsiteY16" fmla="*/ 6857997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095695" h="6857997">
                <a:moveTo>
                  <a:pt x="3435036" y="0"/>
                </a:moveTo>
                <a:lnTo>
                  <a:pt x="4198562" y="0"/>
                </a:lnTo>
                <a:lnTo>
                  <a:pt x="4365987" y="128761"/>
                </a:lnTo>
                <a:cubicBezTo>
                  <a:pt x="5422363" y="981944"/>
                  <a:pt x="6095695" y="2273123"/>
                  <a:pt x="6095695" y="3718209"/>
                </a:cubicBezTo>
                <a:cubicBezTo>
                  <a:pt x="6095695" y="4922447"/>
                  <a:pt x="5628104" y="6019805"/>
                  <a:pt x="4860911" y="6845880"/>
                </a:cubicBezTo>
                <a:lnTo>
                  <a:pt x="4849107" y="6857997"/>
                </a:lnTo>
                <a:lnTo>
                  <a:pt x="4253869" y="6857997"/>
                </a:lnTo>
                <a:lnTo>
                  <a:pt x="4409441" y="6719623"/>
                </a:lnTo>
                <a:cubicBezTo>
                  <a:pt x="5194330" y="5951494"/>
                  <a:pt x="5679794" y="4890334"/>
                  <a:pt x="5679794" y="3718209"/>
                </a:cubicBezTo>
                <a:cubicBezTo>
                  <a:pt x="5679794" y="2179795"/>
                  <a:pt x="4843506" y="832535"/>
                  <a:pt x="3591563" y="88079"/>
                </a:cubicBezTo>
                <a:close/>
                <a:moveTo>
                  <a:pt x="0" y="0"/>
                </a:moveTo>
                <a:lnTo>
                  <a:pt x="3177466" y="0"/>
                </a:lnTo>
                <a:lnTo>
                  <a:pt x="3353291" y="88129"/>
                </a:lnTo>
                <a:cubicBezTo>
                  <a:pt x="4668281" y="787221"/>
                  <a:pt x="5560965" y="2150692"/>
                  <a:pt x="5560965" y="3718209"/>
                </a:cubicBezTo>
                <a:cubicBezTo>
                  <a:pt x="5560965" y="4858221"/>
                  <a:pt x="5088802" y="5890308"/>
                  <a:pt x="4325417" y="6637392"/>
                </a:cubicBezTo>
                <a:lnTo>
                  <a:pt x="4077394" y="6857997"/>
                </a:lnTo>
                <a:lnTo>
                  <a:pt x="0" y="6857997"/>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descr="ADF logo inside the SDGs sunburst chart&#10;&#10;Description automatically generated">
            <a:extLst>
              <a:ext uri="{FF2B5EF4-FFF2-40B4-BE49-F238E27FC236}">
                <a16:creationId xmlns:a16="http://schemas.microsoft.com/office/drawing/2014/main" id="{FFE19B47-B324-40E4-A63A-957846DF251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3396" y="1687625"/>
            <a:ext cx="3573675" cy="3573675"/>
          </a:xfrm>
          <a:prstGeom prst="rect">
            <a:avLst/>
          </a:prstGeom>
        </p:spPr>
      </p:pic>
      <p:sp>
        <p:nvSpPr>
          <p:cNvPr id="3" name="Content Placeholder 2">
            <a:extLst>
              <a:ext uri="{FF2B5EF4-FFF2-40B4-BE49-F238E27FC236}">
                <a16:creationId xmlns:a16="http://schemas.microsoft.com/office/drawing/2014/main" id="{6E1E7500-0395-4425-92BA-E0A5FCD6F75B}"/>
              </a:ext>
            </a:extLst>
          </p:cNvPr>
          <p:cNvSpPr>
            <a:spLocks noGrp="1"/>
          </p:cNvSpPr>
          <p:nvPr>
            <p:ph idx="1"/>
          </p:nvPr>
        </p:nvSpPr>
        <p:spPr>
          <a:xfrm>
            <a:off x="6386284" y="1543665"/>
            <a:ext cx="5627038" cy="4692207"/>
          </a:xfrm>
          <a:solidFill>
            <a:srgbClr val="FEECFC"/>
          </a:solidFill>
        </p:spPr>
        <p:txBody>
          <a:bodyPr>
            <a:normAutofit/>
          </a:bodyPr>
          <a:lstStyle/>
          <a:p>
            <a:endParaRPr lang="en-ZA" sz="2400" dirty="0">
              <a:solidFill>
                <a:schemeClr val="bg1"/>
              </a:solidFill>
              <a:latin typeface="Abadi" panose="020B0604020202020204" pitchFamily="34" charset="0"/>
            </a:endParaRPr>
          </a:p>
        </p:txBody>
      </p:sp>
      <p:grpSp>
        <p:nvGrpSpPr>
          <p:cNvPr id="13" name="Group 12">
            <a:extLst>
              <a:ext uri="{FF2B5EF4-FFF2-40B4-BE49-F238E27FC236}">
                <a16:creationId xmlns:a16="http://schemas.microsoft.com/office/drawing/2014/main" id="{D68B9961-F007-40D1-AF51-61B6DE5106C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14" name="Oval 13">
              <a:extLst>
                <a:ext uri="{FF2B5EF4-FFF2-40B4-BE49-F238E27FC236}">
                  <a16:creationId xmlns:a16="http://schemas.microsoft.com/office/drawing/2014/main" id="{E9FDF494-C7FB-47DF-BD39-1F65FA5508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3">
                <a:duotone>
                  <a:schemeClr val="accent1">
                    <a:shade val="45000"/>
                    <a:satMod val="135000"/>
                  </a:schemeClr>
                  <a:prstClr val="white"/>
                </a:duotone>
                <a:extLst>
                  <a:ext uri="{BEBA8EAE-BF5A-486C-A8C5-ECC9F3942E4B}">
                    <a14:imgProps xmlns:a14="http://schemas.microsoft.com/office/drawing/2010/main">
                      <a14:imgLayer r:embed="rId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5" name="Oval 14">
              <a:extLst>
                <a:ext uri="{FF2B5EF4-FFF2-40B4-BE49-F238E27FC236}">
                  <a16:creationId xmlns:a16="http://schemas.microsoft.com/office/drawing/2014/main" id="{3A822E1C-4C1A-4BEE-B19C-0FFB2D57BB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sp>
      </p:grpSp>
      <p:pic>
        <p:nvPicPr>
          <p:cNvPr id="16" name="Picture 15" descr="ADF logo&#10;">
            <a:extLst>
              <a:ext uri="{FF2B5EF4-FFF2-40B4-BE49-F238E27FC236}">
                <a16:creationId xmlns:a16="http://schemas.microsoft.com/office/drawing/2014/main" id="{69DE5A85-0D7D-48E8-8C26-D70C39BF572C}"/>
              </a:ext>
            </a:extLst>
          </p:cNvPr>
          <p:cNvPicPr>
            <a:picLocks noChangeAspect="1"/>
          </p:cNvPicPr>
          <p:nvPr/>
        </p:nvPicPr>
        <p:blipFill>
          <a:blip r:embed="rId5">
            <a:alphaModFix/>
            <a:extLst>
              <a:ext uri="{BEBA8EAE-BF5A-486C-A8C5-ECC9F3942E4B}">
                <a14:imgProps xmlns:a14="http://schemas.microsoft.com/office/drawing/2010/main">
                  <a14:imgLayer r:embed="rId6">
                    <a14:imgEffect>
                      <a14:saturation sat="33000"/>
                    </a14:imgEffect>
                  </a14:imgLayer>
                </a14:imgProps>
              </a:ext>
              <a:ext uri="{28A0092B-C50C-407E-A947-70E740481C1C}">
                <a14:useLocalDpi xmlns:a14="http://schemas.microsoft.com/office/drawing/2010/main" val="0"/>
              </a:ext>
            </a:extLst>
          </a:blip>
          <a:stretch>
            <a:fillRect/>
          </a:stretch>
        </p:blipFill>
        <p:spPr>
          <a:xfrm>
            <a:off x="1676922" y="3200440"/>
            <a:ext cx="1697650" cy="723971"/>
          </a:xfrm>
          <a:prstGeom prst="rect">
            <a:avLst/>
          </a:prstGeom>
          <a:solidFill>
            <a:schemeClr val="tx1"/>
          </a:solidFill>
        </p:spPr>
      </p:pic>
      <p:pic>
        <p:nvPicPr>
          <p:cNvPr id="18" name="Content Placeholder 10" descr="A picture containing text, clipart&#10;&#10;Description automatically generated">
            <a:extLst>
              <a:ext uri="{FF2B5EF4-FFF2-40B4-BE49-F238E27FC236}">
                <a16:creationId xmlns:a16="http://schemas.microsoft.com/office/drawing/2014/main" id="{65AF40F8-D973-4980-9C66-F540524074D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32809" y="723014"/>
            <a:ext cx="1079389" cy="1045658"/>
          </a:xfrm>
          <a:prstGeom prst="rect">
            <a:avLst/>
          </a:prstGeom>
        </p:spPr>
      </p:pic>
      <p:pic>
        <p:nvPicPr>
          <p:cNvPr id="20" name="Picture 19" descr="Logo&#10;&#10;Description automatically generated">
            <a:extLst>
              <a:ext uri="{FF2B5EF4-FFF2-40B4-BE49-F238E27FC236}">
                <a16:creationId xmlns:a16="http://schemas.microsoft.com/office/drawing/2014/main" id="{A951EE8D-7847-4FA2-98C7-81DF98830021}"/>
              </a:ext>
            </a:extLst>
          </p:cNvPr>
          <p:cNvPicPr>
            <a:picLocks noChangeAspect="1"/>
          </p:cNvPicPr>
          <p:nvPr/>
        </p:nvPicPr>
        <p:blipFill>
          <a:blip r:embed="rId8"/>
          <a:stretch>
            <a:fillRect/>
          </a:stretch>
        </p:blipFill>
        <p:spPr>
          <a:xfrm>
            <a:off x="3547624" y="5029626"/>
            <a:ext cx="929699" cy="945871"/>
          </a:xfrm>
          <a:prstGeom prst="rect">
            <a:avLst/>
          </a:prstGeom>
        </p:spPr>
      </p:pic>
    </p:spTree>
    <p:extLst>
      <p:ext uri="{BB962C8B-B14F-4D97-AF65-F5344CB8AC3E}">
        <p14:creationId xmlns:p14="http://schemas.microsoft.com/office/powerpoint/2010/main" val="1561840293"/>
      </p:ext>
    </p:extLst>
  </p:cSld>
  <p:clrMapOvr>
    <a:overrideClrMapping bg1="dk1" tx1="lt1" bg2="dk2" tx2="lt2" accent1="accent1" accent2="accent2" accent3="accent3" accent4="accent4" accent5="accent5" accent6="accent6" hlink="hlink" folHlink="folHlink"/>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ood Type">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29F7E834A858448A36AC19492EEA7B3" ma:contentTypeVersion="4" ma:contentTypeDescription="Create a new document." ma:contentTypeScope="" ma:versionID="d963a2922667b18241bbec8cbfd0782c">
  <xsd:schema xmlns:xsd="http://www.w3.org/2001/XMLSchema" xmlns:xs="http://www.w3.org/2001/XMLSchema" xmlns:p="http://schemas.microsoft.com/office/2006/metadata/properties" xmlns:ns2="e048a4a3-ef69-49c4-86a0-a8298ec56449" targetNamespace="http://schemas.microsoft.com/office/2006/metadata/properties" ma:root="true" ma:fieldsID="b7d491887bdef6c2454fadfc501e54fe" ns2:_="">
    <xsd:import namespace="e048a4a3-ef69-49c4-86a0-a8298ec56449"/>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048a4a3-ef69-49c4-86a0-a8298ec5644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A01D6A6C-DD45-42D7-9927-E9DB8C2AFA9D}"/>
</file>

<file path=customXml/itemProps2.xml><?xml version="1.0" encoding="utf-8"?>
<ds:datastoreItem xmlns:ds="http://schemas.openxmlformats.org/officeDocument/2006/customXml" ds:itemID="{7A742A2C-A16D-4590-9149-E636F1222A8C}"/>
</file>

<file path=customXml/itemProps3.xml><?xml version="1.0" encoding="utf-8"?>
<ds:datastoreItem xmlns:ds="http://schemas.openxmlformats.org/officeDocument/2006/customXml" ds:itemID="{425D239E-553A-472B-8229-7DDAB3DF0E3A}"/>
</file>

<file path=docProps/app.xml><?xml version="1.0" encoding="utf-8"?>
<Properties xmlns="http://schemas.openxmlformats.org/officeDocument/2006/extended-properties" xmlns:vt="http://schemas.openxmlformats.org/officeDocument/2006/docPropsVTypes">
  <Template>TM03090434[[fn=Wood Type]]</Template>
  <TotalTime>5891</TotalTime>
  <Words>1911</Words>
  <Application>Microsoft Office PowerPoint</Application>
  <PresentationFormat>Widescreen</PresentationFormat>
  <Paragraphs>218</Paragraphs>
  <Slides>37</Slides>
  <Notes>4</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37</vt:i4>
      </vt:variant>
    </vt:vector>
  </HeadingPairs>
  <TitlesOfParts>
    <vt:vector size="48" baseType="lpstr">
      <vt:lpstr>Abadi</vt:lpstr>
      <vt:lpstr>Aharoni</vt:lpstr>
      <vt:lpstr>Arial</vt:lpstr>
      <vt:lpstr>Calibiri body</vt:lpstr>
      <vt:lpstr>Calibri</vt:lpstr>
      <vt:lpstr>Courier New</vt:lpstr>
      <vt:lpstr>Rockwell</vt:lpstr>
      <vt:lpstr>Rockwell Condensed</vt:lpstr>
      <vt:lpstr>Symbol</vt:lpstr>
      <vt:lpstr>Wingdings</vt:lpstr>
      <vt:lpstr>Wood Type</vt:lpstr>
      <vt:lpstr>Training on Lobby and Advocacy,  We are Able! Programme, South Sudan We are able! Co-creating inclusive governance for access to basic resources that leaves no one behind.    27-29 January 2022</vt:lpstr>
      <vt:lpstr>outline</vt:lpstr>
      <vt:lpstr>Outline (cont)</vt:lpstr>
      <vt:lpstr>What do we know?</vt:lpstr>
      <vt:lpstr>Past experience</vt:lpstr>
      <vt:lpstr>What is advocacy?</vt:lpstr>
      <vt:lpstr>What is advocacy?</vt:lpstr>
      <vt:lpstr>What is advocacy?</vt:lpstr>
      <vt:lpstr>What is advocacy?</vt:lpstr>
      <vt:lpstr>ADVOCACY AND EXPERTISE?</vt:lpstr>
      <vt:lpstr>ADVOCACY BUILDING BLOCKS</vt:lpstr>
      <vt:lpstr>Where do we find information?</vt:lpstr>
      <vt:lpstr>STAKEHOLDER ANALYSIS</vt:lpstr>
      <vt:lpstr>Who are our allies/ partners in South Sudan?</vt:lpstr>
      <vt:lpstr>stakeholder power  and risk analysis</vt:lpstr>
      <vt:lpstr>Analysing influence</vt:lpstr>
      <vt:lpstr>GROUP EXERCISE</vt:lpstr>
      <vt:lpstr>DESIGNING IMPACTFUL ADVOCACY CAMPAIGNS</vt:lpstr>
      <vt:lpstr>CRAFTING OUR MESSAGE</vt:lpstr>
      <vt:lpstr>CraftING a Smart  Campaign Message</vt:lpstr>
      <vt:lpstr>CAMPAIGN DESIGN STEPS</vt:lpstr>
      <vt:lpstr>ACTION PLAN</vt:lpstr>
      <vt:lpstr>Disability inclusive  food security</vt:lpstr>
      <vt:lpstr>Disability inclusive emergency response</vt:lpstr>
      <vt:lpstr>Access to Assistive Devices  &amp; Technology</vt:lpstr>
      <vt:lpstr>GROUPS : STEP 1</vt:lpstr>
      <vt:lpstr>PowerPoint Presentation</vt:lpstr>
      <vt:lpstr>GROUPS : STEP 3</vt:lpstr>
      <vt:lpstr>GROUPS : STEP 4</vt:lpstr>
      <vt:lpstr>Ensuring that our Campaigns and Advocacy Work is Accessible for Everyone</vt:lpstr>
      <vt:lpstr>LANGUAGE</vt:lpstr>
      <vt:lpstr>PowerPoint Presentation</vt:lpstr>
      <vt:lpstr>VIDEOS</vt:lpstr>
      <vt:lpstr>SIGN LANGUAGE</vt:lpstr>
      <vt:lpstr>VENUES &amp; TRANSPORT</vt:lpstr>
      <vt:lpstr>What did we learn?</vt:lpstr>
      <vt:lpstr>What must we action?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Lidia Pretorius</dc:creator>
  <cp:lastModifiedBy>Lidia Pretorius</cp:lastModifiedBy>
  <cp:revision>44</cp:revision>
  <dcterms:created xsi:type="dcterms:W3CDTF">2021-08-25T12:18:38Z</dcterms:created>
  <dcterms:modified xsi:type="dcterms:W3CDTF">2022-01-29T04:52:05Z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0x010100829F7E834A858448A36AC19492EEA7B3</vt:lpwstr>
  </property>
  <property fmtid="{D5CDD505-2E9C-101B-9397-08002B2CF9AE}" pid="3" name="Order">
    <vt:r8>29200</vt:r8>
  </property>
  <property fmtid="{D5CDD505-2E9C-101B-9397-08002B2CF9AE}" pid="4" name="xd_Signature">
    <vt:bool>false</vt:bool>
  </property>
  <property fmtid="{D5CDD505-2E9C-101B-9397-08002B2CF9AE}" pid="5" name="xd_ProgID">
    <vt:lpwstr/>
  </property>
  <property fmtid="{D5CDD505-2E9C-101B-9397-08002B2CF9AE}" pid="6" name="_ExtendedDescription">
    <vt:lpwstr/>
  </property>
  <property fmtid="{D5CDD505-2E9C-101B-9397-08002B2CF9AE}" pid="7" name="TriggerFlowInfo">
    <vt:lpwstr/>
  </property>
  <property fmtid="{D5CDD505-2E9C-101B-9397-08002B2CF9AE}" pid="8" name="_SourceUrl">
    <vt:lpwstr/>
  </property>
  <property fmtid="{D5CDD505-2E9C-101B-9397-08002B2CF9AE}" pid="9" name="_SharedFileIndex">
    <vt:lpwstr/>
  </property>
  <property fmtid="{D5CDD505-2E9C-101B-9397-08002B2CF9AE}" pid="10" name="ComplianceAssetId">
    <vt:lpwstr/>
  </property>
  <property fmtid="{D5CDD505-2E9C-101B-9397-08002B2CF9AE}" pid="11" name="TemplateUrl">
    <vt:lpwstr/>
  </property>
</Properties>
</file>