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 id="267" r:id="rId6"/>
    <p:sldId id="257" r:id="rId7"/>
    <p:sldId id="258" r:id="rId8"/>
    <p:sldId id="259" r:id="rId9"/>
    <p:sldId id="261" r:id="rId10"/>
    <p:sldId id="263" r:id="rId11"/>
    <p:sldId id="265" r:id="rId12"/>
    <p:sldId id="264"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498C1A-5D3A-0333-3F46-7058017EEE35}" v="2" dt="2025-02-13T12:02:02.5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45" d="100"/>
          <a:sy n="45" d="100"/>
        </p:scale>
        <p:origin x="1025"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gisa Trevor" userId="S::mtrevor@adf-secretariat.org::ffd75d2b-eb99-4b42-91f9-8e2068ed4dca" providerId="AD" clId="Web-{D2498C1A-5D3A-0333-3F46-7058017EEE35}"/>
    <pc:docChg chg="modSld">
      <pc:chgData name="Mugisa Trevor" userId="S::mtrevor@adf-secretariat.org::ffd75d2b-eb99-4b42-91f9-8e2068ed4dca" providerId="AD" clId="Web-{D2498C1A-5D3A-0333-3F46-7058017EEE35}" dt="2025-02-13T12:02:02.538" v="3" actId="20577"/>
      <pc:docMkLst>
        <pc:docMk/>
      </pc:docMkLst>
      <pc:sldChg chg="modSp">
        <pc:chgData name="Mugisa Trevor" userId="S::mtrevor@adf-secretariat.org::ffd75d2b-eb99-4b42-91f9-8e2068ed4dca" providerId="AD" clId="Web-{D2498C1A-5D3A-0333-3F46-7058017EEE35}" dt="2025-02-13T12:02:02.538" v="3" actId="20577"/>
        <pc:sldMkLst>
          <pc:docMk/>
          <pc:sldMk cId="3600824856" sldId="256"/>
        </pc:sldMkLst>
        <pc:spChg chg="mod">
          <ac:chgData name="Mugisa Trevor" userId="S::mtrevor@adf-secretariat.org::ffd75d2b-eb99-4b42-91f9-8e2068ed4dca" providerId="AD" clId="Web-{D2498C1A-5D3A-0333-3F46-7058017EEE35}" dt="2025-02-13T12:02:02.538" v="3" actId="20577"/>
          <ac:spMkLst>
            <pc:docMk/>
            <pc:sldMk cId="3600824856" sldId="256"/>
            <ac:spMk id="2" creationId="{6DFA8A62-A82C-FE51-AA31-AF33D54F3BC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6BCA1A-F9E8-4E0D-BFC2-31464B30032D}" type="datetimeFigureOut">
              <a:rPr lang="en-UG" smtClean="0"/>
              <a:t>02/13/2025</a:t>
            </a:fld>
            <a:endParaRPr lang="en-UG"/>
          </a:p>
        </p:txBody>
      </p:sp>
      <p:sp>
        <p:nvSpPr>
          <p:cNvPr id="5" name="Footer Placeholder 4"/>
          <p:cNvSpPr>
            <a:spLocks noGrp="1"/>
          </p:cNvSpPr>
          <p:nvPr>
            <p:ph type="ftr" sz="quarter" idx="11"/>
          </p:nvPr>
        </p:nvSpPr>
        <p:spPr>
          <a:xfrm>
            <a:off x="2493105" y="329307"/>
            <a:ext cx="4897310" cy="309201"/>
          </a:xfrm>
        </p:spPr>
        <p:txBody>
          <a:bodyPr/>
          <a:lstStyle/>
          <a:p>
            <a:endParaRPr lang="en-UG"/>
          </a:p>
        </p:txBody>
      </p:sp>
      <p:sp>
        <p:nvSpPr>
          <p:cNvPr id="6" name="Slide Number Placeholder 5"/>
          <p:cNvSpPr>
            <a:spLocks noGrp="1"/>
          </p:cNvSpPr>
          <p:nvPr>
            <p:ph type="sldNum" sz="quarter" idx="12"/>
          </p:nvPr>
        </p:nvSpPr>
        <p:spPr>
          <a:xfrm>
            <a:off x="1437664" y="798973"/>
            <a:ext cx="811019" cy="503578"/>
          </a:xfrm>
        </p:spPr>
        <p:txBody>
          <a:bodyPr/>
          <a:lstStyle/>
          <a:p>
            <a:fld id="{2270C7A3-CC55-4CC0-9C0A-25B4FB504588}" type="slidenum">
              <a:rPr lang="en-UG" smtClean="0"/>
              <a:t>‹#›</a:t>
            </a:fld>
            <a:endParaRPr lang="en-UG"/>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3799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6BCA1A-F9E8-4E0D-BFC2-31464B30032D}" type="datetimeFigureOut">
              <a:rPr lang="en-UG" smtClean="0"/>
              <a:t>02/13/2025</a:t>
            </a:fld>
            <a:endParaRPr lang="en-UG"/>
          </a:p>
        </p:txBody>
      </p:sp>
      <p:sp>
        <p:nvSpPr>
          <p:cNvPr id="5" name="Footer Placeholder 4"/>
          <p:cNvSpPr>
            <a:spLocks noGrp="1"/>
          </p:cNvSpPr>
          <p:nvPr>
            <p:ph type="ftr" sz="quarter" idx="11"/>
          </p:nvPr>
        </p:nvSpPr>
        <p:spPr/>
        <p:txBody>
          <a:bodyPr/>
          <a:lstStyle/>
          <a:p>
            <a:endParaRPr lang="en-UG"/>
          </a:p>
        </p:txBody>
      </p:sp>
      <p:sp>
        <p:nvSpPr>
          <p:cNvPr id="6" name="Slide Number Placeholder 5"/>
          <p:cNvSpPr>
            <a:spLocks noGrp="1"/>
          </p:cNvSpPr>
          <p:nvPr>
            <p:ph type="sldNum" sz="quarter" idx="12"/>
          </p:nvPr>
        </p:nvSpPr>
        <p:spPr/>
        <p:txBody>
          <a:bodyPr/>
          <a:lstStyle/>
          <a:p>
            <a:fld id="{2270C7A3-CC55-4CC0-9C0A-25B4FB504588}" type="slidenum">
              <a:rPr lang="en-UG" smtClean="0"/>
              <a:t>‹#›</a:t>
            </a:fld>
            <a:endParaRPr lang="en-UG"/>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91571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BCA1A-F9E8-4E0D-BFC2-31464B30032D}" type="datetimeFigureOut">
              <a:rPr lang="en-UG" smtClean="0"/>
              <a:t>02/13/2025</a:t>
            </a:fld>
            <a:endParaRPr lang="en-UG"/>
          </a:p>
        </p:txBody>
      </p:sp>
      <p:sp>
        <p:nvSpPr>
          <p:cNvPr id="5" name="Footer Placeholder 4"/>
          <p:cNvSpPr>
            <a:spLocks noGrp="1"/>
          </p:cNvSpPr>
          <p:nvPr>
            <p:ph type="ftr" sz="quarter" idx="11"/>
          </p:nvPr>
        </p:nvSpPr>
        <p:spPr/>
        <p:txBody>
          <a:bodyPr/>
          <a:lstStyle/>
          <a:p>
            <a:endParaRPr lang="en-UG"/>
          </a:p>
        </p:txBody>
      </p:sp>
      <p:sp>
        <p:nvSpPr>
          <p:cNvPr id="6" name="Slide Number Placeholder 5"/>
          <p:cNvSpPr>
            <a:spLocks noGrp="1"/>
          </p:cNvSpPr>
          <p:nvPr>
            <p:ph type="sldNum" sz="quarter" idx="12"/>
          </p:nvPr>
        </p:nvSpPr>
        <p:spPr/>
        <p:txBody>
          <a:bodyPr/>
          <a:lstStyle/>
          <a:p>
            <a:fld id="{2270C7A3-CC55-4CC0-9C0A-25B4FB504588}" type="slidenum">
              <a:rPr lang="en-UG" smtClean="0"/>
              <a:t>‹#›</a:t>
            </a:fld>
            <a:endParaRPr lang="en-UG"/>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6726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6BCA1A-F9E8-4E0D-BFC2-31464B30032D}" type="datetimeFigureOut">
              <a:rPr lang="en-UG" smtClean="0"/>
              <a:t>02/13/2025</a:t>
            </a:fld>
            <a:endParaRPr lang="en-UG"/>
          </a:p>
        </p:txBody>
      </p:sp>
      <p:sp>
        <p:nvSpPr>
          <p:cNvPr id="6" name="Footer Placeholder 5"/>
          <p:cNvSpPr>
            <a:spLocks noGrp="1"/>
          </p:cNvSpPr>
          <p:nvPr>
            <p:ph type="ftr" sz="quarter" idx="11"/>
          </p:nvPr>
        </p:nvSpPr>
        <p:spPr/>
        <p:txBody>
          <a:bodyPr/>
          <a:lstStyle/>
          <a:p>
            <a:endParaRPr lang="en-UG"/>
          </a:p>
        </p:txBody>
      </p:sp>
      <p:sp>
        <p:nvSpPr>
          <p:cNvPr id="7" name="Slide Number Placeholder 6"/>
          <p:cNvSpPr>
            <a:spLocks noGrp="1"/>
          </p:cNvSpPr>
          <p:nvPr>
            <p:ph type="sldNum" sz="quarter" idx="12"/>
          </p:nvPr>
        </p:nvSpPr>
        <p:spPr/>
        <p:txBody>
          <a:bodyPr/>
          <a:lstStyle/>
          <a:p>
            <a:fld id="{2270C7A3-CC55-4CC0-9C0A-25B4FB504588}" type="slidenum">
              <a:rPr lang="en-UG" smtClean="0"/>
              <a:t>‹#›</a:t>
            </a:fld>
            <a:endParaRPr lang="en-UG"/>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611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6BCA1A-F9E8-4E0D-BFC2-31464B30032D}" type="datetimeFigureOut">
              <a:rPr lang="en-UG" smtClean="0"/>
              <a:t>02/13/2025</a:t>
            </a:fld>
            <a:endParaRPr lang="en-UG"/>
          </a:p>
        </p:txBody>
      </p:sp>
      <p:sp>
        <p:nvSpPr>
          <p:cNvPr id="8" name="Footer Placeholder 7"/>
          <p:cNvSpPr>
            <a:spLocks noGrp="1"/>
          </p:cNvSpPr>
          <p:nvPr>
            <p:ph type="ftr" sz="quarter" idx="11"/>
          </p:nvPr>
        </p:nvSpPr>
        <p:spPr/>
        <p:txBody>
          <a:bodyPr/>
          <a:lstStyle/>
          <a:p>
            <a:endParaRPr lang="en-UG"/>
          </a:p>
        </p:txBody>
      </p:sp>
      <p:sp>
        <p:nvSpPr>
          <p:cNvPr id="9" name="Slide Number Placeholder 8"/>
          <p:cNvSpPr>
            <a:spLocks noGrp="1"/>
          </p:cNvSpPr>
          <p:nvPr>
            <p:ph type="sldNum" sz="quarter" idx="12"/>
          </p:nvPr>
        </p:nvSpPr>
        <p:spPr/>
        <p:txBody>
          <a:bodyPr/>
          <a:lstStyle/>
          <a:p>
            <a:fld id="{2270C7A3-CC55-4CC0-9C0A-25B4FB504588}" type="slidenum">
              <a:rPr lang="en-UG" smtClean="0"/>
              <a:t>‹#›</a:t>
            </a:fld>
            <a:endParaRPr lang="en-UG"/>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58590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6BCA1A-F9E8-4E0D-BFC2-31464B30032D}" type="datetimeFigureOut">
              <a:rPr lang="en-UG" smtClean="0"/>
              <a:t>02/13/2025</a:t>
            </a:fld>
            <a:endParaRPr lang="en-UG"/>
          </a:p>
        </p:txBody>
      </p:sp>
      <p:sp>
        <p:nvSpPr>
          <p:cNvPr id="4" name="Footer Placeholder 3"/>
          <p:cNvSpPr>
            <a:spLocks noGrp="1"/>
          </p:cNvSpPr>
          <p:nvPr>
            <p:ph type="ftr" sz="quarter" idx="11"/>
          </p:nvPr>
        </p:nvSpPr>
        <p:spPr/>
        <p:txBody>
          <a:bodyPr/>
          <a:lstStyle/>
          <a:p>
            <a:endParaRPr lang="en-UG"/>
          </a:p>
        </p:txBody>
      </p:sp>
      <p:sp>
        <p:nvSpPr>
          <p:cNvPr id="5" name="Slide Number Placeholder 4"/>
          <p:cNvSpPr>
            <a:spLocks noGrp="1"/>
          </p:cNvSpPr>
          <p:nvPr>
            <p:ph type="sldNum" sz="quarter" idx="12"/>
          </p:nvPr>
        </p:nvSpPr>
        <p:spPr/>
        <p:txBody>
          <a:bodyPr/>
          <a:lstStyle/>
          <a:p>
            <a:fld id="{2270C7A3-CC55-4CC0-9C0A-25B4FB504588}" type="slidenum">
              <a:rPr lang="en-UG" smtClean="0"/>
              <a:t>‹#›</a:t>
            </a:fld>
            <a:endParaRPr lang="en-UG"/>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1410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6BCA1A-F9E8-4E0D-BFC2-31464B30032D}" type="datetimeFigureOut">
              <a:rPr lang="en-UG" smtClean="0"/>
              <a:t>02/13/2025</a:t>
            </a:fld>
            <a:endParaRPr lang="en-UG"/>
          </a:p>
        </p:txBody>
      </p:sp>
      <p:sp>
        <p:nvSpPr>
          <p:cNvPr id="3" name="Footer Placeholder 2"/>
          <p:cNvSpPr>
            <a:spLocks noGrp="1"/>
          </p:cNvSpPr>
          <p:nvPr>
            <p:ph type="ftr" sz="quarter" idx="11"/>
          </p:nvPr>
        </p:nvSpPr>
        <p:spPr/>
        <p:txBody>
          <a:bodyPr/>
          <a:lstStyle/>
          <a:p>
            <a:endParaRPr lang="en-UG"/>
          </a:p>
        </p:txBody>
      </p:sp>
      <p:sp>
        <p:nvSpPr>
          <p:cNvPr id="4" name="Slide Number Placeholder 3"/>
          <p:cNvSpPr>
            <a:spLocks noGrp="1"/>
          </p:cNvSpPr>
          <p:nvPr>
            <p:ph type="sldNum" sz="quarter" idx="12"/>
          </p:nvPr>
        </p:nvSpPr>
        <p:spPr/>
        <p:txBody>
          <a:bodyPr/>
          <a:lstStyle/>
          <a:p>
            <a:fld id="{2270C7A3-CC55-4CC0-9C0A-25B4FB504588}" type="slidenum">
              <a:rPr lang="en-UG" smtClean="0"/>
              <a:t>‹#›</a:t>
            </a:fld>
            <a:endParaRPr lang="en-UG"/>
          </a:p>
        </p:txBody>
      </p:sp>
    </p:spTree>
    <p:extLst>
      <p:ext uri="{BB962C8B-B14F-4D97-AF65-F5344CB8AC3E}">
        <p14:creationId xmlns:p14="http://schemas.microsoft.com/office/powerpoint/2010/main" val="3507890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6BCA1A-F9E8-4E0D-BFC2-31464B30032D}" type="datetimeFigureOut">
              <a:rPr lang="en-UG" smtClean="0"/>
              <a:t>02/13/2025</a:t>
            </a:fld>
            <a:endParaRPr lang="en-UG"/>
          </a:p>
        </p:txBody>
      </p:sp>
      <p:sp>
        <p:nvSpPr>
          <p:cNvPr id="6" name="Footer Placeholder 5"/>
          <p:cNvSpPr>
            <a:spLocks noGrp="1"/>
          </p:cNvSpPr>
          <p:nvPr>
            <p:ph type="ftr" sz="quarter" idx="11"/>
          </p:nvPr>
        </p:nvSpPr>
        <p:spPr/>
        <p:txBody>
          <a:bodyPr/>
          <a:lstStyle/>
          <a:p>
            <a:endParaRPr lang="en-UG"/>
          </a:p>
        </p:txBody>
      </p:sp>
      <p:sp>
        <p:nvSpPr>
          <p:cNvPr id="7" name="Slide Number Placeholder 6"/>
          <p:cNvSpPr>
            <a:spLocks noGrp="1"/>
          </p:cNvSpPr>
          <p:nvPr>
            <p:ph type="sldNum" sz="quarter" idx="12"/>
          </p:nvPr>
        </p:nvSpPr>
        <p:spPr/>
        <p:txBody>
          <a:bodyPr/>
          <a:lstStyle/>
          <a:p>
            <a:fld id="{2270C7A3-CC55-4CC0-9C0A-25B4FB504588}" type="slidenum">
              <a:rPr lang="en-UG" smtClean="0"/>
              <a:t>‹#›</a:t>
            </a:fld>
            <a:endParaRPr lang="en-UG"/>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8423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26BCA1A-F9E8-4E0D-BFC2-31464B30032D}" type="datetimeFigureOut">
              <a:rPr lang="en-UG" smtClean="0"/>
              <a:t>02/13/2025</a:t>
            </a:fld>
            <a:endParaRPr lang="en-UG"/>
          </a:p>
        </p:txBody>
      </p:sp>
      <p:sp>
        <p:nvSpPr>
          <p:cNvPr id="6" name="Footer Placeholder 5"/>
          <p:cNvSpPr>
            <a:spLocks noGrp="1"/>
          </p:cNvSpPr>
          <p:nvPr>
            <p:ph type="ftr" sz="quarter" idx="11"/>
          </p:nvPr>
        </p:nvSpPr>
        <p:spPr>
          <a:xfrm>
            <a:off x="1534910" y="318640"/>
            <a:ext cx="5453475" cy="320931"/>
          </a:xfrm>
        </p:spPr>
        <p:txBody>
          <a:bodyPr/>
          <a:lstStyle/>
          <a:p>
            <a:endParaRPr lang="en-UG"/>
          </a:p>
        </p:txBody>
      </p:sp>
      <p:sp>
        <p:nvSpPr>
          <p:cNvPr id="7" name="Slide Number Placeholder 6"/>
          <p:cNvSpPr>
            <a:spLocks noGrp="1"/>
          </p:cNvSpPr>
          <p:nvPr>
            <p:ph type="sldNum" sz="quarter" idx="12"/>
          </p:nvPr>
        </p:nvSpPr>
        <p:spPr/>
        <p:txBody>
          <a:bodyPr/>
          <a:lstStyle/>
          <a:p>
            <a:fld id="{2270C7A3-CC55-4CC0-9C0A-25B4FB504588}" type="slidenum">
              <a:rPr lang="en-UG" smtClean="0"/>
              <a:t>‹#›</a:t>
            </a:fld>
            <a:endParaRPr lang="en-UG"/>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29245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6BCA1A-F9E8-4E0D-BFC2-31464B30032D}" type="datetimeFigureOut">
              <a:rPr lang="en-UG" smtClean="0"/>
              <a:t>02/13/2025</a:t>
            </a:fld>
            <a:endParaRPr lang="en-UG"/>
          </a:p>
        </p:txBody>
      </p:sp>
      <p:sp>
        <p:nvSpPr>
          <p:cNvPr id="5" name="Footer Placeholder 4"/>
          <p:cNvSpPr>
            <a:spLocks noGrp="1"/>
          </p:cNvSpPr>
          <p:nvPr>
            <p:ph type="ftr" sz="quarter" idx="11"/>
          </p:nvPr>
        </p:nvSpPr>
        <p:spPr/>
        <p:txBody>
          <a:bodyPr/>
          <a:lstStyle/>
          <a:p>
            <a:endParaRPr lang="en-UG"/>
          </a:p>
        </p:txBody>
      </p:sp>
      <p:sp>
        <p:nvSpPr>
          <p:cNvPr id="6" name="Slide Number Placeholder 5"/>
          <p:cNvSpPr>
            <a:spLocks noGrp="1"/>
          </p:cNvSpPr>
          <p:nvPr>
            <p:ph type="sldNum" sz="quarter" idx="12"/>
          </p:nvPr>
        </p:nvSpPr>
        <p:spPr/>
        <p:txBody>
          <a:bodyPr/>
          <a:lstStyle/>
          <a:p>
            <a:fld id="{2270C7A3-CC55-4CC0-9C0A-25B4FB504588}" type="slidenum">
              <a:rPr lang="en-UG" smtClean="0"/>
              <a:t>‹#›</a:t>
            </a:fld>
            <a:endParaRPr lang="en-UG"/>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75312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6BCA1A-F9E8-4E0D-BFC2-31464B30032D}" type="datetimeFigureOut">
              <a:rPr lang="en-UG" smtClean="0"/>
              <a:t>02/13/2025</a:t>
            </a:fld>
            <a:endParaRPr lang="en-UG"/>
          </a:p>
        </p:txBody>
      </p:sp>
      <p:sp>
        <p:nvSpPr>
          <p:cNvPr id="5" name="Footer Placeholder 4"/>
          <p:cNvSpPr>
            <a:spLocks noGrp="1"/>
          </p:cNvSpPr>
          <p:nvPr>
            <p:ph type="ftr" sz="quarter" idx="11"/>
          </p:nvPr>
        </p:nvSpPr>
        <p:spPr/>
        <p:txBody>
          <a:bodyPr/>
          <a:lstStyle/>
          <a:p>
            <a:endParaRPr lang="en-UG"/>
          </a:p>
        </p:txBody>
      </p:sp>
      <p:sp>
        <p:nvSpPr>
          <p:cNvPr id="6" name="Slide Number Placeholder 5"/>
          <p:cNvSpPr>
            <a:spLocks noGrp="1"/>
          </p:cNvSpPr>
          <p:nvPr>
            <p:ph type="sldNum" sz="quarter" idx="12"/>
          </p:nvPr>
        </p:nvSpPr>
        <p:spPr/>
        <p:txBody>
          <a:bodyPr/>
          <a:lstStyle/>
          <a:p>
            <a:fld id="{2270C7A3-CC55-4CC0-9C0A-25B4FB504588}" type="slidenum">
              <a:rPr lang="en-UG" smtClean="0"/>
              <a:t>‹#›</a:t>
            </a:fld>
            <a:endParaRPr lang="en-UG"/>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9187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26BCA1A-F9E8-4E0D-BFC2-31464B30032D}" type="datetimeFigureOut">
              <a:rPr lang="en-UG" smtClean="0"/>
              <a:t>02/13/2025</a:t>
            </a:fld>
            <a:endParaRPr lang="en-UG"/>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G"/>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270C7A3-CC55-4CC0-9C0A-25B4FB504588}" type="slidenum">
              <a:rPr lang="en-UG" smtClean="0"/>
              <a:t>‹#›</a:t>
            </a:fld>
            <a:endParaRPr lang="en-UG"/>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83176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A8A62-A82C-FE51-AA31-AF33D54F3BCE}"/>
              </a:ext>
            </a:extLst>
          </p:cNvPr>
          <p:cNvSpPr>
            <a:spLocks noGrp="1"/>
          </p:cNvSpPr>
          <p:nvPr>
            <p:ph type="ctrTitle"/>
          </p:nvPr>
        </p:nvSpPr>
        <p:spPr>
          <a:xfrm>
            <a:off x="2493105" y="1605560"/>
            <a:ext cx="8561747" cy="2541431"/>
          </a:xfrm>
        </p:spPr>
        <p:txBody>
          <a:bodyPr>
            <a:normAutofit fontScale="90000"/>
          </a:bodyPr>
          <a:lstStyle/>
          <a:p>
            <a:pPr>
              <a:lnSpc>
                <a:spcPct val="107000"/>
              </a:lnSpc>
              <a:spcAft>
                <a:spcPts val="800"/>
              </a:spcAft>
            </a:pPr>
            <a:r>
              <a:rPr lang="en-US" sz="4000" b="1" u="sng" kern="100" dirty="0">
                <a:latin typeface="Century Gothic"/>
                <a:ea typeface="Calibri"/>
                <a:cs typeface="Times New Roman"/>
              </a:rPr>
              <a:t>APROGRAMME </a:t>
            </a:r>
            <a:r>
              <a:rPr lang="en-US" sz="4000" b="1" u="sng" kern="100" dirty="0">
                <a:latin typeface="Century Gothic"/>
                <a:ea typeface="Calibri"/>
                <a:cs typeface="Arial"/>
              </a:rPr>
              <a:t>FOR TRAINING PARTNERS IN DISABILITY AWARENESS AND DISABILITY INCLUSION.</a:t>
            </a:r>
            <a:endParaRPr lang="en-US" sz="4000">
              <a:latin typeface="Palatino Linotype"/>
              <a:ea typeface="Calibri"/>
              <a:cs typeface="Arial"/>
            </a:endParaRPr>
          </a:p>
        </p:txBody>
      </p:sp>
      <p:sp>
        <p:nvSpPr>
          <p:cNvPr id="3" name="Subtitle 2">
            <a:extLst>
              <a:ext uri="{FF2B5EF4-FFF2-40B4-BE49-F238E27FC236}">
                <a16:creationId xmlns:a16="http://schemas.microsoft.com/office/drawing/2014/main" id="{56229677-4BB7-7557-440C-B0174B04D425}"/>
              </a:ext>
            </a:extLst>
          </p:cNvPr>
          <p:cNvSpPr>
            <a:spLocks noGrp="1"/>
          </p:cNvSpPr>
          <p:nvPr>
            <p:ph type="subTitle" idx="1"/>
          </p:nvPr>
        </p:nvSpPr>
        <p:spPr>
          <a:xfrm>
            <a:off x="1524000" y="4146991"/>
            <a:ext cx="9144000" cy="2144081"/>
          </a:xfrm>
        </p:spPr>
        <p:txBody>
          <a:bodyPr>
            <a:normAutofit fontScale="92500" lnSpcReduction="20000"/>
          </a:bodyPr>
          <a:lstStyle/>
          <a:p>
            <a:pPr algn="ctr"/>
            <a:r>
              <a:rPr lang="en-US" sz="2000" dirty="0">
                <a:effectLst/>
                <a:latin typeface="Century Gothic" panose="020B0502020202020204" pitchFamily="34" charset="0"/>
                <a:ea typeface="Calibri" panose="020F0502020204030204" pitchFamily="34" charset="0"/>
                <a:cs typeface="Times New Roman" panose="02020603050405020304" pitchFamily="18" charset="0"/>
              </a:rPr>
              <a:t>Disability inclusive programming</a:t>
            </a:r>
          </a:p>
          <a:p>
            <a:pPr algn="ctr"/>
            <a:endParaRPr lang="en-US" sz="2000" dirty="0">
              <a:latin typeface="Century Gothic" panose="020B0502020202020204" pitchFamily="34" charset="0"/>
              <a:cs typeface="Times New Roman" panose="02020603050405020304" pitchFamily="18" charset="0"/>
            </a:endParaRPr>
          </a:p>
          <a:p>
            <a:pPr algn="ctr"/>
            <a:r>
              <a:rPr lang="en-US" sz="2000" dirty="0">
                <a:latin typeface="Century Gothic" panose="020B0502020202020204" pitchFamily="34" charset="0"/>
                <a:cs typeface="Times New Roman" panose="02020603050405020304" pitchFamily="18" charset="0"/>
              </a:rPr>
              <a:t>By </a:t>
            </a:r>
          </a:p>
          <a:p>
            <a:pPr algn="ctr"/>
            <a:r>
              <a:rPr lang="en-US" sz="2000" dirty="0">
                <a:latin typeface="Century Gothic" panose="020B0502020202020204" pitchFamily="34" charset="0"/>
                <a:cs typeface="Times New Roman" panose="02020603050405020304" pitchFamily="18" charset="0"/>
              </a:rPr>
              <a:t>Betty </a:t>
            </a:r>
            <a:r>
              <a:rPr lang="en-US" sz="2000" dirty="0" err="1">
                <a:latin typeface="Century Gothic" panose="020B0502020202020204" pitchFamily="34" charset="0"/>
                <a:cs typeface="Times New Roman" panose="02020603050405020304" pitchFamily="18" charset="0"/>
              </a:rPr>
              <a:t>Najjemba</a:t>
            </a:r>
            <a:endParaRPr lang="en-US" sz="2000" dirty="0">
              <a:latin typeface="Century Gothic" panose="020B0502020202020204" pitchFamily="34" charset="0"/>
              <a:cs typeface="Times New Roman" panose="02020603050405020304" pitchFamily="18" charset="0"/>
            </a:endParaRPr>
          </a:p>
          <a:p>
            <a:pPr algn="ctr"/>
            <a:r>
              <a:rPr lang="en-US" sz="2000" dirty="0">
                <a:latin typeface="Century Gothic" panose="020B0502020202020204" pitchFamily="34" charset="0"/>
                <a:cs typeface="Times New Roman" panose="02020603050405020304" pitchFamily="18" charset="0"/>
              </a:rPr>
              <a:t>African Disability Forum (ADF)</a:t>
            </a:r>
            <a:endParaRPr lang="en-UG" sz="2000" dirty="0">
              <a:latin typeface="Century Gothic" panose="020B0502020202020204" pitchFamily="34" charset="0"/>
            </a:endParaRPr>
          </a:p>
        </p:txBody>
      </p:sp>
      <p:pic>
        <p:nvPicPr>
          <p:cNvPr id="4" name="Picture 3">
            <a:extLst>
              <a:ext uri="{FF2B5EF4-FFF2-40B4-BE49-F238E27FC236}">
                <a16:creationId xmlns:a16="http://schemas.microsoft.com/office/drawing/2014/main" id="{A5ECFD5A-C197-A9D1-26ED-768D3FC690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760" y="-964"/>
            <a:ext cx="2881386" cy="1606524"/>
          </a:xfrm>
          <a:prstGeom prst="rect">
            <a:avLst/>
          </a:prstGeom>
        </p:spPr>
      </p:pic>
      <p:pic>
        <p:nvPicPr>
          <p:cNvPr id="5" name="Picture 4">
            <a:extLst>
              <a:ext uri="{FF2B5EF4-FFF2-40B4-BE49-F238E27FC236}">
                <a16:creationId xmlns:a16="http://schemas.microsoft.com/office/drawing/2014/main" id="{16840950-47F7-E982-298D-4427D1401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2448" y="353568"/>
            <a:ext cx="4286488" cy="1819884"/>
          </a:xfrm>
          <a:prstGeom prst="rect">
            <a:avLst/>
          </a:prstGeom>
        </p:spPr>
      </p:pic>
    </p:spTree>
    <p:extLst>
      <p:ext uri="{BB962C8B-B14F-4D97-AF65-F5344CB8AC3E}">
        <p14:creationId xmlns:p14="http://schemas.microsoft.com/office/powerpoint/2010/main" val="3600824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788BA-4676-433C-5031-B4B463025497}"/>
              </a:ext>
            </a:extLst>
          </p:cNvPr>
          <p:cNvSpPr>
            <a:spLocks noGrp="1"/>
          </p:cNvSpPr>
          <p:nvPr>
            <p:ph type="title"/>
          </p:nvPr>
        </p:nvSpPr>
        <p:spPr/>
        <p:txBody>
          <a:bodyPr/>
          <a:lstStyle/>
          <a:p>
            <a:r>
              <a:rPr lang="en-US" dirty="0"/>
              <a:t>Group Work</a:t>
            </a:r>
            <a:endParaRPr lang="en-UG" dirty="0"/>
          </a:p>
        </p:txBody>
      </p:sp>
      <p:sp>
        <p:nvSpPr>
          <p:cNvPr id="3" name="Content Placeholder 2">
            <a:extLst>
              <a:ext uri="{FF2B5EF4-FFF2-40B4-BE49-F238E27FC236}">
                <a16:creationId xmlns:a16="http://schemas.microsoft.com/office/drawing/2014/main" id="{A7712B08-57DD-B236-0938-EF5E0837E834}"/>
              </a:ext>
            </a:extLst>
          </p:cNvPr>
          <p:cNvSpPr>
            <a:spLocks noGrp="1"/>
          </p:cNvSpPr>
          <p:nvPr>
            <p:ph idx="1"/>
          </p:nvPr>
        </p:nvSpPr>
        <p:spPr>
          <a:xfrm>
            <a:off x="0" y="2015732"/>
            <a:ext cx="12277344" cy="4324108"/>
          </a:xfrm>
        </p:spPr>
        <p:txBody>
          <a:bodyPr/>
          <a:lstStyle/>
          <a:p>
            <a:r>
              <a:rPr lang="en-US" sz="2800" dirty="0"/>
              <a:t>In a group of 5 participants. </a:t>
            </a:r>
          </a:p>
          <a:p>
            <a:r>
              <a:rPr lang="en-US" sz="2800" dirty="0"/>
              <a:t>Draw a project </a:t>
            </a:r>
            <a:r>
              <a:rPr lang="en-US" sz="2800" dirty="0" err="1"/>
              <a:t>programme</a:t>
            </a:r>
            <a:r>
              <a:rPr lang="en-US" sz="2800" dirty="0"/>
              <a:t> cycle showing your organization work- drawing example on any project which seems relevant.</a:t>
            </a:r>
          </a:p>
          <a:p>
            <a:r>
              <a:rPr lang="en-US" sz="2800" dirty="0"/>
              <a:t>Identify any project cycle process/ space in which you can involve persons with disabilities</a:t>
            </a:r>
          </a:p>
          <a:p>
            <a:r>
              <a:rPr lang="en-US" sz="2800" dirty="0"/>
              <a:t>Identify models/ approaches of inclusion you can apply to make it disability inclusive.</a:t>
            </a:r>
          </a:p>
          <a:p>
            <a:pPr marL="0" indent="0">
              <a:buNone/>
            </a:pPr>
            <a:endParaRPr lang="en-UG" dirty="0"/>
          </a:p>
        </p:txBody>
      </p:sp>
    </p:spTree>
    <p:extLst>
      <p:ext uri="{BB962C8B-B14F-4D97-AF65-F5344CB8AC3E}">
        <p14:creationId xmlns:p14="http://schemas.microsoft.com/office/powerpoint/2010/main" val="1853866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814CE-C8A8-EF59-6EEE-7B043C4FC8E4}"/>
              </a:ext>
            </a:extLst>
          </p:cNvPr>
          <p:cNvSpPr>
            <a:spLocks noGrp="1"/>
          </p:cNvSpPr>
          <p:nvPr>
            <p:ph type="title"/>
          </p:nvPr>
        </p:nvSpPr>
        <p:spPr/>
        <p:txBody>
          <a:bodyPr/>
          <a:lstStyle/>
          <a:p>
            <a:r>
              <a:rPr lang="en-US" dirty="0">
                <a:solidFill>
                  <a:srgbClr val="0070C0"/>
                </a:solidFill>
              </a:rPr>
              <a:t>What Inclusive programming is …</a:t>
            </a:r>
            <a:endParaRPr lang="en-UG" dirty="0"/>
          </a:p>
        </p:txBody>
      </p:sp>
      <p:sp>
        <p:nvSpPr>
          <p:cNvPr id="3" name="Content Placeholder 2">
            <a:extLst>
              <a:ext uri="{FF2B5EF4-FFF2-40B4-BE49-F238E27FC236}">
                <a16:creationId xmlns:a16="http://schemas.microsoft.com/office/drawing/2014/main" id="{698D6513-6DFC-C0BA-99B5-1E4FA0E92CAD}"/>
              </a:ext>
            </a:extLst>
          </p:cNvPr>
          <p:cNvSpPr>
            <a:spLocks noGrp="1"/>
          </p:cNvSpPr>
          <p:nvPr>
            <p:ph idx="1"/>
          </p:nvPr>
        </p:nvSpPr>
        <p:spPr/>
        <p:txBody>
          <a:bodyPr>
            <a:normAutofit fontScale="85000" lnSpcReduction="10000"/>
          </a:bodyPr>
          <a:lstStyle/>
          <a:p>
            <a:pPr marL="228600" marR="0" lvl="0" indent="-228600" algn="l" defTabSz="914400" rtl="0" eaLnBrk="1" fontAlgn="auto" latinLnBrk="0" hangingPunct="1">
              <a:lnSpc>
                <a:spcPct val="90000"/>
              </a:lnSpc>
              <a:spcBef>
                <a:spcPts val="1000"/>
              </a:spcBef>
              <a:spcAft>
                <a:spcPts val="0"/>
              </a:spcAft>
              <a:buClrTx/>
              <a:buSzPct val="100000"/>
              <a:buFont typeface="Arial" pitchFamily="34"/>
              <a:buChar char="•"/>
              <a:tabLst/>
              <a:defRPr/>
            </a:pPr>
            <a:r>
              <a:rPr kumimoji="0" lang="en-US" sz="2800" b="0" i="0" u="none" strike="noStrike" kern="1200" cap="none" spc="0" normalizeH="0" baseline="0" noProof="0" dirty="0">
                <a:ln>
                  <a:noFill/>
                </a:ln>
                <a:solidFill>
                  <a:srgbClr val="000000"/>
                </a:solidFill>
                <a:effectLst/>
                <a:uLnTx/>
                <a:uFillTx/>
                <a:latin typeface="Calibri"/>
              </a:rPr>
              <a:t>CRPD-based inclusive programming is programming that proactively </a:t>
            </a:r>
          </a:p>
          <a:p>
            <a:pPr marL="0" marR="0" lvl="0" indent="0" algn="l" defTabSz="914400" rtl="0" eaLnBrk="1" fontAlgn="auto" latinLnBrk="0" hangingPunct="1">
              <a:lnSpc>
                <a:spcPct val="90000"/>
              </a:lnSpc>
              <a:spcBef>
                <a:spcPts val="1000"/>
              </a:spcBef>
              <a:spcAft>
                <a:spcPts val="0"/>
              </a:spcAft>
              <a:buClrTx/>
              <a:buSzPct val="100000"/>
              <a:buFont typeface="Arial" pitchFamily="34"/>
              <a:buNone/>
              <a:tabLst/>
              <a:defRPr/>
            </a:pPr>
            <a:r>
              <a:rPr kumimoji="0" lang="en-US" sz="2800" b="0" i="0" u="none" strike="noStrike" kern="1200" cap="none" spc="0" normalizeH="0" baseline="0" noProof="0" dirty="0">
                <a:ln>
                  <a:noFill/>
                </a:ln>
                <a:solidFill>
                  <a:srgbClr val="000000"/>
                </a:solidFill>
                <a:effectLst/>
                <a:uLnTx/>
                <a:uFillTx/>
                <a:latin typeface="Calibri"/>
              </a:rPr>
              <a:t>seeks to understand and explore the implications and responsibility of </a:t>
            </a:r>
          </a:p>
          <a:p>
            <a:pPr marL="0" marR="0" lvl="0" indent="0" algn="l" defTabSz="914400" rtl="0" eaLnBrk="1" fontAlgn="auto" latinLnBrk="0" hangingPunct="1">
              <a:lnSpc>
                <a:spcPct val="90000"/>
              </a:lnSpc>
              <a:spcBef>
                <a:spcPts val="1000"/>
              </a:spcBef>
              <a:spcAft>
                <a:spcPts val="0"/>
              </a:spcAft>
              <a:buClrTx/>
              <a:buSzPct val="100000"/>
              <a:buFont typeface="Arial" pitchFamily="34"/>
              <a:buNone/>
              <a:tabLst/>
              <a:defRPr/>
            </a:pPr>
            <a:r>
              <a:rPr kumimoji="0" lang="en-US" sz="2800" b="0" i="0" u="none" strike="noStrike" kern="1200" cap="none" spc="0" normalizeH="0" baseline="0" noProof="0" dirty="0">
                <a:ln>
                  <a:noFill/>
                </a:ln>
                <a:solidFill>
                  <a:srgbClr val="000000"/>
                </a:solidFill>
                <a:effectLst/>
                <a:uLnTx/>
                <a:uFillTx/>
                <a:latin typeface="Calibri"/>
              </a:rPr>
              <a:t>a project or program to advance the rights of persons with disabilities. </a:t>
            </a:r>
          </a:p>
          <a:p>
            <a:pPr marL="0" marR="0" lvl="0" indent="0" algn="l" defTabSz="914400" rtl="0" eaLnBrk="1" fontAlgn="auto" latinLnBrk="0" hangingPunct="1">
              <a:lnSpc>
                <a:spcPct val="90000"/>
              </a:lnSpc>
              <a:spcBef>
                <a:spcPts val="1000"/>
              </a:spcBef>
              <a:spcAft>
                <a:spcPts val="0"/>
              </a:spcAft>
              <a:buClrTx/>
              <a:buSzPct val="100000"/>
              <a:buFont typeface="Arial" pitchFamily="34"/>
              <a:buNone/>
              <a:tabLst/>
              <a:defRPr/>
            </a:pPr>
            <a:r>
              <a:rPr kumimoji="0" lang="en-US" sz="2800" b="0" i="0" u="none" strike="noStrike" kern="1200" cap="none" spc="0" normalizeH="0" baseline="0" noProof="0" dirty="0">
                <a:ln>
                  <a:noFill/>
                </a:ln>
                <a:solidFill>
                  <a:srgbClr val="000000"/>
                </a:solidFill>
                <a:effectLst/>
                <a:uLnTx/>
                <a:uFillTx/>
                <a:latin typeface="Calibri"/>
              </a:rPr>
              <a:t>In line with Articles 4.3 and 32 of the CRPD, it entails ensuring </a:t>
            </a:r>
          </a:p>
          <a:p>
            <a:pPr marL="0" marR="0" lvl="0" indent="0" algn="l" defTabSz="914400" rtl="0" eaLnBrk="1" fontAlgn="auto" latinLnBrk="0" hangingPunct="1">
              <a:lnSpc>
                <a:spcPct val="90000"/>
              </a:lnSpc>
              <a:spcBef>
                <a:spcPts val="1000"/>
              </a:spcBef>
              <a:spcAft>
                <a:spcPts val="0"/>
              </a:spcAft>
              <a:buClrTx/>
              <a:buSzPct val="100000"/>
              <a:buFont typeface="Arial" pitchFamily="34"/>
              <a:buNone/>
              <a:tabLst/>
              <a:defRPr/>
            </a:pPr>
            <a:r>
              <a:rPr kumimoji="0" lang="en-US" sz="2800" b="0" i="0" u="none" strike="noStrike" kern="1200" cap="none" spc="0" normalizeH="0" baseline="0" noProof="0" dirty="0">
                <a:ln>
                  <a:noFill/>
                </a:ln>
                <a:solidFill>
                  <a:srgbClr val="000000"/>
                </a:solidFill>
                <a:effectLst/>
                <a:uLnTx/>
                <a:uFillTx/>
                <a:latin typeface="Calibri"/>
              </a:rPr>
              <a:t>meaningful engagement of OPDs across the project cycle, from design </a:t>
            </a:r>
          </a:p>
          <a:p>
            <a:pPr marL="0" marR="0" lvl="0" indent="0" algn="l" defTabSz="914400" rtl="0" eaLnBrk="1" fontAlgn="auto" latinLnBrk="0" hangingPunct="1">
              <a:lnSpc>
                <a:spcPct val="90000"/>
              </a:lnSpc>
              <a:spcBef>
                <a:spcPts val="1000"/>
              </a:spcBef>
              <a:spcAft>
                <a:spcPts val="0"/>
              </a:spcAft>
              <a:buClrTx/>
              <a:buSzPct val="100000"/>
              <a:buFont typeface="Arial" pitchFamily="34"/>
              <a:buNone/>
              <a:tabLst/>
              <a:defRPr/>
            </a:pPr>
            <a:r>
              <a:rPr kumimoji="0" lang="en-US" sz="2800" b="0" i="0" u="none" strike="noStrike" kern="1200" cap="none" spc="0" normalizeH="0" baseline="0" noProof="0" dirty="0">
                <a:ln>
                  <a:noFill/>
                </a:ln>
                <a:solidFill>
                  <a:srgbClr val="000000"/>
                </a:solidFill>
                <a:effectLst/>
                <a:uLnTx/>
                <a:uFillTx/>
                <a:latin typeface="Calibri"/>
              </a:rPr>
              <a:t>stage to budgeting, from implementation to monitoring and evaluating </a:t>
            </a:r>
          </a:p>
          <a:p>
            <a:pPr marL="0" marR="0" lvl="0" indent="0" algn="l" defTabSz="914400" rtl="0" eaLnBrk="1" fontAlgn="auto" latinLnBrk="0" hangingPunct="1">
              <a:lnSpc>
                <a:spcPct val="90000"/>
              </a:lnSpc>
              <a:spcBef>
                <a:spcPts val="1000"/>
              </a:spcBef>
              <a:spcAft>
                <a:spcPts val="0"/>
              </a:spcAft>
              <a:buClrTx/>
              <a:buSzPct val="100000"/>
              <a:buFont typeface="Arial" pitchFamily="34"/>
              <a:buNone/>
              <a:tabLst/>
              <a:defRPr/>
            </a:pPr>
            <a:r>
              <a:rPr kumimoji="0" lang="en-US" sz="2800" b="0" i="0" u="none" strike="noStrike" kern="1200" cap="none" spc="0" normalizeH="0" baseline="0" noProof="0" dirty="0">
                <a:ln>
                  <a:noFill/>
                </a:ln>
                <a:solidFill>
                  <a:srgbClr val="000000"/>
                </a:solidFill>
                <a:effectLst/>
                <a:uLnTx/>
                <a:uFillTx/>
                <a:latin typeface="Calibri"/>
              </a:rPr>
              <a:t>project impact.</a:t>
            </a:r>
          </a:p>
          <a:p>
            <a:endParaRPr lang="en-UG" dirty="0"/>
          </a:p>
        </p:txBody>
      </p:sp>
    </p:spTree>
    <p:extLst>
      <p:ext uri="{BB962C8B-B14F-4D97-AF65-F5344CB8AC3E}">
        <p14:creationId xmlns:p14="http://schemas.microsoft.com/office/powerpoint/2010/main" val="1306658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AAE8-AA90-C852-8537-942C39977E4E}"/>
              </a:ext>
            </a:extLst>
          </p:cNvPr>
          <p:cNvSpPr>
            <a:spLocks noGrp="1"/>
          </p:cNvSpPr>
          <p:nvPr>
            <p:ph type="title"/>
          </p:nvPr>
        </p:nvSpPr>
        <p:spPr/>
        <p:txBody>
          <a:bodyPr>
            <a:normAutofit fontScale="90000"/>
          </a:bodyPr>
          <a:lstStyle/>
          <a:p>
            <a:r>
              <a:rPr kumimoji="0" lang="en-US" sz="3600" b="1" i="0" u="none" strike="noStrike" kern="1200" cap="none" spc="0" normalizeH="0" baseline="0" noProof="0" dirty="0">
                <a:ln>
                  <a:noFill/>
                </a:ln>
                <a:solidFill>
                  <a:srgbClr val="0070C0"/>
                </a:solidFill>
                <a:effectLst/>
                <a:uLnTx/>
                <a:uFillTx/>
                <a:latin typeface="Calibri Light"/>
              </a:rPr>
              <a:t>Unique role of Organizations of Persons with Disabilities (OPDs) as representative organizations</a:t>
            </a:r>
            <a:endParaRPr lang="en-UG" dirty="0"/>
          </a:p>
        </p:txBody>
      </p:sp>
      <p:sp>
        <p:nvSpPr>
          <p:cNvPr id="3" name="Content Placeholder 2">
            <a:extLst>
              <a:ext uri="{FF2B5EF4-FFF2-40B4-BE49-F238E27FC236}">
                <a16:creationId xmlns:a16="http://schemas.microsoft.com/office/drawing/2014/main" id="{D1B746F9-FEC1-25F0-801D-C3938243F7E2}"/>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80000"/>
              </a:lnSpc>
              <a:spcBef>
                <a:spcPts val="1000"/>
              </a:spcBef>
              <a:spcAft>
                <a:spcPts val="0"/>
              </a:spcAft>
              <a:buClrTx/>
              <a:buSzPct val="100000"/>
              <a:buFont typeface="Arial" pitchFamily="34"/>
              <a:buChar char="•"/>
              <a:tabLst/>
              <a:defRPr/>
            </a:pPr>
            <a:r>
              <a:rPr kumimoji="0" lang="en-US" sz="2600" b="0" i="0" u="none" strike="noStrike" kern="1200" cap="none" spc="0" normalizeH="0" baseline="0" noProof="0" dirty="0">
                <a:ln>
                  <a:noFill/>
                </a:ln>
                <a:solidFill>
                  <a:srgbClr val="000000"/>
                </a:solidFill>
                <a:effectLst/>
                <a:uLnTx/>
                <a:uFillTx/>
              </a:rPr>
              <a:t>The CRPD sets a unique role for OPDs as key </a:t>
            </a:r>
            <a:r>
              <a:rPr kumimoji="0" lang="en-US" sz="2600" b="0" i="0" u="none" strike="noStrike" kern="1200" cap="none" spc="0" normalizeH="0" baseline="0" noProof="0" dirty="0">
                <a:ln>
                  <a:noFill/>
                </a:ln>
                <a:solidFill>
                  <a:srgbClr val="5B9BD5"/>
                </a:solidFill>
                <a:effectLst/>
                <a:uLnTx/>
                <a:uFillTx/>
              </a:rPr>
              <a:t>intermediaries</a:t>
            </a:r>
            <a:r>
              <a:rPr kumimoji="0" lang="en-US" sz="2600" b="0" i="0" u="none" strike="noStrike" kern="1200" cap="none" spc="0" normalizeH="0" baseline="0" noProof="0" dirty="0">
                <a:ln>
                  <a:noFill/>
                </a:ln>
                <a:solidFill>
                  <a:srgbClr val="000000"/>
                </a:solidFill>
                <a:effectLst/>
                <a:uLnTx/>
                <a:uFillTx/>
              </a:rPr>
              <a:t> </a:t>
            </a:r>
            <a:r>
              <a:rPr kumimoji="0" lang="en-US" sz="2600" b="0" i="0" u="none" strike="noStrike" kern="1200" cap="none" spc="0" normalizeH="0" baseline="0" noProof="0" dirty="0">
                <a:ln>
                  <a:noFill/>
                </a:ln>
                <a:solidFill>
                  <a:srgbClr val="FF0000"/>
                </a:solidFill>
                <a:effectLst/>
                <a:uLnTx/>
                <a:uFillTx/>
              </a:rPr>
              <a:t>partners </a:t>
            </a:r>
            <a:r>
              <a:rPr kumimoji="0" lang="en-US" sz="2600" b="0" i="0" u="none" strike="noStrike" kern="1200" cap="none" spc="0" normalizeH="0" baseline="0" noProof="0" dirty="0">
                <a:ln>
                  <a:noFill/>
                </a:ln>
                <a:solidFill>
                  <a:srgbClr val="000000"/>
                </a:solidFill>
                <a:effectLst/>
                <a:uLnTx/>
                <a:uFillTx/>
              </a:rPr>
              <a:t>to represent and channel the views and perspectives of persons with disabilities </a:t>
            </a:r>
            <a:r>
              <a:rPr kumimoji="0" lang="en-US" sz="2600" b="0" i="0" u="none" strike="noStrike" kern="1200" cap="none" spc="0" normalizeH="0" baseline="0" noProof="0" dirty="0">
                <a:ln>
                  <a:noFill/>
                </a:ln>
                <a:solidFill>
                  <a:srgbClr val="FF0000"/>
                </a:solidFill>
                <a:effectLst/>
                <a:uLnTx/>
                <a:uFillTx/>
              </a:rPr>
              <a:t>as set in Art. 4.3 and 33.3</a:t>
            </a:r>
            <a:r>
              <a:rPr kumimoji="0" lang="en-US" sz="2600" b="0" i="0" u="none" strike="noStrike" kern="1200" cap="none" spc="0" normalizeH="0" baseline="0" noProof="0" dirty="0">
                <a:ln>
                  <a:noFill/>
                </a:ln>
                <a:solidFill>
                  <a:srgbClr val="000000"/>
                </a:solidFill>
                <a:effectLst/>
                <a:uLnTx/>
                <a:uFillTx/>
              </a:rPr>
              <a:t>.</a:t>
            </a:r>
          </a:p>
          <a:p>
            <a:pPr marL="228600" marR="0" lvl="0" indent="-228600" algn="l" defTabSz="914400" rtl="0" eaLnBrk="1" fontAlgn="auto" latinLnBrk="0" hangingPunct="1">
              <a:lnSpc>
                <a:spcPct val="80000"/>
              </a:lnSpc>
              <a:spcBef>
                <a:spcPts val="1000"/>
              </a:spcBef>
              <a:spcAft>
                <a:spcPts val="0"/>
              </a:spcAft>
              <a:buClrTx/>
              <a:buSzPct val="100000"/>
              <a:buFont typeface="Arial" pitchFamily="34"/>
              <a:buChar char="•"/>
              <a:tabLst/>
              <a:defRPr/>
            </a:pPr>
            <a:r>
              <a:rPr kumimoji="0" lang="en-US" sz="2600" b="0" i="0" u="none" strike="noStrike" kern="1200" cap="none" spc="0" normalizeH="0" baseline="0" noProof="0" dirty="0">
                <a:ln>
                  <a:noFill/>
                </a:ln>
                <a:solidFill>
                  <a:srgbClr val="000000"/>
                </a:solidFill>
                <a:effectLst/>
                <a:uLnTx/>
                <a:uFillTx/>
              </a:rPr>
              <a:t>OPDs play diverse roles, including </a:t>
            </a:r>
            <a:r>
              <a:rPr kumimoji="0" lang="en-US" sz="2600" b="0" i="0" u="none" strike="noStrike" kern="1200" cap="none" spc="0" normalizeH="0" baseline="0" noProof="0" dirty="0">
                <a:ln>
                  <a:noFill/>
                </a:ln>
                <a:solidFill>
                  <a:srgbClr val="FF0000"/>
                </a:solidFill>
                <a:effectLst/>
                <a:uLnTx/>
                <a:uFillTx/>
              </a:rPr>
              <a:t>representing</a:t>
            </a:r>
            <a:r>
              <a:rPr kumimoji="0" lang="en-US" sz="2600" b="0" i="0" u="none" strike="noStrike" kern="1200" cap="none" spc="0" normalizeH="0" baseline="0" noProof="0" dirty="0">
                <a:ln>
                  <a:noFill/>
                </a:ln>
                <a:solidFill>
                  <a:srgbClr val="000000"/>
                </a:solidFill>
                <a:effectLst/>
                <a:uLnTx/>
                <a:uFillTx/>
              </a:rPr>
              <a:t> the concerns of persons with disabilities, providing peer support, facilitating access to information and services (sometimes even delivering services), providing technical guidance on the rights of persons with disabilities. </a:t>
            </a:r>
          </a:p>
          <a:p>
            <a:pPr>
              <a:lnSpc>
                <a:spcPct val="80000"/>
              </a:lnSpc>
              <a:buSzPct val="100000"/>
              <a:buFont typeface="Arial" pitchFamily="34"/>
              <a:buChar char="•"/>
              <a:defRPr/>
            </a:pPr>
            <a:r>
              <a:rPr kumimoji="0" lang="en-US" sz="2600" b="0" i="0" u="none" strike="noStrike" kern="1200" cap="none" spc="0" normalizeH="0" baseline="0" noProof="0" dirty="0">
                <a:ln>
                  <a:noFill/>
                </a:ln>
                <a:solidFill>
                  <a:srgbClr val="000000"/>
                </a:solidFill>
                <a:effectLst/>
                <a:uLnTx/>
                <a:uFillTx/>
              </a:rPr>
              <a:t> </a:t>
            </a:r>
            <a:r>
              <a:rPr lang="en-US" sz="2800" dirty="0"/>
              <a:t>OPD participation brings multiple benefits for the relevance, quality, </a:t>
            </a:r>
            <a:r>
              <a:rPr lang="en-US" sz="2800" dirty="0">
                <a:solidFill>
                  <a:srgbClr val="FF0000"/>
                </a:solidFill>
              </a:rPr>
              <a:t>impact and sustainability </a:t>
            </a:r>
            <a:r>
              <a:rPr lang="en-US" sz="2800" dirty="0"/>
              <a:t>of development and humanitarian work. </a:t>
            </a:r>
          </a:p>
          <a:p>
            <a:pPr>
              <a:lnSpc>
                <a:spcPct val="80000"/>
              </a:lnSpc>
              <a:buSzPct val="100000"/>
              <a:buFont typeface="Arial" pitchFamily="34"/>
              <a:buChar char="•"/>
              <a:defRPr/>
            </a:pPr>
            <a:r>
              <a:rPr lang="en-US" sz="2800" dirty="0"/>
              <a:t>It promotes ownership of interventions, accountability and empowerment for OPDs to be long-term and efficient partners and counterparts</a:t>
            </a:r>
            <a:r>
              <a:rPr lang="en-US" sz="2800" dirty="0">
                <a:solidFill>
                  <a:srgbClr val="5B9BD5"/>
                </a:solidFill>
              </a:rPr>
              <a:t>.</a:t>
            </a:r>
            <a:endParaRPr lang="en-US" sz="2800" dirty="0"/>
          </a:p>
          <a:p>
            <a:pPr marL="228600" marR="0" lvl="0" indent="-228600" algn="l" defTabSz="914400" rtl="0" eaLnBrk="1" fontAlgn="auto" latinLnBrk="0" hangingPunct="1">
              <a:lnSpc>
                <a:spcPct val="80000"/>
              </a:lnSpc>
              <a:spcBef>
                <a:spcPts val="1000"/>
              </a:spcBef>
              <a:spcAft>
                <a:spcPts val="0"/>
              </a:spcAft>
              <a:buClrTx/>
              <a:buSzPct val="100000"/>
              <a:buFont typeface="Arial" pitchFamily="34"/>
              <a:buChar char="•"/>
              <a:tabLst/>
              <a:defRPr/>
            </a:pPr>
            <a:endParaRPr kumimoji="0" lang="en-GB" sz="2600" b="0" i="0" u="none" strike="noStrike" kern="1200" cap="none" spc="0" normalizeH="0" baseline="0" noProof="0" dirty="0">
              <a:ln>
                <a:noFill/>
              </a:ln>
              <a:solidFill>
                <a:srgbClr val="000000"/>
              </a:solidFill>
              <a:effectLst/>
              <a:uLnTx/>
              <a:uFillTx/>
            </a:endParaRPr>
          </a:p>
          <a:p>
            <a:endParaRPr lang="en-UG" dirty="0"/>
          </a:p>
        </p:txBody>
      </p:sp>
    </p:spTree>
    <p:extLst>
      <p:ext uri="{BB962C8B-B14F-4D97-AF65-F5344CB8AC3E}">
        <p14:creationId xmlns:p14="http://schemas.microsoft.com/office/powerpoint/2010/main" val="1845372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93E4E-75D9-B9ED-9B41-698B0492BD4A}"/>
              </a:ext>
            </a:extLst>
          </p:cNvPr>
          <p:cNvSpPr>
            <a:spLocks noGrp="1"/>
          </p:cNvSpPr>
          <p:nvPr>
            <p:ph type="title"/>
          </p:nvPr>
        </p:nvSpPr>
        <p:spPr/>
        <p:txBody>
          <a:bodyPr>
            <a:normAutofit fontScale="90000"/>
          </a:bodyPr>
          <a:lstStyle/>
          <a:p>
            <a:r>
              <a:rPr lang="en-US" sz="4400" b="1" dirty="0"/>
              <a:t>OPD participation as an afterthought</a:t>
            </a:r>
            <a:endParaRPr lang="en-UG" dirty="0"/>
          </a:p>
        </p:txBody>
      </p:sp>
      <p:sp>
        <p:nvSpPr>
          <p:cNvPr id="3" name="Content Placeholder 2">
            <a:extLst>
              <a:ext uri="{FF2B5EF4-FFF2-40B4-BE49-F238E27FC236}">
                <a16:creationId xmlns:a16="http://schemas.microsoft.com/office/drawing/2014/main" id="{9F2F584C-FD56-6DAE-D2BE-AF8EDCA48678}"/>
              </a:ext>
            </a:extLst>
          </p:cNvPr>
          <p:cNvSpPr>
            <a:spLocks noGrp="1"/>
          </p:cNvSpPr>
          <p:nvPr>
            <p:ph idx="1"/>
          </p:nvPr>
        </p:nvSpPr>
        <p:spPr/>
        <p:txBody>
          <a:bodyPr/>
          <a:lstStyle/>
          <a:p>
            <a:pPr lvl="0">
              <a:lnSpc>
                <a:spcPct val="70000"/>
              </a:lnSpc>
            </a:pPr>
            <a:r>
              <a:rPr lang="en-US" sz="2800" dirty="0"/>
              <a:t>More often than not, OPDs are not part of the design, </a:t>
            </a:r>
            <a:r>
              <a:rPr lang="en-US" sz="2800" dirty="0">
                <a:solidFill>
                  <a:srgbClr val="5B9BD5"/>
                </a:solidFill>
              </a:rPr>
              <a:t>and</a:t>
            </a:r>
            <a:r>
              <a:rPr lang="en-US" sz="2800" dirty="0"/>
              <a:t> planning, </a:t>
            </a:r>
            <a:r>
              <a:rPr lang="en-US" sz="2800" dirty="0">
                <a:solidFill>
                  <a:srgbClr val="FF0000"/>
                </a:solidFill>
              </a:rPr>
              <a:t>implementation and monitoring </a:t>
            </a:r>
            <a:r>
              <a:rPr lang="en-US" sz="2800" dirty="0"/>
              <a:t>of development programs. </a:t>
            </a:r>
          </a:p>
          <a:p>
            <a:pPr lvl="0">
              <a:lnSpc>
                <a:spcPct val="70000"/>
              </a:lnSpc>
            </a:pPr>
            <a:r>
              <a:rPr lang="en-US" sz="2800" dirty="0"/>
              <a:t>When OPDs do not participate in a program’s design, the preconditions for their full and effective participation are not fulfilled, which not only affects their participation in the project but also leads to gaps in project implementation and relevance to persons with disabilities.</a:t>
            </a:r>
          </a:p>
          <a:p>
            <a:pPr marL="0" lvl="0" indent="0">
              <a:lnSpc>
                <a:spcPct val="70000"/>
              </a:lnSpc>
              <a:buNone/>
            </a:pPr>
            <a:endParaRPr lang="en-US" sz="2800" dirty="0"/>
          </a:p>
          <a:p>
            <a:endParaRPr lang="en-UG" dirty="0"/>
          </a:p>
        </p:txBody>
      </p:sp>
    </p:spTree>
    <p:extLst>
      <p:ext uri="{BB962C8B-B14F-4D97-AF65-F5344CB8AC3E}">
        <p14:creationId xmlns:p14="http://schemas.microsoft.com/office/powerpoint/2010/main" val="2336765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2410-5C37-16C0-B243-BA410369F881}"/>
              </a:ext>
            </a:extLst>
          </p:cNvPr>
          <p:cNvSpPr>
            <a:spLocks noGrp="1"/>
          </p:cNvSpPr>
          <p:nvPr>
            <p:ph type="title"/>
          </p:nvPr>
        </p:nvSpPr>
        <p:spPr/>
        <p:txBody>
          <a:bodyPr/>
          <a:lstStyle/>
          <a:p>
            <a:r>
              <a:rPr lang="en-US" b="1" dirty="0">
                <a:solidFill>
                  <a:srgbClr val="4472C4"/>
                </a:solidFill>
              </a:rPr>
              <a:t>Absence of OPDs and lack of capacity within OPDs</a:t>
            </a:r>
            <a:endParaRPr lang="en-UG" dirty="0"/>
          </a:p>
        </p:txBody>
      </p:sp>
      <p:sp>
        <p:nvSpPr>
          <p:cNvPr id="3" name="Content Placeholder 2">
            <a:extLst>
              <a:ext uri="{FF2B5EF4-FFF2-40B4-BE49-F238E27FC236}">
                <a16:creationId xmlns:a16="http://schemas.microsoft.com/office/drawing/2014/main" id="{C521694E-8781-EDAD-48C0-AEF6E0CFD87B}"/>
              </a:ext>
            </a:extLst>
          </p:cNvPr>
          <p:cNvSpPr>
            <a:spLocks noGrp="1"/>
          </p:cNvSpPr>
          <p:nvPr>
            <p:ph idx="1"/>
          </p:nvPr>
        </p:nvSpPr>
        <p:spPr>
          <a:xfrm>
            <a:off x="1451579" y="2109216"/>
            <a:ext cx="9603275" cy="3944265"/>
          </a:xfrm>
        </p:spPr>
        <p:txBody>
          <a:bodyPr>
            <a:normAutofit lnSpcReduction="10000"/>
          </a:bodyPr>
          <a:lstStyle/>
          <a:p>
            <a:pPr lvl="0">
              <a:lnSpc>
                <a:spcPct val="70000"/>
              </a:lnSpc>
            </a:pPr>
            <a:r>
              <a:rPr lang="en-US" sz="2600" dirty="0">
                <a:latin typeface="Calibri" panose="020F0502020204030204" pitchFamily="34" charset="0"/>
                <a:cs typeface="Calibri" panose="020F0502020204030204" pitchFamily="34" charset="0"/>
              </a:rPr>
              <a:t>This speaks to the marginalization and </a:t>
            </a:r>
            <a:r>
              <a:rPr lang="en-US" sz="2600" dirty="0">
                <a:solidFill>
                  <a:srgbClr val="FF0000"/>
                </a:solidFill>
                <a:latin typeface="Calibri" panose="020F0502020204030204" pitchFamily="34" charset="0"/>
                <a:cs typeface="Calibri" panose="020F0502020204030204" pitchFamily="34" charset="0"/>
              </a:rPr>
              <a:t>barriers</a:t>
            </a:r>
            <a:r>
              <a:rPr lang="en-US" sz="2600" dirty="0">
                <a:latin typeface="Calibri" panose="020F0502020204030204" pitchFamily="34" charset="0"/>
                <a:cs typeface="Calibri" panose="020F0502020204030204" pitchFamily="34" charset="0"/>
              </a:rPr>
              <a:t> that persons with disabilities have faced and continue to face, which has kept them from coming together as organized groups to collectively represent their issues. </a:t>
            </a:r>
          </a:p>
          <a:p>
            <a:pPr lvl="0">
              <a:lnSpc>
                <a:spcPct val="70000"/>
              </a:lnSpc>
            </a:pPr>
            <a:r>
              <a:rPr lang="en-US" sz="2600" dirty="0">
                <a:latin typeface="Calibri" panose="020F0502020204030204" pitchFamily="34" charset="0"/>
                <a:cs typeface="Calibri" panose="020F0502020204030204" pitchFamily="34" charset="0"/>
              </a:rPr>
              <a:t>Leaving persons with disabilities out because there are no OPDs to work with accelerate this cycle of exclusion. </a:t>
            </a:r>
          </a:p>
          <a:p>
            <a:pPr marL="0" lvl="0" indent="0">
              <a:lnSpc>
                <a:spcPct val="70000"/>
              </a:lnSpc>
              <a:buNone/>
            </a:pPr>
            <a:endParaRPr lang="en-US" sz="2600" dirty="0">
              <a:latin typeface="Calibri" panose="020F0502020204030204" pitchFamily="34" charset="0"/>
              <a:cs typeface="Calibri" panose="020F0502020204030204" pitchFamily="34" charset="0"/>
            </a:endParaRPr>
          </a:p>
          <a:p>
            <a:pPr lvl="0">
              <a:lnSpc>
                <a:spcPct val="70000"/>
              </a:lnSpc>
            </a:pPr>
            <a:r>
              <a:rPr lang="en-US" sz="2600" dirty="0">
                <a:latin typeface="Calibri" panose="020F0502020204030204" pitchFamily="34" charset="0"/>
                <a:cs typeface="Calibri" panose="020F0502020204030204" pitchFamily="34" charset="0"/>
              </a:rPr>
              <a:t>In such contexts, it is important to engage with individual persons with disabilities as an alternative while exploring ways to support movement building.</a:t>
            </a:r>
          </a:p>
          <a:p>
            <a:pPr marL="0" lvl="0" indent="0">
              <a:lnSpc>
                <a:spcPct val="70000"/>
              </a:lnSpc>
              <a:buNone/>
            </a:pPr>
            <a:endParaRPr lang="en-US" sz="2600" dirty="0">
              <a:latin typeface="Calibri" panose="020F0502020204030204" pitchFamily="34" charset="0"/>
              <a:cs typeface="Calibri" panose="020F0502020204030204" pitchFamily="34" charset="0"/>
            </a:endParaRPr>
          </a:p>
          <a:p>
            <a:pPr lvl="0">
              <a:lnSpc>
                <a:spcPct val="70000"/>
              </a:lnSpc>
            </a:pPr>
            <a:r>
              <a:rPr lang="en-US" sz="2600" dirty="0">
                <a:latin typeface="Calibri" panose="020F0502020204030204" pitchFamily="34" charset="0"/>
                <a:cs typeface="Calibri" panose="020F0502020204030204" pitchFamily="34" charset="0"/>
              </a:rPr>
              <a:t>lack of capacity where OPDs usually have limited capacities due to a number of reasons including being less or not funded at all </a:t>
            </a:r>
          </a:p>
          <a:p>
            <a:pPr marL="0" lvl="0" indent="0">
              <a:lnSpc>
                <a:spcPct val="70000"/>
              </a:lnSpc>
              <a:buNone/>
            </a:pPr>
            <a:endParaRPr lang="en-US" sz="2800" dirty="0">
              <a:solidFill>
                <a:srgbClr val="0070C0"/>
              </a:solidFill>
            </a:endParaRPr>
          </a:p>
          <a:p>
            <a:endParaRPr lang="en-UG" dirty="0"/>
          </a:p>
        </p:txBody>
      </p:sp>
    </p:spTree>
    <p:extLst>
      <p:ext uri="{BB962C8B-B14F-4D97-AF65-F5344CB8AC3E}">
        <p14:creationId xmlns:p14="http://schemas.microsoft.com/office/powerpoint/2010/main" val="348333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BFA26-AE33-882A-4D87-4E35EBCF8EE8}"/>
              </a:ext>
            </a:extLst>
          </p:cNvPr>
          <p:cNvSpPr>
            <a:spLocks noGrp="1"/>
          </p:cNvSpPr>
          <p:nvPr>
            <p:ph type="title"/>
          </p:nvPr>
        </p:nvSpPr>
        <p:spPr/>
        <p:txBody>
          <a:bodyPr>
            <a:normAutofit/>
          </a:bodyPr>
          <a:lstStyle/>
          <a:p>
            <a:r>
              <a:rPr lang="en-US" sz="4400" dirty="0">
                <a:solidFill>
                  <a:srgbClr val="0070C0"/>
                </a:solidFill>
              </a:rPr>
              <a:t>Lack of data on OPD participation</a:t>
            </a:r>
            <a:endParaRPr lang="en-UG" dirty="0"/>
          </a:p>
        </p:txBody>
      </p:sp>
      <p:sp>
        <p:nvSpPr>
          <p:cNvPr id="3" name="Content Placeholder 2">
            <a:extLst>
              <a:ext uri="{FF2B5EF4-FFF2-40B4-BE49-F238E27FC236}">
                <a16:creationId xmlns:a16="http://schemas.microsoft.com/office/drawing/2014/main" id="{4747A026-A684-2D47-E3D9-8142DF73EC61}"/>
              </a:ext>
            </a:extLst>
          </p:cNvPr>
          <p:cNvSpPr>
            <a:spLocks noGrp="1"/>
          </p:cNvSpPr>
          <p:nvPr>
            <p:ph idx="1"/>
          </p:nvPr>
        </p:nvSpPr>
        <p:spPr>
          <a:xfrm>
            <a:off x="838200" y="2243328"/>
            <a:ext cx="10515600" cy="3933635"/>
          </a:xfrm>
        </p:spPr>
        <p:txBody>
          <a:bodyPr>
            <a:normAutofit fontScale="92500" lnSpcReduction="20000"/>
          </a:bodyPr>
          <a:lstStyle/>
          <a:p>
            <a:pPr lvl="0">
              <a:lnSpc>
                <a:spcPct val="80000"/>
              </a:lnSpc>
            </a:pPr>
            <a:r>
              <a:rPr lang="en-US" sz="2800" dirty="0"/>
              <a:t>Generally, a lack of disaggregated data both on the prevalence of disability and on the extent and quality of participation of persons with disabilities</a:t>
            </a:r>
            <a:r>
              <a:rPr lang="en-US" sz="2800" dirty="0">
                <a:solidFill>
                  <a:srgbClr val="5B9BD5"/>
                </a:solidFill>
              </a:rPr>
              <a:t> impacts on</a:t>
            </a:r>
            <a:r>
              <a:rPr lang="en-US" sz="2800" dirty="0"/>
              <a:t> participation, particularly from underrepresented groups. </a:t>
            </a:r>
          </a:p>
          <a:p>
            <a:pPr lvl="0">
              <a:lnSpc>
                <a:spcPct val="80000"/>
              </a:lnSpc>
            </a:pPr>
            <a:endParaRPr lang="en-US" sz="2800" dirty="0"/>
          </a:p>
          <a:p>
            <a:pPr lvl="0">
              <a:lnSpc>
                <a:spcPct val="80000"/>
              </a:lnSpc>
            </a:pPr>
            <a:r>
              <a:rPr lang="en-US" sz="2800" dirty="0"/>
              <a:t>Even where data is available, this is often collected through national tools that are based on a medical model of disability and may significantly miss discriminations and other barriers experienced by the diversity of persons with disabilities</a:t>
            </a:r>
          </a:p>
          <a:p>
            <a:pPr lvl="0">
              <a:lnSpc>
                <a:spcPct val="80000"/>
              </a:lnSpc>
            </a:pPr>
            <a:endParaRPr lang="en-US" sz="2800" dirty="0">
              <a:solidFill>
                <a:srgbClr val="0070C0"/>
              </a:solidFill>
            </a:endParaRPr>
          </a:p>
          <a:p>
            <a:pPr marL="0" lvl="0" indent="0">
              <a:lnSpc>
                <a:spcPct val="80000"/>
              </a:lnSpc>
              <a:buNone/>
            </a:pPr>
            <a:r>
              <a:rPr lang="en-US" sz="2800" dirty="0">
                <a:solidFill>
                  <a:srgbClr val="0070C0"/>
                </a:solidFill>
              </a:rPr>
              <a:t>Participation of OPDs needs to be measured throughout </a:t>
            </a:r>
            <a:r>
              <a:rPr lang="en-US" sz="2800" dirty="0">
                <a:solidFill>
                  <a:srgbClr val="FF0000"/>
                </a:solidFill>
              </a:rPr>
              <a:t>and push for disability disaggregated data or rather support the government to have such in place</a:t>
            </a:r>
          </a:p>
          <a:p>
            <a:endParaRPr lang="en-UG" dirty="0"/>
          </a:p>
        </p:txBody>
      </p:sp>
    </p:spTree>
    <p:extLst>
      <p:ext uri="{BB962C8B-B14F-4D97-AF65-F5344CB8AC3E}">
        <p14:creationId xmlns:p14="http://schemas.microsoft.com/office/powerpoint/2010/main" val="3004467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DF8C3-0043-80E1-5520-9285C8C9853A}"/>
              </a:ext>
            </a:extLst>
          </p:cNvPr>
          <p:cNvSpPr>
            <a:spLocks noGrp="1"/>
          </p:cNvSpPr>
          <p:nvPr>
            <p:ph type="title"/>
          </p:nvPr>
        </p:nvSpPr>
        <p:spPr/>
        <p:txBody>
          <a:bodyPr/>
          <a:lstStyle/>
          <a:p>
            <a:r>
              <a:rPr lang="en-US" b="1" dirty="0">
                <a:solidFill>
                  <a:srgbClr val="0070C0"/>
                </a:solidFill>
              </a:rPr>
              <a:t>Training of all staff on inclusive programming</a:t>
            </a:r>
            <a:endParaRPr lang="en-UG" dirty="0"/>
          </a:p>
        </p:txBody>
      </p:sp>
      <p:sp>
        <p:nvSpPr>
          <p:cNvPr id="3" name="Content Placeholder 2">
            <a:extLst>
              <a:ext uri="{FF2B5EF4-FFF2-40B4-BE49-F238E27FC236}">
                <a16:creationId xmlns:a16="http://schemas.microsoft.com/office/drawing/2014/main" id="{27362F77-6288-2A33-B8DF-97B9939D6351}"/>
              </a:ext>
            </a:extLst>
          </p:cNvPr>
          <p:cNvSpPr>
            <a:spLocks noGrp="1"/>
          </p:cNvSpPr>
          <p:nvPr>
            <p:ph idx="1"/>
          </p:nvPr>
        </p:nvSpPr>
        <p:spPr/>
        <p:txBody>
          <a:bodyPr>
            <a:normAutofit/>
          </a:bodyPr>
          <a:lstStyle/>
          <a:p>
            <a:pPr lvl="0">
              <a:lnSpc>
                <a:spcPct val="80000"/>
              </a:lnSpc>
            </a:pPr>
            <a:endParaRPr lang="en-US" dirty="0"/>
          </a:p>
          <a:p>
            <a:pPr lvl="0">
              <a:lnSpc>
                <a:spcPct val="80000"/>
              </a:lnSpc>
            </a:pPr>
            <a:r>
              <a:rPr lang="en-US" dirty="0"/>
              <a:t>Inclusive programming focuses on the processes and how to ensure meaningful engagement of OPDs across all processes within the project cycle. </a:t>
            </a:r>
          </a:p>
          <a:p>
            <a:pPr lvl="0">
              <a:lnSpc>
                <a:spcPct val="80000"/>
              </a:lnSpc>
            </a:pPr>
            <a:r>
              <a:rPr lang="en-US" dirty="0"/>
              <a:t>It requires organizations to have policies and systems in place that identify and address barriers that impede meaningful participation. </a:t>
            </a:r>
          </a:p>
          <a:p>
            <a:pPr lvl="0">
              <a:lnSpc>
                <a:spcPct val="80000"/>
              </a:lnSpc>
            </a:pPr>
            <a:r>
              <a:rPr lang="en-US" dirty="0"/>
              <a:t>It is important that the core principles of inclusion and participation are </a:t>
            </a:r>
            <a:r>
              <a:rPr lang="en-US" dirty="0" err="1"/>
              <a:t>impated</a:t>
            </a:r>
            <a:r>
              <a:rPr lang="en-US" dirty="0"/>
              <a:t> from the leadership to the operational staff within the organization.</a:t>
            </a:r>
          </a:p>
          <a:p>
            <a:pPr marL="0" lvl="0" indent="0">
              <a:lnSpc>
                <a:spcPct val="80000"/>
              </a:lnSpc>
              <a:buNone/>
            </a:pPr>
            <a:endParaRPr lang="en-US" dirty="0">
              <a:solidFill>
                <a:srgbClr val="0070C0"/>
              </a:solidFill>
            </a:endParaRPr>
          </a:p>
          <a:p>
            <a:endParaRPr lang="en-UG" dirty="0"/>
          </a:p>
        </p:txBody>
      </p:sp>
    </p:spTree>
    <p:extLst>
      <p:ext uri="{BB962C8B-B14F-4D97-AF65-F5344CB8AC3E}">
        <p14:creationId xmlns:p14="http://schemas.microsoft.com/office/powerpoint/2010/main" val="1294398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79402-39D9-BE89-476F-2EB2C112D250}"/>
              </a:ext>
            </a:extLst>
          </p:cNvPr>
          <p:cNvSpPr>
            <a:spLocks noGrp="1"/>
          </p:cNvSpPr>
          <p:nvPr>
            <p:ph type="title"/>
          </p:nvPr>
        </p:nvSpPr>
        <p:spPr/>
        <p:txBody>
          <a:bodyPr/>
          <a:lstStyle/>
          <a:p>
            <a:r>
              <a:rPr lang="en-US" dirty="0" err="1"/>
              <a:t>Cont</a:t>
            </a:r>
            <a:r>
              <a:rPr lang="en-US" dirty="0"/>
              <a:t>…</a:t>
            </a:r>
            <a:endParaRPr lang="en-UG" dirty="0"/>
          </a:p>
        </p:txBody>
      </p:sp>
      <p:sp>
        <p:nvSpPr>
          <p:cNvPr id="3" name="Content Placeholder 2">
            <a:extLst>
              <a:ext uri="{FF2B5EF4-FFF2-40B4-BE49-F238E27FC236}">
                <a16:creationId xmlns:a16="http://schemas.microsoft.com/office/drawing/2014/main" id="{1C8001EF-13E3-0066-1CB5-1EAAA9133E4E}"/>
              </a:ext>
            </a:extLst>
          </p:cNvPr>
          <p:cNvSpPr>
            <a:spLocks noGrp="1"/>
          </p:cNvSpPr>
          <p:nvPr>
            <p:ph idx="1"/>
          </p:nvPr>
        </p:nvSpPr>
        <p:spPr/>
        <p:txBody>
          <a:bodyPr>
            <a:normAutofit/>
          </a:bodyPr>
          <a:lstStyle/>
          <a:p>
            <a:r>
              <a:rPr kumimoji="0" lang="en-US" sz="4400" b="1" i="0" u="none" strike="noStrike" kern="1200" cap="none" spc="0" normalizeH="0" baseline="0" noProof="0" dirty="0">
                <a:ln>
                  <a:noFill/>
                </a:ln>
                <a:solidFill>
                  <a:srgbClr val="0070C0"/>
                </a:solidFill>
                <a:effectLst/>
                <a:uLnTx/>
                <a:uFillTx/>
                <a:latin typeface="Calibri Light"/>
              </a:rPr>
              <a:t>Limited understanding of accessibility and reasonable accommodation</a:t>
            </a:r>
          </a:p>
          <a:p>
            <a:r>
              <a:rPr kumimoji="0" lang="en-US" sz="4400" b="1" i="0" u="none" strike="noStrike" kern="1200" cap="none" spc="0" normalizeH="0" baseline="0" noProof="0" dirty="0">
                <a:ln>
                  <a:noFill/>
                </a:ln>
                <a:solidFill>
                  <a:srgbClr val="0070C0"/>
                </a:solidFill>
                <a:effectLst/>
                <a:uLnTx/>
                <a:uFillTx/>
                <a:latin typeface="Calibri Light"/>
              </a:rPr>
              <a:t>Budgeting for meaningful engagement of OPDs</a:t>
            </a:r>
          </a:p>
          <a:p>
            <a:endParaRPr lang="en-UG" dirty="0"/>
          </a:p>
        </p:txBody>
      </p:sp>
    </p:spTree>
    <p:extLst>
      <p:ext uri="{BB962C8B-B14F-4D97-AF65-F5344CB8AC3E}">
        <p14:creationId xmlns:p14="http://schemas.microsoft.com/office/powerpoint/2010/main" val="2079286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54157-3507-15E9-3F2D-4E3DBCAB7586}"/>
              </a:ext>
            </a:extLst>
          </p:cNvPr>
          <p:cNvSpPr>
            <a:spLocks noGrp="1"/>
          </p:cNvSpPr>
          <p:nvPr>
            <p:ph type="title"/>
          </p:nvPr>
        </p:nvSpPr>
        <p:spPr/>
        <p:txBody>
          <a:bodyPr/>
          <a:lstStyle/>
          <a:p>
            <a:r>
              <a:rPr lang="en-US" dirty="0"/>
              <a:t>In conclusion</a:t>
            </a:r>
            <a:endParaRPr lang="en-UG" dirty="0"/>
          </a:p>
        </p:txBody>
      </p:sp>
      <p:pic>
        <p:nvPicPr>
          <p:cNvPr id="4" name="Content Placeholder 3">
            <a:extLst>
              <a:ext uri="{FF2B5EF4-FFF2-40B4-BE49-F238E27FC236}">
                <a16:creationId xmlns:a16="http://schemas.microsoft.com/office/drawing/2014/main" id="{65652F53-9E73-2DDF-6CA8-3FD6D3C8828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733327" y="2147293"/>
            <a:ext cx="7123809" cy="3187301"/>
          </a:xfrm>
          <a:prstGeom prst="rect">
            <a:avLst/>
          </a:prstGeom>
        </p:spPr>
      </p:pic>
    </p:spTree>
    <p:extLst>
      <p:ext uri="{BB962C8B-B14F-4D97-AF65-F5344CB8AC3E}">
        <p14:creationId xmlns:p14="http://schemas.microsoft.com/office/powerpoint/2010/main" val="55683612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9F7E834A858448A36AC19492EEA7B3" ma:contentTypeVersion="4" ma:contentTypeDescription="Create a new document." ma:contentTypeScope="" ma:versionID="d963a2922667b18241bbec8cbfd0782c">
  <xsd:schema xmlns:xsd="http://www.w3.org/2001/XMLSchema" xmlns:xs="http://www.w3.org/2001/XMLSchema" xmlns:p="http://schemas.microsoft.com/office/2006/metadata/properties" xmlns:ns2="e048a4a3-ef69-49c4-86a0-a8298ec56449" targetNamespace="http://schemas.microsoft.com/office/2006/metadata/properties" ma:root="true" ma:fieldsID="b7d491887bdef6c2454fadfc501e54fe" ns2:_="">
    <xsd:import namespace="e048a4a3-ef69-49c4-86a0-a8298ec564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48a4a3-ef69-49c4-86a0-a8298ec56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95FBE6-08BB-4758-A29A-3475E8B949AE}">
  <ds:schemaRefs>
    <ds:schemaRef ds:uri="http://schemas.microsoft.com/sharepoint/v3/contenttype/forms"/>
  </ds:schemaRefs>
</ds:datastoreItem>
</file>

<file path=customXml/itemProps2.xml><?xml version="1.0" encoding="utf-8"?>
<ds:datastoreItem xmlns:ds="http://schemas.openxmlformats.org/officeDocument/2006/customXml" ds:itemID="{192451C6-843D-4677-AD84-55C20813417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711F8D9-61D6-4381-8D79-2386EF38E7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48a4a3-ef69-49c4-86a0-a8298ec564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8880</TotalTime>
  <Words>658</Words>
  <Application>Microsoft Office PowerPoint</Application>
  <PresentationFormat>Widescreen</PresentationFormat>
  <Paragraphs>49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Gallery</vt:lpstr>
      <vt:lpstr>APROGRAMME FOR TRAINING PARTNERS IN DISABILITY AWARENESS AND DISABILITY INCLUSION.</vt:lpstr>
      <vt:lpstr>Group Work</vt:lpstr>
      <vt:lpstr>What Inclusive programming is …</vt:lpstr>
      <vt:lpstr>Unique role of Organizations of Persons with Disabilities (OPDs) as representative organizations</vt:lpstr>
      <vt:lpstr>OPD participation as an afterthought</vt:lpstr>
      <vt:lpstr>Absence of OPDs and lack of capacity within OPDs</vt:lpstr>
      <vt:lpstr>Lack of data on OPD participation</vt:lpstr>
      <vt:lpstr>Training of all staff on inclusive programming</vt:lpstr>
      <vt:lpstr>Cont…</vt:lpstr>
      <vt:lpstr>In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APROGRAMME FOR TRAINING PARTNERS IN DISABILITY AWARENESS AND DISABILITY INCLUSION.</dc:title>
  <dc:creator>Betty</dc:creator>
  <cp:lastModifiedBy>Betty</cp:lastModifiedBy>
  <cp:revision>7</cp:revision>
  <dcterms:created xsi:type="dcterms:W3CDTF">2024-04-30T09:45:05Z</dcterms:created>
  <dcterms:modified xsi:type="dcterms:W3CDTF">2025-02-13T12:03:13Z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0x010100829F7E834A858448A36AC19492EEA7B3</vt:lpwstr>
  </property>
  <property fmtid="{D5CDD505-2E9C-101B-9397-08002B2CF9AE}" pid="3" name="Order">
    <vt:r8>47200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ies>
</file>