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81.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82.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80.xml" ContentType="application/vnd.openxmlformats-officedocument.presentationml.slide+xml"/>
  <Override PartName="/ppt/slides/slide37.xml" ContentType="application/vnd.openxmlformats-officedocument.presentationml.slide+xml"/>
  <Override PartName="/ppt/slides/slide78.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79.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8.xml" ContentType="application/vnd.openxmlformats-officedocument.presentationml.slide+xml"/>
  <Override PartName="/ppt/slides/slide55.xml" ContentType="application/vnd.openxmlformats-officedocument.presentationml.slide+xml"/>
  <Override PartName="/ppt/slides/slide6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59.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0.xml" ContentType="application/vnd.openxmlformats-officedocument.presentationml.slide+xml"/>
  <Override PartName="/ppt/slides/slide73.xml" ContentType="application/vnd.openxmlformats-officedocument.presentationml.slide+xml"/>
  <Override PartName="/ppt/slides/slide68.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9.xml" ContentType="application/vnd.openxmlformats-officedocument.presentationml.slide+xml"/>
  <Override PartName="/ppt/slides/slide65.xml" ContentType="application/vnd.openxmlformats-officedocument.presentationml.slide+xml"/>
  <Override PartName="/ppt/slides/slide67.xml" ContentType="application/vnd.openxmlformats-officedocument.presentationml.slide+xml"/>
  <Override PartName="/ppt/slides/slide64.xml" ContentType="application/vnd.openxmlformats-officedocument.presentationml.slide+xml"/>
  <Override PartName="/ppt/slides/slide66.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notesSlides/notesSlide34.xml" ContentType="application/vnd.openxmlformats-officedocument.presentationml.notes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65.xml" ContentType="application/vnd.openxmlformats-officedocument.presentationml.notesSlide+xml"/>
  <Override PartName="/ppt/notesSlides/notesSlide64.xml" ContentType="application/vnd.openxmlformats-officedocument.presentationml.notesSlide+xml"/>
  <Override PartName="/ppt/notesSlides/notesSlide63.xml" ContentType="application/vnd.openxmlformats-officedocument.presentationml.notesSlide+xml"/>
  <Override PartName="/ppt/notesSlides/notesSlide62.xml" ContentType="application/vnd.openxmlformats-officedocument.presentationml.notesSlide+xml"/>
  <Override PartName="/ppt/notesSlides/notesSlide61.xml" ContentType="application/vnd.openxmlformats-officedocument.presentationml.notesSlide+xml"/>
  <Override PartName="/ppt/notesSlides/notesSlide60.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81.xml" ContentType="application/vnd.openxmlformats-officedocument.presentationml.notesSlide+xml"/>
  <Override PartName="/ppt/notesSlides/notesSlide80.xml" ContentType="application/vnd.openxmlformats-officedocument.presentationml.notesSlide+xml"/>
  <Override PartName="/ppt/notesSlides/notesSlide79.xml" ContentType="application/vnd.openxmlformats-officedocument.presentationml.notesSlide+xml"/>
  <Override PartName="/ppt/notesSlides/notesSlide78.xml" ContentType="application/vnd.openxmlformats-officedocument.presentationml.notesSlide+xml"/>
  <Override PartName="/ppt/notesSlides/notesSlide77.xml" ContentType="application/vnd.openxmlformats-officedocument.presentationml.notesSlide+xml"/>
  <Override PartName="/ppt/notesSlides/notesSlide76.xml" ContentType="application/vnd.openxmlformats-officedocument.presentationml.notesSlide+xml"/>
  <Override PartName="/ppt/notesSlides/notesSlide75.xml" ContentType="application/vnd.openxmlformats-officedocument.presentationml.notesSlide+xml"/>
  <Override PartName="/ppt/notesSlides/notesSlide74.xml" ContentType="application/vnd.openxmlformats-officedocument.presentationml.notesSlide+xml"/>
  <Override PartName="/ppt/notesSlides/notesSlide73.xml" ContentType="application/vnd.openxmlformats-officedocument.presentationml.notesSlide+xml"/>
  <Override PartName="/ppt/notesSlides/notesSlide59.xml" ContentType="application/vnd.openxmlformats-officedocument.presentationml.notesSlide+xml"/>
  <Override PartName="/ppt/notesSlides/notesSlide35.xml" ContentType="application/vnd.openxmlformats-officedocument.presentationml.notesSlide+xml"/>
  <Override PartName="/ppt/notesSlides/notesSlide57.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58.xml" ContentType="application/vnd.openxmlformats-officedocument.presentationml.notesSlide+xml"/>
  <Override PartName="/ppt/notesSlides/notesSlide40.xml" ContentType="application/vnd.openxmlformats-officedocument.presentationml.notesSlide+xml"/>
  <Override PartName="/ppt/notesSlides/notesSlide48.xml" ContentType="application/vnd.openxmlformats-officedocument.presentationml.notesSlide+xml"/>
  <Override PartName="/ppt/notesSlides/notesSlide39.xml" ContentType="application/vnd.openxmlformats-officedocument.presentationml.notesSlide+xml"/>
  <Override PartName="/ppt/notesSlides/notesSlide56.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5.xml" ContentType="application/vnd.openxmlformats-officedocument.presentationml.notesSlide+xml"/>
  <Override PartName="/ppt/notesSlides/notesSlide51.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2.xml" ContentType="application/vnd.openxmlformats-officedocument.presentationml.notesSlide+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bookmarkIdSeed="21">
  <p:sldMasterIdLst>
    <p:sldMasterId id="2147483657" r:id="rId1"/>
    <p:sldMasterId id="2147483782" r:id="rId2"/>
  </p:sldMasterIdLst>
  <p:notesMasterIdLst>
    <p:notesMasterId r:id="rId85"/>
  </p:notesMasterIdLst>
  <p:sldIdLst>
    <p:sldId id="823" r:id="rId3"/>
    <p:sldId id="960" r:id="rId4"/>
    <p:sldId id="776" r:id="rId5"/>
    <p:sldId id="961" r:id="rId6"/>
    <p:sldId id="962" r:id="rId7"/>
    <p:sldId id="964" r:id="rId8"/>
    <p:sldId id="963" r:id="rId9"/>
    <p:sldId id="965" r:id="rId10"/>
    <p:sldId id="966" r:id="rId11"/>
    <p:sldId id="967" r:id="rId12"/>
    <p:sldId id="968" r:id="rId13"/>
    <p:sldId id="969" r:id="rId14"/>
    <p:sldId id="970" r:id="rId15"/>
    <p:sldId id="971" r:id="rId16"/>
    <p:sldId id="972" r:id="rId17"/>
    <p:sldId id="973" r:id="rId18"/>
    <p:sldId id="974" r:id="rId19"/>
    <p:sldId id="975" r:id="rId20"/>
    <p:sldId id="976" r:id="rId21"/>
    <p:sldId id="977" r:id="rId22"/>
    <p:sldId id="979" r:id="rId23"/>
    <p:sldId id="978" r:id="rId24"/>
    <p:sldId id="980" r:id="rId25"/>
    <p:sldId id="981" r:id="rId26"/>
    <p:sldId id="982" r:id="rId27"/>
    <p:sldId id="983" r:id="rId28"/>
    <p:sldId id="984" r:id="rId29"/>
    <p:sldId id="985" r:id="rId30"/>
    <p:sldId id="986" r:id="rId31"/>
    <p:sldId id="987" r:id="rId32"/>
    <p:sldId id="988" r:id="rId33"/>
    <p:sldId id="989" r:id="rId34"/>
    <p:sldId id="990" r:id="rId35"/>
    <p:sldId id="991" r:id="rId36"/>
    <p:sldId id="992" r:id="rId37"/>
    <p:sldId id="993" r:id="rId38"/>
    <p:sldId id="994" r:id="rId39"/>
    <p:sldId id="995" r:id="rId40"/>
    <p:sldId id="996" r:id="rId41"/>
    <p:sldId id="997" r:id="rId42"/>
    <p:sldId id="998" r:id="rId43"/>
    <p:sldId id="999" r:id="rId44"/>
    <p:sldId id="1000" r:id="rId45"/>
    <p:sldId id="1001" r:id="rId46"/>
    <p:sldId id="1002" r:id="rId47"/>
    <p:sldId id="1003" r:id="rId48"/>
    <p:sldId id="1004" r:id="rId49"/>
    <p:sldId id="1005" r:id="rId50"/>
    <p:sldId id="1006" r:id="rId51"/>
    <p:sldId id="1007" r:id="rId52"/>
    <p:sldId id="1008" r:id="rId53"/>
    <p:sldId id="1009" r:id="rId54"/>
    <p:sldId id="1010" r:id="rId55"/>
    <p:sldId id="1011" r:id="rId56"/>
    <p:sldId id="1012" r:id="rId57"/>
    <p:sldId id="1013" r:id="rId58"/>
    <p:sldId id="1014" r:id="rId59"/>
    <p:sldId id="1015" r:id="rId60"/>
    <p:sldId id="1016" r:id="rId61"/>
    <p:sldId id="1017" r:id="rId62"/>
    <p:sldId id="1018" r:id="rId63"/>
    <p:sldId id="1019" r:id="rId64"/>
    <p:sldId id="1020" r:id="rId65"/>
    <p:sldId id="1021" r:id="rId66"/>
    <p:sldId id="1022" r:id="rId67"/>
    <p:sldId id="1023" r:id="rId68"/>
    <p:sldId id="1024" r:id="rId69"/>
    <p:sldId id="1025" r:id="rId70"/>
    <p:sldId id="1026" r:id="rId71"/>
    <p:sldId id="1027" r:id="rId72"/>
    <p:sldId id="1028" r:id="rId73"/>
    <p:sldId id="1029" r:id="rId74"/>
    <p:sldId id="1031" r:id="rId75"/>
    <p:sldId id="1030" r:id="rId76"/>
    <p:sldId id="1032" r:id="rId77"/>
    <p:sldId id="1033" r:id="rId78"/>
    <p:sldId id="1034" r:id="rId79"/>
    <p:sldId id="1035" r:id="rId80"/>
    <p:sldId id="1036" r:id="rId81"/>
    <p:sldId id="1037" r:id="rId82"/>
    <p:sldId id="1038" r:id="rId83"/>
    <p:sldId id="279" r:id="rId84"/>
  </p:sldIdLst>
  <p:sldSz cx="9144000" cy="5143500" type="screen16x9"/>
  <p:notesSz cx="6858000" cy="9144000"/>
  <p:embeddedFontLst>
    <p:embeddedFont>
      <p:font typeface="Calibri" panose="020F0502020204030204" pitchFamily="34" charset="0"/>
      <p:regular r:id="rId86"/>
      <p:bold r:id="rId87"/>
      <p:italic r:id="rId88"/>
      <p:boldItalic r:id="rId89"/>
    </p:embeddedFont>
    <p:embeddedFont>
      <p:font typeface="Roboto Condensed Light" panose="020B0604020202020204" charset="0"/>
      <p:regular r:id="rId90"/>
      <p:bold r:id="rId91"/>
      <p:italic r:id="rId92"/>
      <p:boldItalic r:id="rId93"/>
    </p:embeddedFont>
    <p:embeddedFont>
      <p:font typeface="Roboto Condensed" panose="020B0604020202020204" charset="0"/>
      <p:regular r:id="rId94"/>
      <p:bold r:id="rId95"/>
      <p:italic r:id="rId96"/>
      <p:boldItalic r:id="rId97"/>
    </p:embeddedFont>
    <p:embeddedFont>
      <p:font typeface="Ebrima" panose="02000000000000000000" pitchFamily="2" charset="0"/>
      <p:regular r:id="rId98"/>
      <p:bold r:id="rId99"/>
    </p:embeddedFont>
    <p:embeddedFont>
      <p:font typeface="Calibri Light" panose="020F0302020204030204" pitchFamily="34" charset="0"/>
      <p:regular r:id="rId100"/>
      <p:italic r:id="rId101"/>
    </p:embeddedFont>
    <p:embeddedFont>
      <p:font typeface="Arvo" panose="020B0604020202020204" charset="0"/>
      <p:regular r:id="rId102"/>
      <p:bold r:id="rId103"/>
      <p:italic r:id="rId104"/>
      <p:boldItalic r:id="rId10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50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42AE30D-E955-49E6-BFBE-DA91DAC4F5E2}">
  <a:tblStyle styleId="{F42AE30D-E955-49E6-BFBE-DA91DAC4F5E2}"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5181" autoAdjust="0"/>
  </p:normalViewPr>
  <p:slideViewPr>
    <p:cSldViewPr>
      <p:cViewPr varScale="1">
        <p:scale>
          <a:sx n="93" d="100"/>
          <a:sy n="93" d="100"/>
        </p:scale>
        <p:origin x="750" y="78"/>
      </p:cViewPr>
      <p:guideLst>
        <p:guide orient="horz" pos="1620"/>
        <p:guide pos="2880"/>
      </p:guideLst>
    </p:cSldViewPr>
  </p:slideViewPr>
  <p:outlineViewPr>
    <p:cViewPr>
      <p:scale>
        <a:sx n="33" d="100"/>
        <a:sy n="33" d="100"/>
      </p:scale>
      <p:origin x="0" y="-13171"/>
    </p:cViewPr>
  </p:outlineViewPr>
  <p:notesTextViewPr>
    <p:cViewPr>
      <p:scale>
        <a:sx n="100" d="100"/>
        <a:sy n="100" d="100"/>
      </p:scale>
      <p:origin x="0" y="0"/>
    </p:cViewPr>
  </p:notesTextViewPr>
  <p:sorterViewPr>
    <p:cViewPr>
      <p:scale>
        <a:sx n="66" d="100"/>
        <a:sy n="66" d="100"/>
      </p:scale>
      <p:origin x="0" y="582"/>
    </p:cViewPr>
  </p:sorterViewPr>
  <p:notesViewPr>
    <p:cSldViewPr>
      <p:cViewPr varScale="1">
        <p:scale>
          <a:sx n="52" d="100"/>
          <a:sy n="52" d="100"/>
        </p:scale>
        <p:origin x="-2844"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font" Target="fonts/font4.fntdata"/><Relationship Id="rId112" Type="http://schemas.openxmlformats.org/officeDocument/2006/relationships/customXml" Target="../customXml/item3.xml"/><Relationship Id="rId16" Type="http://schemas.openxmlformats.org/officeDocument/2006/relationships/slide" Target="slides/slide14.xml"/><Relationship Id="rId107" Type="http://schemas.openxmlformats.org/officeDocument/2006/relationships/viewProps" Target="view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font" Target="fonts/font17.fntdata"/><Relationship Id="rId5" Type="http://schemas.openxmlformats.org/officeDocument/2006/relationships/slide" Target="slides/slide3.xml"/><Relationship Id="rId90" Type="http://schemas.openxmlformats.org/officeDocument/2006/relationships/font" Target="fonts/font5.fntdata"/><Relationship Id="rId95" Type="http://schemas.openxmlformats.org/officeDocument/2006/relationships/font" Target="fonts/font10.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notesMaster" Target="notesMasters/notesMaster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font" Target="fonts/font18.fntdata"/><Relationship Id="rId108"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font" Target="fonts/font6.fntdata"/><Relationship Id="rId96"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font" Target="fonts/font1.fntdata"/><Relationship Id="rId94" Type="http://schemas.openxmlformats.org/officeDocument/2006/relationships/font" Target="fonts/font9.fntdata"/><Relationship Id="rId99" Type="http://schemas.openxmlformats.org/officeDocument/2006/relationships/font" Target="fonts/font14.fntdata"/><Relationship Id="rId101" Type="http://schemas.openxmlformats.org/officeDocument/2006/relationships/font" Target="fonts/font16.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12.fntdata"/><Relationship Id="rId104" Type="http://schemas.openxmlformats.org/officeDocument/2006/relationships/font" Target="fonts/font19.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2.fntdata"/><Relationship Id="rId110" Type="http://schemas.openxmlformats.org/officeDocument/2006/relationships/customXml" Target="../customXml/item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font" Target="fonts/font15.fntdata"/><Relationship Id="rId105" Type="http://schemas.openxmlformats.org/officeDocument/2006/relationships/font" Target="fonts/font20.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8.fntdata"/><Relationship Id="rId98" Type="http://schemas.openxmlformats.org/officeDocument/2006/relationships/font" Target="fonts/font13.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font" Target="fonts/font3.fntdata"/><Relationship Id="rId111"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8399073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8936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529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8798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1982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4081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166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5383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2882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6851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172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7394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9369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8442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5544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5018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4659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2133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6192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5353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9919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7838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100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2793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0136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8712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98065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5295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13788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0409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25806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7736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03125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44170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1366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17440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39827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20590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96438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45905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91681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70468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13660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92163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00442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77030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91909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82345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42134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37187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7276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95829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60569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42351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26044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54319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76043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76078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81206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22237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02959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99625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65387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90540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54390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65424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39733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4208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14418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07771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49554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22313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92201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18062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62573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26908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26094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17471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070389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53087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27636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4027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1"/>
        <p:cNvGrpSpPr/>
        <p:nvPr/>
      </p:nvGrpSpPr>
      <p:grpSpPr>
        <a:xfrm>
          <a:off x="0" y="0"/>
          <a:ext cx="0" cy="0"/>
          <a:chOff x="0" y="0"/>
          <a:chExt cx="0" cy="0"/>
        </a:xfrm>
      </p:grpSpPr>
      <p:grpSp>
        <p:nvGrpSpPr>
          <p:cNvPr id="82" name="Google Shape;82;p6"/>
          <p:cNvGrpSpPr/>
          <p:nvPr/>
        </p:nvGrpSpPr>
        <p:grpSpPr>
          <a:xfrm>
            <a:off x="-4" y="86"/>
            <a:ext cx="7072430"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3" y="4472769"/>
            <a:ext cx="2202830"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392575"/>
            <a:ext cx="5258400" cy="766200"/>
          </a:xfrm>
          <a:prstGeom prst="rect">
            <a:avLst/>
          </a:prstGeom>
        </p:spPr>
        <p:txBody>
          <a:bodyPr spcFirstLastPara="1" wrap="square" lIns="91417" tIns="91417" rIns="91417" bIns="91417"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1537988"/>
            <a:ext cx="3378300" cy="2724300"/>
          </a:xfrm>
          <a:prstGeom prst="rect">
            <a:avLst/>
          </a:prstGeom>
        </p:spPr>
        <p:txBody>
          <a:bodyPr spcFirstLastPara="1" wrap="square" lIns="91417" tIns="91417" rIns="91417" bIns="91417" anchor="t" anchorCtr="0"/>
          <a:lstStyle>
            <a:lvl1pPr marL="457154" lvl="0" indent="-355564">
              <a:spcBef>
                <a:spcPts val="600"/>
              </a:spcBef>
              <a:spcAft>
                <a:spcPts val="0"/>
              </a:spcAft>
              <a:buSzPts val="2000"/>
              <a:buChar char="▰"/>
              <a:defRPr sz="2000"/>
            </a:lvl1pPr>
            <a:lvl2pPr marL="914310" lvl="1" indent="-355564">
              <a:spcBef>
                <a:spcPts val="1000"/>
              </a:spcBef>
              <a:spcAft>
                <a:spcPts val="0"/>
              </a:spcAft>
              <a:buSzPts val="2000"/>
              <a:buChar char="▻"/>
              <a:defRPr sz="2000"/>
            </a:lvl2pPr>
            <a:lvl3pPr marL="1371464" lvl="2" indent="-355564">
              <a:spcBef>
                <a:spcPts val="1000"/>
              </a:spcBef>
              <a:spcAft>
                <a:spcPts val="0"/>
              </a:spcAft>
              <a:buSzPts val="2000"/>
              <a:buChar char="▻"/>
              <a:defRPr sz="2000"/>
            </a:lvl3pPr>
            <a:lvl4pPr marL="1828619" lvl="3" indent="-355564">
              <a:spcBef>
                <a:spcPts val="1000"/>
              </a:spcBef>
              <a:spcAft>
                <a:spcPts val="0"/>
              </a:spcAft>
              <a:buSzPts val="2000"/>
              <a:buChar char="▻"/>
              <a:defRPr sz="2000"/>
            </a:lvl4pPr>
            <a:lvl5pPr marL="2285772" lvl="4" indent="-355564">
              <a:spcBef>
                <a:spcPts val="1000"/>
              </a:spcBef>
              <a:spcAft>
                <a:spcPts val="0"/>
              </a:spcAft>
              <a:buSzPts val="2000"/>
              <a:buChar char="▻"/>
              <a:defRPr sz="2000"/>
            </a:lvl5pPr>
            <a:lvl6pPr marL="2742926" lvl="5" indent="-355564">
              <a:spcBef>
                <a:spcPts val="1000"/>
              </a:spcBef>
              <a:spcAft>
                <a:spcPts val="0"/>
              </a:spcAft>
              <a:buSzPts val="2000"/>
              <a:buChar char="▻"/>
              <a:defRPr sz="2000"/>
            </a:lvl6pPr>
            <a:lvl7pPr marL="3200080" lvl="6" indent="-355564">
              <a:spcBef>
                <a:spcPts val="1000"/>
              </a:spcBef>
              <a:spcAft>
                <a:spcPts val="0"/>
              </a:spcAft>
              <a:buSzPts val="2000"/>
              <a:buChar char="▻"/>
              <a:defRPr sz="2000"/>
            </a:lvl7pPr>
            <a:lvl8pPr marL="3657235" lvl="7" indent="-355564">
              <a:spcBef>
                <a:spcPts val="1000"/>
              </a:spcBef>
              <a:spcAft>
                <a:spcPts val="0"/>
              </a:spcAft>
              <a:buSzPts val="2000"/>
              <a:buChar char="▻"/>
              <a:defRPr sz="2000"/>
            </a:lvl8pPr>
            <a:lvl9pPr marL="4114391" lvl="8" indent="-355564">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1537988"/>
            <a:ext cx="3378300" cy="2724300"/>
          </a:xfrm>
          <a:prstGeom prst="rect">
            <a:avLst/>
          </a:prstGeom>
        </p:spPr>
        <p:txBody>
          <a:bodyPr spcFirstLastPara="1" wrap="square" lIns="91417" tIns="91417" rIns="91417" bIns="91417" anchor="t" anchorCtr="0"/>
          <a:lstStyle>
            <a:lvl1pPr marL="457154" lvl="0" indent="-355564">
              <a:spcBef>
                <a:spcPts val="600"/>
              </a:spcBef>
              <a:spcAft>
                <a:spcPts val="0"/>
              </a:spcAft>
              <a:buSzPts val="2000"/>
              <a:buChar char="▰"/>
              <a:defRPr sz="2000"/>
            </a:lvl1pPr>
            <a:lvl2pPr marL="914310" lvl="1" indent="-355564">
              <a:spcBef>
                <a:spcPts val="1000"/>
              </a:spcBef>
              <a:spcAft>
                <a:spcPts val="0"/>
              </a:spcAft>
              <a:buSzPts val="2000"/>
              <a:buChar char="▻"/>
              <a:defRPr sz="2000"/>
            </a:lvl2pPr>
            <a:lvl3pPr marL="1371464" lvl="2" indent="-355564">
              <a:spcBef>
                <a:spcPts val="1000"/>
              </a:spcBef>
              <a:spcAft>
                <a:spcPts val="0"/>
              </a:spcAft>
              <a:buSzPts val="2000"/>
              <a:buChar char="▻"/>
              <a:defRPr sz="2000"/>
            </a:lvl3pPr>
            <a:lvl4pPr marL="1828619" lvl="3" indent="-355564">
              <a:spcBef>
                <a:spcPts val="1000"/>
              </a:spcBef>
              <a:spcAft>
                <a:spcPts val="0"/>
              </a:spcAft>
              <a:buSzPts val="2000"/>
              <a:buChar char="▻"/>
              <a:defRPr sz="2000"/>
            </a:lvl4pPr>
            <a:lvl5pPr marL="2285772" lvl="4" indent="-355564">
              <a:spcBef>
                <a:spcPts val="1000"/>
              </a:spcBef>
              <a:spcAft>
                <a:spcPts val="0"/>
              </a:spcAft>
              <a:buSzPts val="2000"/>
              <a:buChar char="▻"/>
              <a:defRPr sz="2000"/>
            </a:lvl5pPr>
            <a:lvl6pPr marL="2742926" lvl="5" indent="-355564">
              <a:spcBef>
                <a:spcPts val="1000"/>
              </a:spcBef>
              <a:spcAft>
                <a:spcPts val="0"/>
              </a:spcAft>
              <a:buSzPts val="2000"/>
              <a:buChar char="▻"/>
              <a:defRPr sz="2000"/>
            </a:lvl6pPr>
            <a:lvl7pPr marL="3200080" lvl="6" indent="-355564">
              <a:spcBef>
                <a:spcPts val="1000"/>
              </a:spcBef>
              <a:spcAft>
                <a:spcPts val="0"/>
              </a:spcAft>
              <a:buSzPts val="2000"/>
              <a:buChar char="▻"/>
              <a:defRPr sz="2000"/>
            </a:lvl7pPr>
            <a:lvl8pPr marL="3657235" lvl="7" indent="-355564">
              <a:spcBef>
                <a:spcPts val="1000"/>
              </a:spcBef>
              <a:spcAft>
                <a:spcPts val="0"/>
              </a:spcAft>
              <a:buSzPts val="2000"/>
              <a:buChar char="▻"/>
              <a:defRPr sz="2000"/>
            </a:lvl8pPr>
            <a:lvl9pPr marL="4114391" lvl="8" indent="-355564">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transition spd="slow">
    <p:cover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3"/>
        <p:cNvGrpSpPr/>
        <p:nvPr/>
      </p:nvGrpSpPr>
      <p:grpSpPr>
        <a:xfrm>
          <a:off x="0" y="0"/>
          <a:ext cx="0" cy="0"/>
          <a:chOff x="0" y="0"/>
          <a:chExt cx="0" cy="0"/>
        </a:xfrm>
      </p:grpSpPr>
      <p:grpSp>
        <p:nvGrpSpPr>
          <p:cNvPr id="144" name="Google Shape;144;p9"/>
          <p:cNvGrpSpPr/>
          <p:nvPr/>
        </p:nvGrpSpPr>
        <p:grpSpPr>
          <a:xfrm>
            <a:off x="2466150" y="4472769"/>
            <a:ext cx="6686825" cy="670795"/>
            <a:chOff x="5589288" y="4472723"/>
            <a:chExt cx="6686825" cy="670795"/>
          </a:xfrm>
        </p:grpSpPr>
        <p:sp>
          <p:nvSpPr>
            <p:cNvPr id="145" name="Google Shape;145;p9"/>
            <p:cNvSpPr/>
            <p:nvPr/>
          </p:nvSpPr>
          <p:spPr>
            <a:xfrm rot="10800000">
              <a:off x="5589288"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 name="Google Shape;146;p9"/>
            <p:cNvGrpSpPr/>
            <p:nvPr/>
          </p:nvGrpSpPr>
          <p:grpSpPr>
            <a:xfrm flipH="1">
              <a:off x="5748896" y="4472723"/>
              <a:ext cx="6527217" cy="670795"/>
              <a:chOff x="-10101302" y="330075"/>
              <a:chExt cx="16532971" cy="1699506"/>
            </a:xfrm>
          </p:grpSpPr>
          <p:sp>
            <p:nvSpPr>
              <p:cNvPr id="147" name="Google Shape;147;p9"/>
              <p:cNvSpPr/>
              <p:nvPr/>
            </p:nvSpPr>
            <p:spPr>
              <a:xfrm>
                <a:off x="-10101302" y="330081"/>
                <a:ext cx="148464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9"/>
              <p:cNvSpPr/>
              <p:nvPr/>
            </p:nvSpPr>
            <p:spPr>
              <a:xfrm>
                <a:off x="4732169"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 name="Google Shape;149;p9"/>
            <p:cNvGrpSpPr/>
            <p:nvPr/>
          </p:nvGrpSpPr>
          <p:grpSpPr>
            <a:xfrm flipH="1">
              <a:off x="5592255" y="4646738"/>
              <a:ext cx="6682918" cy="304563"/>
              <a:chOff x="-30922586" y="330075"/>
              <a:chExt cx="37293070" cy="1699569"/>
            </a:xfrm>
          </p:grpSpPr>
          <p:sp>
            <p:nvSpPr>
              <p:cNvPr id="150" name="Google Shape;150;p9"/>
              <p:cNvSpPr/>
              <p:nvPr/>
            </p:nvSpPr>
            <p:spPr>
              <a:xfrm>
                <a:off x="-30922586" y="330144"/>
                <a:ext cx="355881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9"/>
              <p:cNvSpPr/>
              <p:nvPr/>
            </p:nvSpPr>
            <p:spPr>
              <a:xfrm>
                <a:off x="4670984"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52" name="Google Shape;152;p9"/>
          <p:cNvSpPr txBox="1">
            <a:spLocks noGrp="1"/>
          </p:cNvSpPr>
          <p:nvPr>
            <p:ph type="body" idx="1"/>
          </p:nvPr>
        </p:nvSpPr>
        <p:spPr>
          <a:xfrm>
            <a:off x="2682800" y="4636500"/>
            <a:ext cx="6004200" cy="315600"/>
          </a:xfrm>
          <a:prstGeom prst="rect">
            <a:avLst/>
          </a:prstGeom>
        </p:spPr>
        <p:txBody>
          <a:bodyPr spcFirstLastPara="1" wrap="square" lIns="91417" tIns="91417" rIns="91417" bIns="91417" anchor="ctr" anchorCtr="0"/>
          <a:lstStyle>
            <a:lvl1pPr marL="457154" lvl="0" indent="-228576">
              <a:spcBef>
                <a:spcPts val="0"/>
              </a:spcBef>
              <a:spcAft>
                <a:spcPts val="0"/>
              </a:spcAft>
              <a:buSzPts val="1300"/>
              <a:buNone/>
              <a:defRPr sz="1300"/>
            </a:lvl1pPr>
          </a:lstStyle>
          <a:p>
            <a:endParaRPr/>
          </a:p>
        </p:txBody>
      </p:sp>
      <p:sp>
        <p:nvSpPr>
          <p:cNvPr id="153" name="Google Shape;153;p9"/>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154" name="Google Shape;154;p9"/>
          <p:cNvGrpSpPr/>
          <p:nvPr/>
        </p:nvGrpSpPr>
        <p:grpSpPr>
          <a:xfrm rot="10800000">
            <a:off x="-8" y="-1"/>
            <a:ext cx="2202830" cy="670795"/>
            <a:chOff x="5575242" y="4472723"/>
            <a:chExt cx="2202830" cy="670795"/>
          </a:xfrm>
        </p:grpSpPr>
        <p:sp>
          <p:nvSpPr>
            <p:cNvPr id="155" name="Google Shape;155;p9"/>
            <p:cNvSpPr/>
            <p:nvPr/>
          </p:nvSpPr>
          <p:spPr>
            <a:xfrm rot="10800000">
              <a:off x="5575242" y="4948334"/>
              <a:ext cx="394200" cy="131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6" name="Google Shape;156;p9"/>
            <p:cNvGrpSpPr/>
            <p:nvPr/>
          </p:nvGrpSpPr>
          <p:grpSpPr>
            <a:xfrm flipH="1">
              <a:off x="5734850" y="4472723"/>
              <a:ext cx="2040837" cy="670795"/>
              <a:chOff x="1297954" y="330075"/>
              <a:chExt cx="5169293" cy="1699506"/>
            </a:xfrm>
          </p:grpSpPr>
          <p:sp>
            <p:nvSpPr>
              <p:cNvPr id="157" name="Google Shape;157;p9"/>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9"/>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9"/>
            <p:cNvGrpSpPr/>
            <p:nvPr/>
          </p:nvGrpSpPr>
          <p:grpSpPr>
            <a:xfrm flipH="1">
              <a:off x="5578209" y="4646738"/>
              <a:ext cx="2199863" cy="304563"/>
              <a:chOff x="-5827153" y="330075"/>
              <a:chExt cx="12276019" cy="1699569"/>
            </a:xfrm>
          </p:grpSpPr>
          <p:sp>
            <p:nvSpPr>
              <p:cNvPr id="160" name="Google Shape;160;p9"/>
              <p:cNvSpPr/>
              <p:nvPr/>
            </p:nvSpPr>
            <p:spPr>
              <a:xfrm>
                <a:off x="-5827153" y="330144"/>
                <a:ext cx="1061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9"/>
              <p:cNvSpPr/>
              <p:nvPr/>
            </p:nvSpPr>
            <p:spPr>
              <a:xfrm>
                <a:off x="4749366"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cover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10"/>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164" name="Google Shape;164;p10"/>
          <p:cNvGrpSpPr/>
          <p:nvPr/>
        </p:nvGrpSpPr>
        <p:grpSpPr>
          <a:xfrm>
            <a:off x="6946843" y="4472769"/>
            <a:ext cx="2202830" cy="670795"/>
            <a:chOff x="5575242" y="4472723"/>
            <a:chExt cx="2202830" cy="670795"/>
          </a:xfrm>
        </p:grpSpPr>
        <p:sp>
          <p:nvSpPr>
            <p:cNvPr id="165" name="Google Shape;165;p10"/>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 name="Google Shape;166;p10"/>
            <p:cNvGrpSpPr/>
            <p:nvPr/>
          </p:nvGrpSpPr>
          <p:grpSpPr>
            <a:xfrm flipH="1">
              <a:off x="5734850" y="4472723"/>
              <a:ext cx="2040837" cy="670795"/>
              <a:chOff x="1297954" y="330075"/>
              <a:chExt cx="5169293" cy="1699506"/>
            </a:xfrm>
          </p:grpSpPr>
          <p:sp>
            <p:nvSpPr>
              <p:cNvPr id="167" name="Google Shape;167;p10"/>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0"/>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0"/>
            <p:cNvGrpSpPr/>
            <p:nvPr/>
          </p:nvGrpSpPr>
          <p:grpSpPr>
            <a:xfrm flipH="1">
              <a:off x="5578209" y="4646738"/>
              <a:ext cx="2199863" cy="304563"/>
              <a:chOff x="-5827153" y="330075"/>
              <a:chExt cx="12276019" cy="1699569"/>
            </a:xfrm>
          </p:grpSpPr>
          <p:sp>
            <p:nvSpPr>
              <p:cNvPr id="170" name="Google Shape;170;p10"/>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0"/>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2" name="Google Shape;172;p10"/>
          <p:cNvGrpSpPr/>
          <p:nvPr/>
        </p:nvGrpSpPr>
        <p:grpSpPr>
          <a:xfrm rot="10800000">
            <a:off x="-8" y="-1"/>
            <a:ext cx="2202830" cy="670795"/>
            <a:chOff x="5575242" y="4472723"/>
            <a:chExt cx="2202830" cy="670795"/>
          </a:xfrm>
        </p:grpSpPr>
        <p:sp>
          <p:nvSpPr>
            <p:cNvPr id="173" name="Google Shape;173;p10"/>
            <p:cNvSpPr/>
            <p:nvPr/>
          </p:nvSpPr>
          <p:spPr>
            <a:xfrm rot="10800000">
              <a:off x="5575242" y="4948334"/>
              <a:ext cx="394200" cy="131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 name="Google Shape;174;p10"/>
            <p:cNvGrpSpPr/>
            <p:nvPr/>
          </p:nvGrpSpPr>
          <p:grpSpPr>
            <a:xfrm flipH="1">
              <a:off x="5734850" y="4472723"/>
              <a:ext cx="2040837" cy="670795"/>
              <a:chOff x="1297954" y="330075"/>
              <a:chExt cx="5169293" cy="1699506"/>
            </a:xfrm>
          </p:grpSpPr>
          <p:sp>
            <p:nvSpPr>
              <p:cNvPr id="175" name="Google Shape;175;p10"/>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0"/>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 name="Google Shape;177;p10"/>
            <p:cNvGrpSpPr/>
            <p:nvPr/>
          </p:nvGrpSpPr>
          <p:grpSpPr>
            <a:xfrm flipH="1">
              <a:off x="5578209" y="4646738"/>
              <a:ext cx="2199863" cy="304563"/>
              <a:chOff x="-5827153" y="330075"/>
              <a:chExt cx="12276019" cy="1699569"/>
            </a:xfrm>
          </p:grpSpPr>
          <p:sp>
            <p:nvSpPr>
              <p:cNvPr id="178" name="Google Shape;178;p10"/>
              <p:cNvSpPr/>
              <p:nvPr/>
            </p:nvSpPr>
            <p:spPr>
              <a:xfrm>
                <a:off x="-5827153" y="330144"/>
                <a:ext cx="1061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0"/>
              <p:cNvSpPr/>
              <p:nvPr/>
            </p:nvSpPr>
            <p:spPr>
              <a:xfrm>
                <a:off x="4749366"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cover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xmlns="" id="{D60755E3-E38A-7746-B350-B2B27EB51D8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59802" y="4246690"/>
            <a:ext cx="1624400" cy="810000"/>
          </a:xfrm>
          <a:prstGeom prst="rect">
            <a:avLst/>
          </a:prstGeom>
        </p:spPr>
      </p:pic>
      <p:sp>
        <p:nvSpPr>
          <p:cNvPr id="13" name="Titre 1">
            <a:extLst>
              <a:ext uri="{FF2B5EF4-FFF2-40B4-BE49-F238E27FC236}">
                <a16:creationId xmlns:a16="http://schemas.microsoft.com/office/drawing/2014/main" xmlns="" id="{482996B8-7758-924F-95A7-EA63DDAB75B5}"/>
              </a:ext>
            </a:extLst>
          </p:cNvPr>
          <p:cNvSpPr>
            <a:spLocks noGrp="1"/>
          </p:cNvSpPr>
          <p:nvPr>
            <p:ph type="title" hasCustomPrompt="1"/>
          </p:nvPr>
        </p:nvSpPr>
        <p:spPr>
          <a:xfrm>
            <a:off x="833360" y="773680"/>
            <a:ext cx="7477281" cy="994172"/>
          </a:xfrm>
          <a:prstGeom prst="rect">
            <a:avLst/>
          </a:prstGeom>
        </p:spPr>
        <p:txBody>
          <a:bodyPr>
            <a:normAutofit/>
          </a:bodyPr>
          <a:lstStyle>
            <a:lvl1pPr algn="ctr">
              <a:defRPr sz="4500">
                <a:solidFill>
                  <a:schemeClr val="bg1"/>
                </a:solidFill>
                <a:latin typeface="+mj-lt"/>
              </a:defRPr>
            </a:lvl1pPr>
          </a:lstStyle>
          <a:p>
            <a:r>
              <a:rPr lang="fr-FR" dirty="0"/>
              <a:t>TITLE</a:t>
            </a:r>
          </a:p>
        </p:txBody>
      </p:sp>
      <p:sp>
        <p:nvSpPr>
          <p:cNvPr id="14" name="Espace réservé du texte 2">
            <a:extLst>
              <a:ext uri="{FF2B5EF4-FFF2-40B4-BE49-F238E27FC236}">
                <a16:creationId xmlns:a16="http://schemas.microsoft.com/office/drawing/2014/main" xmlns="" id="{9FD3C252-914E-9945-8B43-6C3ECB129EBD}"/>
              </a:ext>
            </a:extLst>
          </p:cNvPr>
          <p:cNvSpPr>
            <a:spLocks noGrp="1"/>
          </p:cNvSpPr>
          <p:nvPr>
            <p:ph type="body" idx="1" hasCustomPrompt="1"/>
          </p:nvPr>
        </p:nvSpPr>
        <p:spPr>
          <a:xfrm>
            <a:off x="833360" y="1767853"/>
            <a:ext cx="7477281" cy="1125140"/>
          </a:xfrm>
          <a:prstGeom prst="rect">
            <a:avLst/>
          </a:prstGeom>
        </p:spPr>
        <p:txBody>
          <a:bodyPr>
            <a:normAutofit/>
          </a:bodyPr>
          <a:lstStyle>
            <a:lvl1pPr marL="0" indent="0" algn="ctr">
              <a:buNone/>
              <a:defRPr sz="1800" i="1">
                <a:solidFill>
                  <a:schemeClr val="bg1"/>
                </a:solidFill>
                <a:latin typeface="+mj-lt"/>
              </a:defRPr>
            </a:lvl1pPr>
            <a:lvl2pPr marL="342866" indent="0">
              <a:buNone/>
              <a:defRPr sz="1500">
                <a:solidFill>
                  <a:schemeClr val="tx1">
                    <a:tint val="75000"/>
                  </a:schemeClr>
                </a:solidFill>
              </a:defRPr>
            </a:lvl2pPr>
            <a:lvl3pPr marL="685732" indent="0">
              <a:buNone/>
              <a:defRPr sz="14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331" indent="0">
              <a:buNone/>
              <a:defRPr sz="1200">
                <a:solidFill>
                  <a:schemeClr val="tx1">
                    <a:tint val="75000"/>
                  </a:schemeClr>
                </a:solidFill>
              </a:defRPr>
            </a:lvl6pPr>
            <a:lvl7pPr marL="2057195" indent="0">
              <a:buNone/>
              <a:defRPr sz="1200">
                <a:solidFill>
                  <a:schemeClr val="tx1">
                    <a:tint val="75000"/>
                  </a:schemeClr>
                </a:solidFill>
              </a:defRPr>
            </a:lvl7pPr>
            <a:lvl8pPr marL="2400060" indent="0">
              <a:buNone/>
              <a:defRPr sz="1200">
                <a:solidFill>
                  <a:schemeClr val="tx1">
                    <a:tint val="75000"/>
                  </a:schemeClr>
                </a:solidFill>
              </a:defRPr>
            </a:lvl8pPr>
            <a:lvl9pPr marL="2742926" indent="0">
              <a:buNone/>
              <a:defRPr sz="1200">
                <a:solidFill>
                  <a:schemeClr val="tx1">
                    <a:tint val="75000"/>
                  </a:schemeClr>
                </a:solidFill>
              </a:defRPr>
            </a:lvl9pPr>
          </a:lstStyle>
          <a:p>
            <a:pPr lvl="0"/>
            <a:r>
              <a:rPr lang="fr-FR" dirty="0"/>
              <a:t>Modifier les styles du texte du masque </a:t>
            </a:r>
          </a:p>
        </p:txBody>
      </p:sp>
    </p:spTree>
    <p:extLst>
      <p:ext uri="{BB962C8B-B14F-4D97-AF65-F5344CB8AC3E}">
        <p14:creationId xmlns:p14="http://schemas.microsoft.com/office/powerpoint/2010/main" val="845124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xmlns="" id="{7DAAE9EE-5CC9-1E49-8C69-38DC128B571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91738" y="4720757"/>
            <a:ext cx="1360524" cy="309607"/>
          </a:xfrm>
          <a:prstGeom prst="rect">
            <a:avLst/>
          </a:prstGeom>
        </p:spPr>
      </p:pic>
      <p:sp>
        <p:nvSpPr>
          <p:cNvPr id="5" name="Espace réservé du contenu 3">
            <a:extLst>
              <a:ext uri="{FF2B5EF4-FFF2-40B4-BE49-F238E27FC236}">
                <a16:creationId xmlns:a16="http://schemas.microsoft.com/office/drawing/2014/main" xmlns="" id="{F71DDF9B-7F04-BD4A-B0B7-0ED76E378ADB}"/>
              </a:ext>
            </a:extLst>
          </p:cNvPr>
          <p:cNvSpPr>
            <a:spLocks noGrp="1"/>
          </p:cNvSpPr>
          <p:nvPr>
            <p:ph sz="half" idx="2"/>
          </p:nvPr>
        </p:nvSpPr>
        <p:spPr>
          <a:xfrm>
            <a:off x="629842" y="1718961"/>
            <a:ext cx="3868340" cy="2923294"/>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6" name="Espace réservé du contenu 5">
            <a:extLst>
              <a:ext uri="{FF2B5EF4-FFF2-40B4-BE49-F238E27FC236}">
                <a16:creationId xmlns:a16="http://schemas.microsoft.com/office/drawing/2014/main" xmlns="" id="{EBE99B60-6C3E-9D4A-A88B-B459B2ED81D2}"/>
              </a:ext>
            </a:extLst>
          </p:cNvPr>
          <p:cNvSpPr>
            <a:spLocks noGrp="1"/>
          </p:cNvSpPr>
          <p:nvPr>
            <p:ph sz="quarter" idx="4"/>
          </p:nvPr>
        </p:nvSpPr>
        <p:spPr>
          <a:xfrm>
            <a:off x="4629152" y="1718961"/>
            <a:ext cx="3887391" cy="2923294"/>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7" name="Titre 1">
            <a:extLst>
              <a:ext uri="{FF2B5EF4-FFF2-40B4-BE49-F238E27FC236}">
                <a16:creationId xmlns:a16="http://schemas.microsoft.com/office/drawing/2014/main" xmlns="" id="{EE0A582B-5D35-2D4E-913F-8ADA140BB06D}"/>
              </a:ext>
            </a:extLst>
          </p:cNvPr>
          <p:cNvSpPr>
            <a:spLocks noGrp="1"/>
          </p:cNvSpPr>
          <p:nvPr>
            <p:ph type="title" hasCustomPrompt="1"/>
          </p:nvPr>
        </p:nvSpPr>
        <p:spPr>
          <a:xfrm>
            <a:off x="628650" y="273847"/>
            <a:ext cx="7886700" cy="994172"/>
          </a:xfrm>
          <a:prstGeom prst="rect">
            <a:avLst/>
          </a:prstGeom>
        </p:spPr>
        <p:txBody>
          <a:bodyPr/>
          <a:lstStyle>
            <a:lvl1pPr>
              <a:defRPr>
                <a:solidFill>
                  <a:schemeClr val="bg1"/>
                </a:solidFill>
              </a:defRPr>
            </a:lvl1pPr>
          </a:lstStyle>
          <a:p>
            <a:r>
              <a:rPr lang="fr-FR" dirty="0"/>
              <a:t>MODIFIEZ LE STYLE DU TITRE</a:t>
            </a:r>
          </a:p>
        </p:txBody>
      </p:sp>
    </p:spTree>
    <p:extLst>
      <p:ext uri="{BB962C8B-B14F-4D97-AF65-F5344CB8AC3E}">
        <p14:creationId xmlns:p14="http://schemas.microsoft.com/office/powerpoint/2010/main" val="2017437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52C1BB9-6455-E145-91B9-D4B2B698F54F}"/>
              </a:ext>
            </a:extLst>
          </p:cNvPr>
          <p:cNvSpPr>
            <a:spLocks noGrp="1"/>
          </p:cNvSpPr>
          <p:nvPr>
            <p:ph type="title" hasCustomPrompt="1"/>
          </p:nvPr>
        </p:nvSpPr>
        <p:spPr>
          <a:xfrm>
            <a:off x="623888" y="1282314"/>
            <a:ext cx="7886700" cy="2139553"/>
          </a:xfrm>
          <a:prstGeom prst="rect">
            <a:avLst/>
          </a:prstGeom>
        </p:spPr>
        <p:txBody>
          <a:bodyPr anchor="b">
            <a:normAutofit/>
          </a:bodyPr>
          <a:lstStyle>
            <a:lvl1pPr>
              <a:defRPr sz="3600">
                <a:solidFill>
                  <a:srgbClr val="0033A0"/>
                </a:solidFill>
              </a:defRPr>
            </a:lvl1pPr>
          </a:lstStyle>
          <a:p>
            <a:r>
              <a:rPr lang="fr-FR" dirty="0"/>
              <a:t>MODIFIEZ LE STYLE DU TITRE</a:t>
            </a:r>
          </a:p>
        </p:txBody>
      </p:sp>
      <p:sp>
        <p:nvSpPr>
          <p:cNvPr id="3" name="Espace réservé du texte 2">
            <a:extLst>
              <a:ext uri="{FF2B5EF4-FFF2-40B4-BE49-F238E27FC236}">
                <a16:creationId xmlns:a16="http://schemas.microsoft.com/office/drawing/2014/main" xmlns="" id="{3F2C7FD4-33D8-3648-BA68-32730B136248}"/>
              </a:ext>
            </a:extLst>
          </p:cNvPr>
          <p:cNvSpPr>
            <a:spLocks noGrp="1"/>
          </p:cNvSpPr>
          <p:nvPr>
            <p:ph type="body" idx="1"/>
          </p:nvPr>
        </p:nvSpPr>
        <p:spPr>
          <a:xfrm>
            <a:off x="623888" y="3442105"/>
            <a:ext cx="7886700" cy="1125140"/>
          </a:xfrm>
          <a:prstGeom prst="rect">
            <a:avLst/>
          </a:prstGeom>
        </p:spPr>
        <p:txBody>
          <a:bodyPr>
            <a:normAutofit/>
          </a:bodyPr>
          <a:lstStyle>
            <a:lvl1pPr marL="0" indent="0">
              <a:buNone/>
              <a:defRPr sz="1800" i="0">
                <a:solidFill>
                  <a:schemeClr val="tx1"/>
                </a:solidFill>
                <a:latin typeface="+mj-lt"/>
              </a:defRPr>
            </a:lvl1pPr>
            <a:lvl2pPr marL="342866" indent="0">
              <a:buNone/>
              <a:defRPr sz="1500">
                <a:solidFill>
                  <a:schemeClr val="tx1">
                    <a:tint val="75000"/>
                  </a:schemeClr>
                </a:solidFill>
              </a:defRPr>
            </a:lvl2pPr>
            <a:lvl3pPr marL="685732" indent="0">
              <a:buNone/>
              <a:defRPr sz="14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331" indent="0">
              <a:buNone/>
              <a:defRPr sz="1200">
                <a:solidFill>
                  <a:schemeClr val="tx1">
                    <a:tint val="75000"/>
                  </a:schemeClr>
                </a:solidFill>
              </a:defRPr>
            </a:lvl6pPr>
            <a:lvl7pPr marL="2057195" indent="0">
              <a:buNone/>
              <a:defRPr sz="1200">
                <a:solidFill>
                  <a:schemeClr val="tx1">
                    <a:tint val="75000"/>
                  </a:schemeClr>
                </a:solidFill>
              </a:defRPr>
            </a:lvl7pPr>
            <a:lvl8pPr marL="2400060" indent="0">
              <a:buNone/>
              <a:defRPr sz="1200">
                <a:solidFill>
                  <a:schemeClr val="tx1">
                    <a:tint val="75000"/>
                  </a:schemeClr>
                </a:solidFill>
              </a:defRPr>
            </a:lvl8pPr>
            <a:lvl9pPr marL="2742926"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44D6DA92-EDF8-4170-8136-2B74866BA09B}"/>
              </a:ext>
            </a:extLst>
          </p:cNvPr>
          <p:cNvSpPr>
            <a:spLocks noGrp="1"/>
          </p:cNvSpPr>
          <p:nvPr>
            <p:ph type="dt" sz="half" idx="10"/>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5" name="Footer Placeholder 4">
            <a:extLst>
              <a:ext uri="{FF2B5EF4-FFF2-40B4-BE49-F238E27FC236}">
                <a16:creationId xmlns:a16="http://schemas.microsoft.com/office/drawing/2014/main" xmlns="" id="{8FDA994E-8F2A-45E5-9B42-E489ED5592BB}"/>
              </a:ext>
            </a:extLst>
          </p:cNvPr>
          <p:cNvSpPr>
            <a:spLocks noGrp="1"/>
          </p:cNvSpPr>
          <p:nvPr>
            <p:ph type="ftr" sz="quarter" idx="11"/>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6" name="Slide Number Placeholder 5">
            <a:extLst>
              <a:ext uri="{FF2B5EF4-FFF2-40B4-BE49-F238E27FC236}">
                <a16:creationId xmlns:a16="http://schemas.microsoft.com/office/drawing/2014/main" xmlns="" id="{79A80DF4-FEFA-4C7E-ADCE-FC40FE5EDF3E}"/>
              </a:ext>
            </a:extLst>
          </p:cNvPr>
          <p:cNvSpPr>
            <a:spLocks noGrp="1"/>
          </p:cNvSpPr>
          <p:nvPr>
            <p:ph type="sldNum" sz="quarter" idx="12"/>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83597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OMNS BULLET POI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842C321-3E99-214E-B3C1-D7EA7969B134}"/>
              </a:ext>
            </a:extLst>
          </p:cNvPr>
          <p:cNvSpPr>
            <a:spLocks noGrp="1"/>
          </p:cNvSpPr>
          <p:nvPr>
            <p:ph type="title" hasCustomPrompt="1"/>
          </p:nvPr>
        </p:nvSpPr>
        <p:spPr>
          <a:xfrm>
            <a:off x="629841" y="273847"/>
            <a:ext cx="7886700" cy="994172"/>
          </a:xfrm>
          <a:prstGeom prst="rect">
            <a:avLst/>
          </a:prstGeom>
        </p:spPr>
        <p:txBody>
          <a:bodyPr/>
          <a:lstStyle/>
          <a:p>
            <a:r>
              <a:rPr lang="fr-FR" dirty="0"/>
              <a:t>MODIFIEZ LE STYLE DU TITRE</a:t>
            </a:r>
          </a:p>
        </p:txBody>
      </p:sp>
      <p:sp>
        <p:nvSpPr>
          <p:cNvPr id="3" name="Espace réservé du texte 2">
            <a:extLst>
              <a:ext uri="{FF2B5EF4-FFF2-40B4-BE49-F238E27FC236}">
                <a16:creationId xmlns:a16="http://schemas.microsoft.com/office/drawing/2014/main" xmlns="" id="{30AFD6D3-5F3F-0C4B-BB45-EA233823B7BD}"/>
              </a:ext>
            </a:extLst>
          </p:cNvPr>
          <p:cNvSpPr>
            <a:spLocks noGrp="1"/>
          </p:cNvSpPr>
          <p:nvPr>
            <p:ph type="body" idx="1" hasCustomPrompt="1"/>
          </p:nvPr>
        </p:nvSpPr>
        <p:spPr>
          <a:xfrm>
            <a:off x="629841" y="1352060"/>
            <a:ext cx="3643864" cy="617934"/>
          </a:xfrm>
          <a:prstGeom prst="rect">
            <a:avLst/>
          </a:prstGeom>
        </p:spPr>
        <p:txBody>
          <a:bodyPr anchor="b"/>
          <a:lstStyle>
            <a:lvl1pPr marL="0" indent="0">
              <a:buNone/>
              <a:defRPr sz="1800" b="0">
                <a:solidFill>
                  <a:srgbClr val="0033A0"/>
                </a:solidFill>
                <a:latin typeface="+mn-lt"/>
              </a:defRPr>
            </a:lvl1pPr>
            <a:lvl2pPr marL="342866" indent="0">
              <a:buNone/>
              <a:defRPr sz="1500" b="1"/>
            </a:lvl2pPr>
            <a:lvl3pPr marL="685732" indent="0">
              <a:buNone/>
              <a:defRPr sz="1400" b="1"/>
            </a:lvl3pPr>
            <a:lvl4pPr marL="1028598"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fr-FR" dirty="0"/>
              <a:t>MODIFIER LES STYLES DU TEXTE DU MASQUE</a:t>
            </a:r>
          </a:p>
        </p:txBody>
      </p:sp>
      <p:sp>
        <p:nvSpPr>
          <p:cNvPr id="8" name="Espace réservé du contenu 2">
            <a:extLst>
              <a:ext uri="{FF2B5EF4-FFF2-40B4-BE49-F238E27FC236}">
                <a16:creationId xmlns:a16="http://schemas.microsoft.com/office/drawing/2014/main" xmlns="" id="{8673CAF2-56B5-5E40-9BAF-D3D120DCCCC2}"/>
              </a:ext>
            </a:extLst>
          </p:cNvPr>
          <p:cNvSpPr>
            <a:spLocks noGrp="1"/>
          </p:cNvSpPr>
          <p:nvPr>
            <p:ph sz="half" idx="10"/>
          </p:nvPr>
        </p:nvSpPr>
        <p:spPr>
          <a:xfrm>
            <a:off x="628658" y="2054046"/>
            <a:ext cx="3645055" cy="257868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9" name="Espace réservé du texte 2">
            <a:extLst>
              <a:ext uri="{FF2B5EF4-FFF2-40B4-BE49-F238E27FC236}">
                <a16:creationId xmlns:a16="http://schemas.microsoft.com/office/drawing/2014/main" xmlns="" id="{B189EC70-CD90-A243-9D22-146F01B2DEA4}"/>
              </a:ext>
            </a:extLst>
          </p:cNvPr>
          <p:cNvSpPr>
            <a:spLocks noGrp="1"/>
          </p:cNvSpPr>
          <p:nvPr>
            <p:ph type="body" idx="11" hasCustomPrompt="1"/>
          </p:nvPr>
        </p:nvSpPr>
        <p:spPr>
          <a:xfrm>
            <a:off x="4870092" y="1352060"/>
            <a:ext cx="3643864" cy="617934"/>
          </a:xfrm>
          <a:prstGeom prst="rect">
            <a:avLst/>
          </a:prstGeom>
        </p:spPr>
        <p:txBody>
          <a:bodyPr anchor="b"/>
          <a:lstStyle>
            <a:lvl1pPr marL="0" indent="0">
              <a:buNone/>
              <a:defRPr sz="1800" b="0">
                <a:solidFill>
                  <a:srgbClr val="0033A0"/>
                </a:solidFill>
                <a:latin typeface="+mn-lt"/>
              </a:defRPr>
            </a:lvl1pPr>
            <a:lvl2pPr marL="342866" indent="0">
              <a:buNone/>
              <a:defRPr sz="1500" b="1"/>
            </a:lvl2pPr>
            <a:lvl3pPr marL="685732" indent="0">
              <a:buNone/>
              <a:defRPr sz="1400" b="1"/>
            </a:lvl3pPr>
            <a:lvl4pPr marL="1028598"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fr-FR" dirty="0"/>
              <a:t>MODIFIER LES STYLES DU TEXTE DU MASQUE</a:t>
            </a:r>
          </a:p>
        </p:txBody>
      </p:sp>
      <p:sp>
        <p:nvSpPr>
          <p:cNvPr id="11" name="Espace réservé du contenu 2">
            <a:extLst>
              <a:ext uri="{FF2B5EF4-FFF2-40B4-BE49-F238E27FC236}">
                <a16:creationId xmlns:a16="http://schemas.microsoft.com/office/drawing/2014/main" xmlns="" id="{D4949B8A-D5C6-534C-9C33-C53B816160D0}"/>
              </a:ext>
            </a:extLst>
          </p:cNvPr>
          <p:cNvSpPr>
            <a:spLocks noGrp="1"/>
          </p:cNvSpPr>
          <p:nvPr>
            <p:ph sz="half" idx="12"/>
          </p:nvPr>
        </p:nvSpPr>
        <p:spPr>
          <a:xfrm>
            <a:off x="4868909" y="2054046"/>
            <a:ext cx="3645055" cy="257868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14" name="Date Placeholder 13">
            <a:extLst>
              <a:ext uri="{FF2B5EF4-FFF2-40B4-BE49-F238E27FC236}">
                <a16:creationId xmlns:a16="http://schemas.microsoft.com/office/drawing/2014/main" xmlns="" id="{1C9E17FB-1C9C-4A64-ACF4-F51E0617CE9C}"/>
              </a:ext>
            </a:extLst>
          </p:cNvPr>
          <p:cNvSpPr>
            <a:spLocks noGrp="1"/>
          </p:cNvSpPr>
          <p:nvPr>
            <p:ph type="dt" sz="half" idx="13"/>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15" name="Footer Placeholder 14">
            <a:extLst>
              <a:ext uri="{FF2B5EF4-FFF2-40B4-BE49-F238E27FC236}">
                <a16:creationId xmlns:a16="http://schemas.microsoft.com/office/drawing/2014/main" xmlns="" id="{54F02015-BF87-486D-8802-03C89F9C4C07}"/>
              </a:ext>
            </a:extLst>
          </p:cNvPr>
          <p:cNvSpPr>
            <a:spLocks noGrp="1"/>
          </p:cNvSpPr>
          <p:nvPr>
            <p:ph type="ftr" sz="quarter" idx="14"/>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16" name="Slide Number Placeholder 15">
            <a:extLst>
              <a:ext uri="{FF2B5EF4-FFF2-40B4-BE49-F238E27FC236}">
                <a16:creationId xmlns:a16="http://schemas.microsoft.com/office/drawing/2014/main" xmlns="" id="{56B4DD83-FB76-4125-AC42-B255735B8CFF}"/>
              </a:ext>
            </a:extLst>
          </p:cNvPr>
          <p:cNvSpPr>
            <a:spLocks noGrp="1"/>
          </p:cNvSpPr>
          <p:nvPr>
            <p:ph type="sldNum" sz="quarter" idx="15"/>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638248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OMNS TEXT/IMAGE/INFOGRAPHIC">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842C321-3E99-214E-B3C1-D7EA7969B134}"/>
              </a:ext>
            </a:extLst>
          </p:cNvPr>
          <p:cNvSpPr>
            <a:spLocks noGrp="1"/>
          </p:cNvSpPr>
          <p:nvPr>
            <p:ph type="title" hasCustomPrompt="1"/>
          </p:nvPr>
        </p:nvSpPr>
        <p:spPr>
          <a:xfrm>
            <a:off x="629841" y="273847"/>
            <a:ext cx="7886700" cy="994172"/>
          </a:xfrm>
          <a:prstGeom prst="rect">
            <a:avLst/>
          </a:prstGeom>
        </p:spPr>
        <p:txBody>
          <a:bodyPr/>
          <a:lstStyle/>
          <a:p>
            <a:r>
              <a:rPr lang="fr-FR" dirty="0"/>
              <a:t>MODIFIEZ LE STYLE DU TITRE</a:t>
            </a:r>
          </a:p>
        </p:txBody>
      </p:sp>
      <p:sp>
        <p:nvSpPr>
          <p:cNvPr id="8" name="Espace réservé du contenu 3">
            <a:extLst>
              <a:ext uri="{FF2B5EF4-FFF2-40B4-BE49-F238E27FC236}">
                <a16:creationId xmlns:a16="http://schemas.microsoft.com/office/drawing/2014/main" xmlns="" id="{6A7DB012-93D5-4848-B1BB-0AB59EFAE121}"/>
              </a:ext>
            </a:extLst>
          </p:cNvPr>
          <p:cNvSpPr>
            <a:spLocks noGrp="1"/>
          </p:cNvSpPr>
          <p:nvPr>
            <p:ph sz="half" idx="10" hasCustomPrompt="1"/>
          </p:nvPr>
        </p:nvSpPr>
        <p:spPr>
          <a:xfrm>
            <a:off x="4646671" y="1346522"/>
            <a:ext cx="3868340" cy="3295732"/>
          </a:xfrm>
          <a:prstGeom prst="rect">
            <a:avLst/>
          </a:prstGeom>
        </p:spPr>
        <p:txBody>
          <a:bodyPr/>
          <a:lstStyle>
            <a:lvl1pPr marL="0" indent="0" defTabSz="415759">
              <a:spcBef>
                <a:spcPts val="450"/>
              </a:spcBef>
              <a:spcAft>
                <a:spcPts val="900"/>
              </a:spcAft>
              <a:buNone/>
              <a:defRPr b="0"/>
            </a:lvl1pPr>
            <a:lvl2pPr marL="0" indent="0" algn="just" defTabSz="415759">
              <a:spcBef>
                <a:spcPts val="450"/>
              </a:spcBef>
              <a:buNone/>
              <a:defRPr>
                <a:solidFill>
                  <a:srgbClr val="0033A0"/>
                </a:solidFill>
                <a:latin typeface="+mn-lt"/>
              </a:defRPr>
            </a:lvl2pPr>
            <a:lvl3pPr marL="0" indent="0" algn="just" defTabSz="415759">
              <a:spcBef>
                <a:spcPts val="450"/>
              </a:spcBef>
              <a:buNone/>
              <a:defRPr/>
            </a:lvl3pPr>
            <a:lvl4pPr marL="0" indent="0" algn="just" defTabSz="415759">
              <a:spcBef>
                <a:spcPts val="450"/>
              </a:spcBef>
              <a:buNone/>
              <a:defRPr/>
            </a:lvl4pPr>
            <a:lvl5pPr marL="0" indent="0" algn="just" defTabSz="415759">
              <a:spcBef>
                <a:spcPts val="450"/>
              </a:spcBef>
              <a:buNone/>
              <a:defRPr/>
            </a:lvl5pPr>
          </a:lstStyle>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 name="Date Placeholder 2">
            <a:extLst>
              <a:ext uri="{FF2B5EF4-FFF2-40B4-BE49-F238E27FC236}">
                <a16:creationId xmlns:a16="http://schemas.microsoft.com/office/drawing/2014/main" xmlns="" id="{DBCEF517-A575-4854-85CA-2A061F076EAD}"/>
              </a:ext>
            </a:extLst>
          </p:cNvPr>
          <p:cNvSpPr>
            <a:spLocks noGrp="1"/>
          </p:cNvSpPr>
          <p:nvPr>
            <p:ph type="dt" sz="half" idx="11"/>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5" name="Footer Placeholder 4">
            <a:extLst>
              <a:ext uri="{FF2B5EF4-FFF2-40B4-BE49-F238E27FC236}">
                <a16:creationId xmlns:a16="http://schemas.microsoft.com/office/drawing/2014/main" xmlns="" id="{8B2C48A3-939C-498D-9331-9A47EB0D6DCC}"/>
              </a:ext>
            </a:extLst>
          </p:cNvPr>
          <p:cNvSpPr>
            <a:spLocks noGrp="1"/>
          </p:cNvSpPr>
          <p:nvPr>
            <p:ph type="ftr" sz="quarter" idx="12"/>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6" name="Slide Number Placeholder 5">
            <a:extLst>
              <a:ext uri="{FF2B5EF4-FFF2-40B4-BE49-F238E27FC236}">
                <a16:creationId xmlns:a16="http://schemas.microsoft.com/office/drawing/2014/main" xmlns="" id="{6EAAE2D5-7C7E-4180-8416-E07EDCF3E0B9}"/>
              </a:ext>
            </a:extLst>
          </p:cNvPr>
          <p:cNvSpPr>
            <a:spLocks noGrp="1"/>
          </p:cNvSpPr>
          <p:nvPr>
            <p:ph type="sldNum" sz="quarter" idx="13"/>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
        <p:nvSpPr>
          <p:cNvPr id="9" name="Espace réservé du contenu 3">
            <a:extLst>
              <a:ext uri="{FF2B5EF4-FFF2-40B4-BE49-F238E27FC236}">
                <a16:creationId xmlns:a16="http://schemas.microsoft.com/office/drawing/2014/main" xmlns="" id="{11A74988-9DE2-4DD2-B559-183FC4DAAEC8}"/>
              </a:ext>
            </a:extLst>
          </p:cNvPr>
          <p:cNvSpPr>
            <a:spLocks noGrp="1"/>
          </p:cNvSpPr>
          <p:nvPr>
            <p:ph sz="half" idx="14" hasCustomPrompt="1"/>
          </p:nvPr>
        </p:nvSpPr>
        <p:spPr>
          <a:xfrm>
            <a:off x="629842" y="1340360"/>
            <a:ext cx="3868340" cy="3295732"/>
          </a:xfrm>
          <a:prstGeom prst="rect">
            <a:avLst/>
          </a:prstGeom>
        </p:spPr>
        <p:txBody>
          <a:bodyPr/>
          <a:lstStyle>
            <a:lvl1pPr marL="0" indent="0" defTabSz="415759">
              <a:spcBef>
                <a:spcPts val="450"/>
              </a:spcBef>
              <a:spcAft>
                <a:spcPts val="900"/>
              </a:spcAft>
              <a:buNone/>
              <a:defRPr b="0"/>
            </a:lvl1pPr>
            <a:lvl2pPr marL="0" indent="0" algn="just" defTabSz="415759">
              <a:spcBef>
                <a:spcPts val="450"/>
              </a:spcBef>
              <a:buNone/>
              <a:defRPr>
                <a:solidFill>
                  <a:srgbClr val="0033A0"/>
                </a:solidFill>
                <a:latin typeface="+mn-lt"/>
              </a:defRPr>
            </a:lvl2pPr>
            <a:lvl3pPr marL="0" indent="0" algn="just" defTabSz="415759">
              <a:spcBef>
                <a:spcPts val="450"/>
              </a:spcBef>
              <a:buNone/>
              <a:defRPr/>
            </a:lvl3pPr>
            <a:lvl4pPr marL="0" indent="0" algn="just" defTabSz="415759">
              <a:spcBef>
                <a:spcPts val="450"/>
              </a:spcBef>
              <a:buNone/>
              <a:defRPr/>
            </a:lvl4pPr>
            <a:lvl5pPr marL="0" indent="0" algn="just" defTabSz="415759">
              <a:spcBef>
                <a:spcPts val="450"/>
              </a:spcBef>
              <a:buNone/>
              <a:defRPr/>
            </a:lvl5pPr>
          </a:lstStyle>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25363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OMNS TEXT/IMAGE/INFOGRAPHIC ALT">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xmlns="" id="{068BB469-0977-304C-A18C-69987FEC1167}"/>
              </a:ext>
            </a:extLst>
          </p:cNvPr>
          <p:cNvSpPr>
            <a:spLocks noGrp="1"/>
          </p:cNvSpPr>
          <p:nvPr>
            <p:ph sz="half" idx="2" hasCustomPrompt="1"/>
          </p:nvPr>
        </p:nvSpPr>
        <p:spPr>
          <a:xfrm>
            <a:off x="629842" y="273844"/>
            <a:ext cx="3868340" cy="4368404"/>
          </a:xfrm>
          <a:prstGeom prst="rect">
            <a:avLst/>
          </a:prstGeom>
        </p:spPr>
        <p:txBody>
          <a:bodyPr/>
          <a:lstStyle>
            <a:lvl1pPr marL="0" indent="0" defTabSz="415759">
              <a:spcBef>
                <a:spcPts val="450"/>
              </a:spcBef>
              <a:spcAft>
                <a:spcPts val="900"/>
              </a:spcAft>
              <a:buNone/>
              <a:defRPr b="0">
                <a:solidFill>
                  <a:srgbClr val="0033A0"/>
                </a:solidFill>
                <a:latin typeface="+mn-lt"/>
              </a:defRPr>
            </a:lvl1pPr>
            <a:lvl2pPr marL="0" indent="0" defTabSz="415759">
              <a:spcBef>
                <a:spcPts val="450"/>
              </a:spcBef>
              <a:buNone/>
              <a:defRPr/>
            </a:lvl2pPr>
            <a:lvl3pPr marL="0" indent="0" defTabSz="415759">
              <a:spcBef>
                <a:spcPts val="450"/>
              </a:spcBef>
              <a:buNone/>
              <a:defRPr/>
            </a:lvl3pPr>
            <a:lvl4pPr marL="0" indent="0" defTabSz="415759">
              <a:spcBef>
                <a:spcPts val="450"/>
              </a:spcBef>
              <a:buNone/>
              <a:defRPr/>
            </a:lvl4pPr>
            <a:lvl5pPr marL="0" indent="0" defTabSz="415759">
              <a:spcBef>
                <a:spcPts val="450"/>
              </a:spcBef>
              <a:buNone/>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contenu 3">
            <a:extLst>
              <a:ext uri="{FF2B5EF4-FFF2-40B4-BE49-F238E27FC236}">
                <a16:creationId xmlns:a16="http://schemas.microsoft.com/office/drawing/2014/main" xmlns="" id="{6A7DB012-93D5-4848-B1BB-0AB59EFAE121}"/>
              </a:ext>
            </a:extLst>
          </p:cNvPr>
          <p:cNvSpPr>
            <a:spLocks noGrp="1"/>
          </p:cNvSpPr>
          <p:nvPr>
            <p:ph sz="half" idx="10" hasCustomPrompt="1"/>
          </p:nvPr>
        </p:nvSpPr>
        <p:spPr>
          <a:xfrm>
            <a:off x="4646671" y="273855"/>
            <a:ext cx="3868340" cy="4368403"/>
          </a:xfrm>
          <a:prstGeom prst="rect">
            <a:avLst/>
          </a:prstGeom>
        </p:spPr>
        <p:txBody>
          <a:bodyPr/>
          <a:lstStyle>
            <a:lvl1pPr marL="0" indent="0" defTabSz="415759">
              <a:spcBef>
                <a:spcPts val="450"/>
              </a:spcBef>
              <a:spcAft>
                <a:spcPts val="900"/>
              </a:spcAft>
              <a:buNone/>
              <a:defRPr b="0">
                <a:solidFill>
                  <a:srgbClr val="0033A0"/>
                </a:solidFill>
                <a:latin typeface="+mn-lt"/>
              </a:defRPr>
            </a:lvl1pPr>
            <a:lvl2pPr marL="0" indent="0" defTabSz="415759">
              <a:spcBef>
                <a:spcPts val="450"/>
              </a:spcBef>
              <a:buNone/>
              <a:defRPr/>
            </a:lvl2pPr>
            <a:lvl3pPr marL="0" indent="0" defTabSz="415759">
              <a:spcBef>
                <a:spcPts val="450"/>
              </a:spcBef>
              <a:buNone/>
              <a:defRPr/>
            </a:lvl3pPr>
            <a:lvl4pPr marL="0" indent="0" defTabSz="415759">
              <a:spcBef>
                <a:spcPts val="450"/>
              </a:spcBef>
              <a:buNone/>
              <a:defRPr/>
            </a:lvl4pPr>
            <a:lvl5pPr marL="0" indent="0" defTabSz="415759">
              <a:spcBef>
                <a:spcPts val="450"/>
              </a:spcBef>
              <a:buNone/>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Date Placeholder 6">
            <a:extLst>
              <a:ext uri="{FF2B5EF4-FFF2-40B4-BE49-F238E27FC236}">
                <a16:creationId xmlns:a16="http://schemas.microsoft.com/office/drawing/2014/main" xmlns="" id="{5F4CBDD6-077C-4FFA-905F-AFFC691CB7E0}"/>
              </a:ext>
            </a:extLst>
          </p:cNvPr>
          <p:cNvSpPr>
            <a:spLocks noGrp="1"/>
          </p:cNvSpPr>
          <p:nvPr>
            <p:ph type="dt" sz="half" idx="11"/>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9" name="Footer Placeholder 8">
            <a:extLst>
              <a:ext uri="{FF2B5EF4-FFF2-40B4-BE49-F238E27FC236}">
                <a16:creationId xmlns:a16="http://schemas.microsoft.com/office/drawing/2014/main" xmlns="" id="{69B9134A-9B26-458B-BA47-E0F5B4292E46}"/>
              </a:ext>
            </a:extLst>
          </p:cNvPr>
          <p:cNvSpPr>
            <a:spLocks noGrp="1"/>
          </p:cNvSpPr>
          <p:nvPr>
            <p:ph type="ftr" sz="quarter" idx="12"/>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11" name="Slide Number Placeholder 10">
            <a:extLst>
              <a:ext uri="{FF2B5EF4-FFF2-40B4-BE49-F238E27FC236}">
                <a16:creationId xmlns:a16="http://schemas.microsoft.com/office/drawing/2014/main" xmlns="" id="{2DE32BC9-88F6-4BAA-B8FA-32B921374434}"/>
              </a:ext>
            </a:extLst>
          </p:cNvPr>
          <p:cNvSpPr>
            <a:spLocks noGrp="1"/>
          </p:cNvSpPr>
          <p:nvPr>
            <p:ph type="sldNum" sz="quarter" idx="13"/>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407064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INFOGRAPHIC/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7331CBA-B20B-3B44-92AD-C4C1538BE600}"/>
              </a:ext>
            </a:extLst>
          </p:cNvPr>
          <p:cNvSpPr>
            <a:spLocks noGrp="1"/>
          </p:cNvSpPr>
          <p:nvPr>
            <p:ph type="title" hasCustomPrompt="1"/>
          </p:nvPr>
        </p:nvSpPr>
        <p:spPr>
          <a:xfrm>
            <a:off x="628650" y="273845"/>
            <a:ext cx="7886700" cy="830127"/>
          </a:xfrm>
          <a:prstGeom prst="rect">
            <a:avLst/>
          </a:prstGeom>
        </p:spPr>
        <p:txBody>
          <a:bodyPr/>
          <a:lstStyle/>
          <a:p>
            <a:r>
              <a:rPr lang="fr-FR" dirty="0"/>
              <a:t>MODIFIEZ LE STYLE DU TITRE</a:t>
            </a:r>
          </a:p>
        </p:txBody>
      </p:sp>
      <p:sp>
        <p:nvSpPr>
          <p:cNvPr id="4" name="Espace réservé du contenu 3">
            <a:extLst>
              <a:ext uri="{FF2B5EF4-FFF2-40B4-BE49-F238E27FC236}">
                <a16:creationId xmlns:a16="http://schemas.microsoft.com/office/drawing/2014/main" xmlns="" id="{7F142FA6-4661-C647-8BD5-D71B25FDAD3B}"/>
              </a:ext>
            </a:extLst>
          </p:cNvPr>
          <p:cNvSpPr>
            <a:spLocks noGrp="1"/>
          </p:cNvSpPr>
          <p:nvPr>
            <p:ph sz="half" idx="10"/>
          </p:nvPr>
        </p:nvSpPr>
        <p:spPr>
          <a:xfrm>
            <a:off x="628651" y="1268020"/>
            <a:ext cx="7910396" cy="3298409"/>
          </a:xfrm>
          <a:prstGeom prst="rect">
            <a:avLst/>
          </a:prstGeom>
        </p:spPr>
        <p:txBody>
          <a:bodyPr/>
          <a:lstStyle>
            <a:lvl1pPr marL="0" indent="0">
              <a:buNone/>
              <a:defRPr/>
            </a:lvl1pPr>
          </a:lstStyle>
          <a:p>
            <a:pPr lvl="0"/>
            <a:r>
              <a:rPr lang="en-US"/>
              <a:t>Edit Master text styles</a:t>
            </a:r>
          </a:p>
        </p:txBody>
      </p:sp>
      <p:sp>
        <p:nvSpPr>
          <p:cNvPr id="3" name="Date Placeholder 2">
            <a:extLst>
              <a:ext uri="{FF2B5EF4-FFF2-40B4-BE49-F238E27FC236}">
                <a16:creationId xmlns:a16="http://schemas.microsoft.com/office/drawing/2014/main" xmlns="" id="{55E8A122-30A3-465D-88EC-EFF652E56846}"/>
              </a:ext>
            </a:extLst>
          </p:cNvPr>
          <p:cNvSpPr>
            <a:spLocks noGrp="1"/>
          </p:cNvSpPr>
          <p:nvPr>
            <p:ph type="dt" sz="half" idx="11"/>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5" name="Footer Placeholder 4">
            <a:extLst>
              <a:ext uri="{FF2B5EF4-FFF2-40B4-BE49-F238E27FC236}">
                <a16:creationId xmlns:a16="http://schemas.microsoft.com/office/drawing/2014/main" xmlns="" id="{CC7A94AC-2EFA-4D6F-9050-BB3DDB48F582}"/>
              </a:ext>
            </a:extLst>
          </p:cNvPr>
          <p:cNvSpPr>
            <a:spLocks noGrp="1"/>
          </p:cNvSpPr>
          <p:nvPr>
            <p:ph type="ftr" sz="quarter" idx="12"/>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7" name="Slide Number Placeholder 6">
            <a:extLst>
              <a:ext uri="{FF2B5EF4-FFF2-40B4-BE49-F238E27FC236}">
                <a16:creationId xmlns:a16="http://schemas.microsoft.com/office/drawing/2014/main" xmlns="" id="{6EE3DD20-126A-4FF9-A055-19CC874E6DA7}"/>
              </a:ext>
            </a:extLst>
          </p:cNvPr>
          <p:cNvSpPr>
            <a:spLocks noGrp="1"/>
          </p:cNvSpPr>
          <p:nvPr>
            <p:ph type="sldNum" sz="quarter" idx="13"/>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143758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IMAGES 3 COLOMN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AEBCEEE-B9D7-A041-A698-B24DAEFAD864}"/>
              </a:ext>
            </a:extLst>
          </p:cNvPr>
          <p:cNvSpPr>
            <a:spLocks noGrp="1"/>
          </p:cNvSpPr>
          <p:nvPr>
            <p:ph type="title" hasCustomPrompt="1"/>
          </p:nvPr>
        </p:nvSpPr>
        <p:spPr>
          <a:xfrm>
            <a:off x="629841" y="436428"/>
            <a:ext cx="7991645" cy="365167"/>
          </a:xfrm>
          <a:prstGeom prst="rect">
            <a:avLst/>
          </a:prstGeom>
        </p:spPr>
        <p:txBody>
          <a:bodyPr anchor="t">
            <a:noAutofit/>
          </a:bodyPr>
          <a:lstStyle>
            <a:lvl1pPr>
              <a:defRPr sz="2700">
                <a:solidFill>
                  <a:srgbClr val="0033A0"/>
                </a:solidFill>
              </a:defRPr>
            </a:lvl1pPr>
          </a:lstStyle>
          <a:p>
            <a:r>
              <a:rPr lang="fr-FR" dirty="0"/>
              <a:t>MODIFIEZ LE STYLE DU TITRE</a:t>
            </a:r>
          </a:p>
        </p:txBody>
      </p:sp>
      <p:sp>
        <p:nvSpPr>
          <p:cNvPr id="3" name="Espace réservé de l’image 2">
            <a:extLst>
              <a:ext uri="{FF2B5EF4-FFF2-40B4-BE49-F238E27FC236}">
                <a16:creationId xmlns:a16="http://schemas.microsoft.com/office/drawing/2014/main" xmlns="" id="{51EDBEE3-1D5B-2B4B-BCBA-5CCA6F6ACC5A}"/>
              </a:ext>
            </a:extLst>
          </p:cNvPr>
          <p:cNvSpPr>
            <a:spLocks noGrp="1"/>
          </p:cNvSpPr>
          <p:nvPr>
            <p:ph type="pic" idx="1"/>
          </p:nvPr>
        </p:nvSpPr>
        <p:spPr>
          <a:xfrm>
            <a:off x="629849" y="1699688"/>
            <a:ext cx="2448805" cy="1653030"/>
          </a:xfrm>
          <a:prstGeom prst="rect">
            <a:avLst/>
          </a:prstGeom>
        </p:spPr>
        <p:txBody>
          <a:bodyPr/>
          <a:lstStyle>
            <a:lvl1pPr marL="0" indent="0">
              <a:buNone/>
              <a:defRPr sz="2400"/>
            </a:lvl1pPr>
            <a:lvl2pPr marL="342866" indent="0">
              <a:buNone/>
              <a:defRPr sz="2100"/>
            </a:lvl2pPr>
            <a:lvl3pPr marL="685732" indent="0">
              <a:buNone/>
              <a:defRPr sz="1800"/>
            </a:lvl3pPr>
            <a:lvl4pPr marL="1028598" indent="0">
              <a:buNone/>
              <a:defRPr sz="1500"/>
            </a:lvl4pPr>
            <a:lvl5pPr marL="1371464" indent="0">
              <a:buNone/>
              <a:defRPr sz="1500"/>
            </a:lvl5pPr>
            <a:lvl6pPr marL="1714331" indent="0">
              <a:buNone/>
              <a:defRPr sz="1500"/>
            </a:lvl6pPr>
            <a:lvl7pPr marL="2057195" indent="0">
              <a:buNone/>
              <a:defRPr sz="1500"/>
            </a:lvl7pPr>
            <a:lvl8pPr marL="2400060" indent="0">
              <a:buNone/>
              <a:defRPr sz="1500"/>
            </a:lvl8pPr>
            <a:lvl9pPr marL="2742926" indent="0">
              <a:buNone/>
              <a:defRPr sz="1500"/>
            </a:lvl9pPr>
          </a:lstStyle>
          <a:p>
            <a:r>
              <a:rPr lang="en-US"/>
              <a:t>Click icon to add picture</a:t>
            </a:r>
            <a:endParaRPr lang="fr-FR"/>
          </a:p>
        </p:txBody>
      </p:sp>
      <p:sp>
        <p:nvSpPr>
          <p:cNvPr id="4" name="Espace réservé du texte 3">
            <a:extLst>
              <a:ext uri="{FF2B5EF4-FFF2-40B4-BE49-F238E27FC236}">
                <a16:creationId xmlns:a16="http://schemas.microsoft.com/office/drawing/2014/main" xmlns="" id="{EDD27815-B906-634D-BA9B-42B8F7265967}"/>
              </a:ext>
            </a:extLst>
          </p:cNvPr>
          <p:cNvSpPr>
            <a:spLocks noGrp="1"/>
          </p:cNvSpPr>
          <p:nvPr>
            <p:ph type="body" sz="half" idx="2"/>
          </p:nvPr>
        </p:nvSpPr>
        <p:spPr>
          <a:xfrm>
            <a:off x="629849" y="3539371"/>
            <a:ext cx="2448805" cy="776798"/>
          </a:xfrm>
          <a:prstGeom prst="rect">
            <a:avLst/>
          </a:prstGeom>
        </p:spPr>
        <p:txBody>
          <a:bodyPr>
            <a:normAutofit/>
          </a:bodyPr>
          <a:lstStyle>
            <a:lvl1pPr marL="0" indent="0">
              <a:buNone/>
              <a:defRPr sz="1500"/>
            </a:lvl1pPr>
            <a:lvl2pPr marL="342866" indent="0">
              <a:buNone/>
              <a:defRPr sz="1100"/>
            </a:lvl2pPr>
            <a:lvl3pPr marL="685732" indent="0">
              <a:buNone/>
              <a:defRPr sz="900"/>
            </a:lvl3pPr>
            <a:lvl4pPr marL="1028598" indent="0">
              <a:buNone/>
              <a:defRPr sz="800"/>
            </a:lvl4pPr>
            <a:lvl5pPr marL="1371464" indent="0">
              <a:buNone/>
              <a:defRPr sz="800"/>
            </a:lvl5pPr>
            <a:lvl6pPr marL="1714331" indent="0">
              <a:buNone/>
              <a:defRPr sz="800"/>
            </a:lvl6pPr>
            <a:lvl7pPr marL="2057195" indent="0">
              <a:buNone/>
              <a:defRPr sz="800"/>
            </a:lvl7pPr>
            <a:lvl8pPr marL="2400060" indent="0">
              <a:buNone/>
              <a:defRPr sz="800"/>
            </a:lvl8pPr>
            <a:lvl9pPr marL="2742926" indent="0">
              <a:buNone/>
              <a:defRPr sz="800"/>
            </a:lvl9pPr>
          </a:lstStyle>
          <a:p>
            <a:pPr lvl="0"/>
            <a:r>
              <a:rPr lang="en-US"/>
              <a:t>Edit Master text styles</a:t>
            </a:r>
          </a:p>
        </p:txBody>
      </p:sp>
      <p:sp>
        <p:nvSpPr>
          <p:cNvPr id="11" name="Espace réservé du texte 3">
            <a:extLst>
              <a:ext uri="{FF2B5EF4-FFF2-40B4-BE49-F238E27FC236}">
                <a16:creationId xmlns:a16="http://schemas.microsoft.com/office/drawing/2014/main" xmlns="" id="{70CD4834-D61F-BE42-9FB3-AC0D67700F5A}"/>
              </a:ext>
            </a:extLst>
          </p:cNvPr>
          <p:cNvSpPr>
            <a:spLocks noGrp="1"/>
          </p:cNvSpPr>
          <p:nvPr>
            <p:ph type="body" sz="half" idx="10"/>
          </p:nvPr>
        </p:nvSpPr>
        <p:spPr>
          <a:xfrm>
            <a:off x="629841" y="803528"/>
            <a:ext cx="7991645" cy="425579"/>
          </a:xfrm>
          <a:prstGeom prst="rect">
            <a:avLst/>
          </a:prstGeom>
        </p:spPr>
        <p:txBody>
          <a:bodyPr anchor="ctr">
            <a:normAutofit/>
          </a:bodyPr>
          <a:lstStyle>
            <a:lvl1pPr marL="0" indent="0">
              <a:buNone/>
              <a:defRPr sz="1500"/>
            </a:lvl1pPr>
            <a:lvl2pPr marL="342866" indent="0">
              <a:buNone/>
              <a:defRPr sz="1100"/>
            </a:lvl2pPr>
            <a:lvl3pPr marL="685732" indent="0">
              <a:buNone/>
              <a:defRPr sz="900"/>
            </a:lvl3pPr>
            <a:lvl4pPr marL="1028598" indent="0">
              <a:buNone/>
              <a:defRPr sz="800"/>
            </a:lvl4pPr>
            <a:lvl5pPr marL="1371464" indent="0">
              <a:buNone/>
              <a:defRPr sz="800"/>
            </a:lvl5pPr>
            <a:lvl6pPr marL="1714331" indent="0">
              <a:buNone/>
              <a:defRPr sz="800"/>
            </a:lvl6pPr>
            <a:lvl7pPr marL="2057195" indent="0">
              <a:buNone/>
              <a:defRPr sz="800"/>
            </a:lvl7pPr>
            <a:lvl8pPr marL="2400060" indent="0">
              <a:buNone/>
              <a:defRPr sz="800"/>
            </a:lvl8pPr>
            <a:lvl9pPr marL="2742926" indent="0">
              <a:buNone/>
              <a:defRPr sz="800"/>
            </a:lvl9pPr>
          </a:lstStyle>
          <a:p>
            <a:pPr lvl="0"/>
            <a:r>
              <a:rPr lang="en-US"/>
              <a:t>Edit Master text styles</a:t>
            </a:r>
          </a:p>
        </p:txBody>
      </p:sp>
      <p:sp>
        <p:nvSpPr>
          <p:cNvPr id="13" name="Espace réservé du texte 3">
            <a:extLst>
              <a:ext uri="{FF2B5EF4-FFF2-40B4-BE49-F238E27FC236}">
                <a16:creationId xmlns:a16="http://schemas.microsoft.com/office/drawing/2014/main" xmlns="" id="{D36377A0-B2FC-254C-B4EF-774D513C878C}"/>
              </a:ext>
            </a:extLst>
          </p:cNvPr>
          <p:cNvSpPr>
            <a:spLocks noGrp="1"/>
          </p:cNvSpPr>
          <p:nvPr>
            <p:ph type="body" sz="half" idx="12"/>
          </p:nvPr>
        </p:nvSpPr>
        <p:spPr>
          <a:xfrm>
            <a:off x="3401261" y="3539371"/>
            <a:ext cx="2448805" cy="776798"/>
          </a:xfrm>
          <a:prstGeom prst="rect">
            <a:avLst/>
          </a:prstGeom>
        </p:spPr>
        <p:txBody>
          <a:bodyPr>
            <a:normAutofit/>
          </a:bodyPr>
          <a:lstStyle>
            <a:lvl1pPr marL="0" indent="0">
              <a:buNone/>
              <a:defRPr sz="1500"/>
            </a:lvl1pPr>
            <a:lvl2pPr marL="342866" indent="0">
              <a:buNone/>
              <a:defRPr sz="1100"/>
            </a:lvl2pPr>
            <a:lvl3pPr marL="685732" indent="0">
              <a:buNone/>
              <a:defRPr sz="900"/>
            </a:lvl3pPr>
            <a:lvl4pPr marL="1028598" indent="0">
              <a:buNone/>
              <a:defRPr sz="800"/>
            </a:lvl4pPr>
            <a:lvl5pPr marL="1371464" indent="0">
              <a:buNone/>
              <a:defRPr sz="800"/>
            </a:lvl5pPr>
            <a:lvl6pPr marL="1714331" indent="0">
              <a:buNone/>
              <a:defRPr sz="800"/>
            </a:lvl6pPr>
            <a:lvl7pPr marL="2057195" indent="0">
              <a:buNone/>
              <a:defRPr sz="800"/>
            </a:lvl7pPr>
            <a:lvl8pPr marL="2400060" indent="0">
              <a:buNone/>
              <a:defRPr sz="800"/>
            </a:lvl8pPr>
            <a:lvl9pPr marL="2742926" indent="0">
              <a:buNone/>
              <a:defRPr sz="800"/>
            </a:lvl9pPr>
          </a:lstStyle>
          <a:p>
            <a:pPr lvl="0"/>
            <a:r>
              <a:rPr lang="en-US"/>
              <a:t>Edit Master text styles</a:t>
            </a:r>
          </a:p>
        </p:txBody>
      </p:sp>
      <p:sp>
        <p:nvSpPr>
          <p:cNvPr id="18" name="Espace réservé du texte 3">
            <a:extLst>
              <a:ext uri="{FF2B5EF4-FFF2-40B4-BE49-F238E27FC236}">
                <a16:creationId xmlns:a16="http://schemas.microsoft.com/office/drawing/2014/main" xmlns="" id="{F356E3C4-9C77-D243-8888-15D21EA3F41E}"/>
              </a:ext>
            </a:extLst>
          </p:cNvPr>
          <p:cNvSpPr>
            <a:spLocks noGrp="1"/>
          </p:cNvSpPr>
          <p:nvPr>
            <p:ph type="body" sz="half" idx="15"/>
          </p:nvPr>
        </p:nvSpPr>
        <p:spPr>
          <a:xfrm>
            <a:off x="6172689" y="3539371"/>
            <a:ext cx="2502245" cy="776798"/>
          </a:xfrm>
          <a:prstGeom prst="rect">
            <a:avLst/>
          </a:prstGeom>
        </p:spPr>
        <p:txBody>
          <a:bodyPr>
            <a:normAutofit/>
          </a:bodyPr>
          <a:lstStyle>
            <a:lvl1pPr marL="0" indent="0">
              <a:buNone/>
              <a:defRPr sz="1500"/>
            </a:lvl1pPr>
            <a:lvl2pPr marL="342866" indent="0">
              <a:buNone/>
              <a:defRPr sz="1100"/>
            </a:lvl2pPr>
            <a:lvl3pPr marL="685732" indent="0">
              <a:buNone/>
              <a:defRPr sz="900"/>
            </a:lvl3pPr>
            <a:lvl4pPr marL="1028598" indent="0">
              <a:buNone/>
              <a:defRPr sz="800"/>
            </a:lvl4pPr>
            <a:lvl5pPr marL="1371464" indent="0">
              <a:buNone/>
              <a:defRPr sz="800"/>
            </a:lvl5pPr>
            <a:lvl6pPr marL="1714331" indent="0">
              <a:buNone/>
              <a:defRPr sz="800"/>
            </a:lvl6pPr>
            <a:lvl7pPr marL="2057195" indent="0">
              <a:buNone/>
              <a:defRPr sz="800"/>
            </a:lvl7pPr>
            <a:lvl8pPr marL="2400060" indent="0">
              <a:buNone/>
              <a:defRPr sz="800"/>
            </a:lvl8pPr>
            <a:lvl9pPr marL="2742926" indent="0">
              <a:buNone/>
              <a:defRPr sz="800"/>
            </a:lvl9pPr>
          </a:lstStyle>
          <a:p>
            <a:pPr lvl="0"/>
            <a:r>
              <a:rPr lang="en-US"/>
              <a:t>Edit Master text styles</a:t>
            </a:r>
          </a:p>
        </p:txBody>
      </p:sp>
      <p:sp>
        <p:nvSpPr>
          <p:cNvPr id="12" name="Espace réservé de l’image 2">
            <a:extLst>
              <a:ext uri="{FF2B5EF4-FFF2-40B4-BE49-F238E27FC236}">
                <a16:creationId xmlns:a16="http://schemas.microsoft.com/office/drawing/2014/main" xmlns="" id="{27317210-FA97-8749-A8C5-095DB53F4D60}"/>
              </a:ext>
            </a:extLst>
          </p:cNvPr>
          <p:cNvSpPr>
            <a:spLocks noGrp="1"/>
          </p:cNvSpPr>
          <p:nvPr>
            <p:ph type="pic" idx="16"/>
          </p:nvPr>
        </p:nvSpPr>
        <p:spPr>
          <a:xfrm>
            <a:off x="6172689" y="1699688"/>
            <a:ext cx="2448805" cy="1653030"/>
          </a:xfrm>
          <a:prstGeom prst="rect">
            <a:avLst/>
          </a:prstGeom>
        </p:spPr>
        <p:txBody>
          <a:bodyPr/>
          <a:lstStyle>
            <a:lvl1pPr marL="0" indent="0">
              <a:buNone/>
              <a:defRPr sz="2400"/>
            </a:lvl1pPr>
            <a:lvl2pPr marL="342866" indent="0">
              <a:buNone/>
              <a:defRPr sz="2100"/>
            </a:lvl2pPr>
            <a:lvl3pPr marL="685732" indent="0">
              <a:buNone/>
              <a:defRPr sz="1800"/>
            </a:lvl3pPr>
            <a:lvl4pPr marL="1028598" indent="0">
              <a:buNone/>
              <a:defRPr sz="1500"/>
            </a:lvl4pPr>
            <a:lvl5pPr marL="1371464" indent="0">
              <a:buNone/>
              <a:defRPr sz="1500"/>
            </a:lvl5pPr>
            <a:lvl6pPr marL="1714331" indent="0">
              <a:buNone/>
              <a:defRPr sz="1500"/>
            </a:lvl6pPr>
            <a:lvl7pPr marL="2057195" indent="0">
              <a:buNone/>
              <a:defRPr sz="1500"/>
            </a:lvl7pPr>
            <a:lvl8pPr marL="2400060" indent="0">
              <a:buNone/>
              <a:defRPr sz="1500"/>
            </a:lvl8pPr>
            <a:lvl9pPr marL="2742926" indent="0">
              <a:buNone/>
              <a:defRPr sz="1500"/>
            </a:lvl9pPr>
          </a:lstStyle>
          <a:p>
            <a:r>
              <a:rPr lang="en-US"/>
              <a:t>Click icon to add picture</a:t>
            </a:r>
            <a:endParaRPr lang="fr-FR"/>
          </a:p>
        </p:txBody>
      </p:sp>
      <p:sp>
        <p:nvSpPr>
          <p:cNvPr id="14" name="Espace réservé de l’image 2">
            <a:extLst>
              <a:ext uri="{FF2B5EF4-FFF2-40B4-BE49-F238E27FC236}">
                <a16:creationId xmlns:a16="http://schemas.microsoft.com/office/drawing/2014/main" xmlns="" id="{C858CE35-B425-0E4A-B5C1-C67DB99544F0}"/>
              </a:ext>
            </a:extLst>
          </p:cNvPr>
          <p:cNvSpPr>
            <a:spLocks noGrp="1"/>
          </p:cNvSpPr>
          <p:nvPr>
            <p:ph type="pic" idx="17"/>
          </p:nvPr>
        </p:nvSpPr>
        <p:spPr>
          <a:xfrm>
            <a:off x="3401261" y="1699688"/>
            <a:ext cx="2448805" cy="1653030"/>
          </a:xfrm>
          <a:prstGeom prst="rect">
            <a:avLst/>
          </a:prstGeom>
        </p:spPr>
        <p:txBody>
          <a:bodyPr/>
          <a:lstStyle>
            <a:lvl1pPr marL="0" indent="0">
              <a:buNone/>
              <a:defRPr sz="2400"/>
            </a:lvl1pPr>
            <a:lvl2pPr marL="342866" indent="0">
              <a:buNone/>
              <a:defRPr sz="2100"/>
            </a:lvl2pPr>
            <a:lvl3pPr marL="685732" indent="0">
              <a:buNone/>
              <a:defRPr sz="1800"/>
            </a:lvl3pPr>
            <a:lvl4pPr marL="1028598" indent="0">
              <a:buNone/>
              <a:defRPr sz="1500"/>
            </a:lvl4pPr>
            <a:lvl5pPr marL="1371464" indent="0">
              <a:buNone/>
              <a:defRPr sz="1500"/>
            </a:lvl5pPr>
            <a:lvl6pPr marL="1714331" indent="0">
              <a:buNone/>
              <a:defRPr sz="1500"/>
            </a:lvl6pPr>
            <a:lvl7pPr marL="2057195" indent="0">
              <a:buNone/>
              <a:defRPr sz="1500"/>
            </a:lvl7pPr>
            <a:lvl8pPr marL="2400060" indent="0">
              <a:buNone/>
              <a:defRPr sz="1500"/>
            </a:lvl8pPr>
            <a:lvl9pPr marL="2742926" indent="0">
              <a:buNone/>
              <a:defRPr sz="1500"/>
            </a:lvl9pPr>
          </a:lstStyle>
          <a:p>
            <a:r>
              <a:rPr lang="en-US"/>
              <a:t>Click icon to add picture</a:t>
            </a:r>
            <a:endParaRPr lang="fr-FR"/>
          </a:p>
        </p:txBody>
      </p:sp>
      <p:sp>
        <p:nvSpPr>
          <p:cNvPr id="5" name="Date Placeholder 4">
            <a:extLst>
              <a:ext uri="{FF2B5EF4-FFF2-40B4-BE49-F238E27FC236}">
                <a16:creationId xmlns:a16="http://schemas.microsoft.com/office/drawing/2014/main" xmlns="" id="{BFF50ECB-09ED-48C6-AE84-85C71BF28934}"/>
              </a:ext>
            </a:extLst>
          </p:cNvPr>
          <p:cNvSpPr>
            <a:spLocks noGrp="1"/>
          </p:cNvSpPr>
          <p:nvPr>
            <p:ph type="dt" sz="half" idx="18"/>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6" name="Footer Placeholder 5">
            <a:extLst>
              <a:ext uri="{FF2B5EF4-FFF2-40B4-BE49-F238E27FC236}">
                <a16:creationId xmlns:a16="http://schemas.microsoft.com/office/drawing/2014/main" xmlns="" id="{8473018F-11BA-4C98-A2EB-C146E8D7D1D2}"/>
              </a:ext>
            </a:extLst>
          </p:cNvPr>
          <p:cNvSpPr>
            <a:spLocks noGrp="1"/>
          </p:cNvSpPr>
          <p:nvPr>
            <p:ph type="ftr" sz="quarter" idx="19"/>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7" name="Slide Number Placeholder 6">
            <a:extLst>
              <a:ext uri="{FF2B5EF4-FFF2-40B4-BE49-F238E27FC236}">
                <a16:creationId xmlns:a16="http://schemas.microsoft.com/office/drawing/2014/main" xmlns="" id="{7B04D227-AFE4-49B9-8FCE-4570D7E430B0}"/>
              </a:ext>
            </a:extLst>
          </p:cNvPr>
          <p:cNvSpPr>
            <a:spLocks noGrp="1"/>
          </p:cNvSpPr>
          <p:nvPr>
            <p:ph type="sldNum" sz="quarter" idx="20"/>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753635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INFOGRAPHIC/IMAGE">
    <p:spTree>
      <p:nvGrpSpPr>
        <p:cNvPr id="1" name=""/>
        <p:cNvGrpSpPr/>
        <p:nvPr/>
      </p:nvGrpSpPr>
      <p:grpSpPr>
        <a:xfrm>
          <a:off x="0" y="0"/>
          <a:ext cx="0" cy="0"/>
          <a:chOff x="0" y="0"/>
          <a:chExt cx="0" cy="0"/>
        </a:xfrm>
      </p:grpSpPr>
      <p:sp>
        <p:nvSpPr>
          <p:cNvPr id="7" name="Espace réservé du contenu 3">
            <a:extLst>
              <a:ext uri="{FF2B5EF4-FFF2-40B4-BE49-F238E27FC236}">
                <a16:creationId xmlns:a16="http://schemas.microsoft.com/office/drawing/2014/main" xmlns="" id="{81105880-5E6B-6E4A-B5C9-CBC0DE9DFD0C}"/>
              </a:ext>
            </a:extLst>
          </p:cNvPr>
          <p:cNvSpPr>
            <a:spLocks noGrp="1"/>
          </p:cNvSpPr>
          <p:nvPr>
            <p:ph sz="half" idx="10"/>
          </p:nvPr>
        </p:nvSpPr>
        <p:spPr>
          <a:xfrm>
            <a:off x="3337011" y="526902"/>
            <a:ext cx="5202043" cy="3874846"/>
          </a:xfrm>
          <a:prstGeom prst="rect">
            <a:avLst/>
          </a:prstGeom>
        </p:spPr>
        <p:txBody>
          <a:bodyPr/>
          <a:lstStyle>
            <a:lvl1pPr marL="0" indent="0">
              <a:buNone/>
              <a:defRPr/>
            </a:lvl1pPr>
          </a:lstStyle>
          <a:p>
            <a:pPr lvl="0"/>
            <a:r>
              <a:rPr lang="en-US"/>
              <a:t>Edit Master text styles</a:t>
            </a:r>
          </a:p>
        </p:txBody>
      </p:sp>
      <p:sp>
        <p:nvSpPr>
          <p:cNvPr id="10" name="Titre 1">
            <a:extLst>
              <a:ext uri="{FF2B5EF4-FFF2-40B4-BE49-F238E27FC236}">
                <a16:creationId xmlns:a16="http://schemas.microsoft.com/office/drawing/2014/main" xmlns="" id="{43D1123D-9FE3-614F-B1DF-38815C374209}"/>
              </a:ext>
            </a:extLst>
          </p:cNvPr>
          <p:cNvSpPr>
            <a:spLocks noGrp="1"/>
          </p:cNvSpPr>
          <p:nvPr>
            <p:ph type="title" hasCustomPrompt="1"/>
          </p:nvPr>
        </p:nvSpPr>
        <p:spPr>
          <a:xfrm>
            <a:off x="629849" y="526895"/>
            <a:ext cx="2531531" cy="853068"/>
          </a:xfrm>
          <a:prstGeom prst="rect">
            <a:avLst/>
          </a:prstGeom>
        </p:spPr>
        <p:txBody>
          <a:bodyPr anchor="ctr"/>
          <a:lstStyle>
            <a:lvl1pPr>
              <a:defRPr sz="2400">
                <a:solidFill>
                  <a:srgbClr val="0033A0"/>
                </a:solidFill>
              </a:defRPr>
            </a:lvl1pPr>
          </a:lstStyle>
          <a:p>
            <a:r>
              <a:rPr lang="fr-FR" dirty="0"/>
              <a:t>MODIFIEZ LE STYLE DU TITRE</a:t>
            </a:r>
          </a:p>
        </p:txBody>
      </p:sp>
      <p:sp>
        <p:nvSpPr>
          <p:cNvPr id="11" name="Espace réservé du texte 3">
            <a:extLst>
              <a:ext uri="{FF2B5EF4-FFF2-40B4-BE49-F238E27FC236}">
                <a16:creationId xmlns:a16="http://schemas.microsoft.com/office/drawing/2014/main" xmlns="" id="{802082E6-4899-044F-92CE-0470567E9E4C}"/>
              </a:ext>
            </a:extLst>
          </p:cNvPr>
          <p:cNvSpPr>
            <a:spLocks noGrp="1"/>
          </p:cNvSpPr>
          <p:nvPr>
            <p:ph type="body" sz="half" idx="2"/>
          </p:nvPr>
        </p:nvSpPr>
        <p:spPr>
          <a:xfrm>
            <a:off x="629850" y="1543052"/>
            <a:ext cx="2531531" cy="2858691"/>
          </a:xfrm>
          <a:prstGeom prst="rect">
            <a:avLst/>
          </a:prstGeom>
        </p:spPr>
        <p:txBody>
          <a:bodyPr/>
          <a:lstStyle>
            <a:lvl1pPr marL="0" indent="0">
              <a:buNone/>
              <a:defRPr sz="1200"/>
            </a:lvl1pPr>
            <a:lvl2pPr marL="342866" indent="0">
              <a:buNone/>
              <a:defRPr sz="1100"/>
            </a:lvl2pPr>
            <a:lvl3pPr marL="685732" indent="0">
              <a:buNone/>
              <a:defRPr sz="900"/>
            </a:lvl3pPr>
            <a:lvl4pPr marL="1028598" indent="0">
              <a:buNone/>
              <a:defRPr sz="800"/>
            </a:lvl4pPr>
            <a:lvl5pPr marL="1371464" indent="0">
              <a:buNone/>
              <a:defRPr sz="800"/>
            </a:lvl5pPr>
            <a:lvl6pPr marL="1714331" indent="0">
              <a:buNone/>
              <a:defRPr sz="800"/>
            </a:lvl6pPr>
            <a:lvl7pPr marL="2057195" indent="0">
              <a:buNone/>
              <a:defRPr sz="800"/>
            </a:lvl7pPr>
            <a:lvl8pPr marL="2400060" indent="0">
              <a:buNone/>
              <a:defRPr sz="800"/>
            </a:lvl8pPr>
            <a:lvl9pPr marL="2742926" indent="0">
              <a:buNone/>
              <a:defRPr sz="800"/>
            </a:lvl9pPr>
          </a:lstStyle>
          <a:p>
            <a:pPr lvl="0"/>
            <a:r>
              <a:rPr lang="en-US"/>
              <a:t>Edit Master text styles</a:t>
            </a:r>
          </a:p>
        </p:txBody>
      </p:sp>
      <p:sp>
        <p:nvSpPr>
          <p:cNvPr id="2" name="Date Placeholder 1">
            <a:extLst>
              <a:ext uri="{FF2B5EF4-FFF2-40B4-BE49-F238E27FC236}">
                <a16:creationId xmlns:a16="http://schemas.microsoft.com/office/drawing/2014/main" xmlns="" id="{14B0D9B9-9B31-428B-AE8B-2112003589CB}"/>
              </a:ext>
            </a:extLst>
          </p:cNvPr>
          <p:cNvSpPr>
            <a:spLocks noGrp="1"/>
          </p:cNvSpPr>
          <p:nvPr>
            <p:ph type="dt" sz="half" idx="11"/>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3" name="Footer Placeholder 2">
            <a:extLst>
              <a:ext uri="{FF2B5EF4-FFF2-40B4-BE49-F238E27FC236}">
                <a16:creationId xmlns:a16="http://schemas.microsoft.com/office/drawing/2014/main" xmlns="" id="{66A49B96-7458-4B05-8D2A-1CC152382950}"/>
              </a:ext>
            </a:extLst>
          </p:cNvPr>
          <p:cNvSpPr>
            <a:spLocks noGrp="1"/>
          </p:cNvSpPr>
          <p:nvPr>
            <p:ph type="ftr" sz="quarter" idx="12"/>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4" name="Slide Number Placeholder 3">
            <a:extLst>
              <a:ext uri="{FF2B5EF4-FFF2-40B4-BE49-F238E27FC236}">
                <a16:creationId xmlns:a16="http://schemas.microsoft.com/office/drawing/2014/main" xmlns="" id="{02CD934B-E5A5-40C9-9CD2-0D1F5AE23C16}"/>
              </a:ext>
            </a:extLst>
          </p:cNvPr>
          <p:cNvSpPr>
            <a:spLocks noGrp="1"/>
          </p:cNvSpPr>
          <p:nvPr>
            <p:ph type="sldNum" sz="quarter" idx="13"/>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517899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 IMAGE + TEXT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xmlns="" id="{4CAA1689-C07E-BF4E-A678-768B607FEC35}"/>
              </a:ext>
            </a:extLst>
          </p:cNvPr>
          <p:cNvSpPr>
            <a:spLocks noGrp="1"/>
          </p:cNvSpPr>
          <p:nvPr>
            <p:ph type="title" hasCustomPrompt="1"/>
          </p:nvPr>
        </p:nvSpPr>
        <p:spPr>
          <a:xfrm>
            <a:off x="8" y="10"/>
            <a:ext cx="2531531" cy="1147969"/>
          </a:xfrm>
          <a:prstGeom prst="rect">
            <a:avLst/>
          </a:prstGeom>
          <a:solidFill>
            <a:srgbClr val="4066B8"/>
          </a:solidFill>
        </p:spPr>
        <p:txBody>
          <a:bodyPr lIns="215978" tIns="215978" rIns="215978" bIns="215978" anchor="ctr"/>
          <a:lstStyle>
            <a:lvl1pPr>
              <a:defRPr sz="2400">
                <a:solidFill>
                  <a:schemeClr val="bg1"/>
                </a:solidFill>
              </a:defRPr>
            </a:lvl1pPr>
          </a:lstStyle>
          <a:p>
            <a:r>
              <a:rPr lang="fr-FR" dirty="0"/>
              <a:t>MODIFIEZ LE STYLE DU TITRE</a:t>
            </a:r>
          </a:p>
        </p:txBody>
      </p:sp>
      <p:sp>
        <p:nvSpPr>
          <p:cNvPr id="6" name="Espace réservé du texte 3">
            <a:extLst>
              <a:ext uri="{FF2B5EF4-FFF2-40B4-BE49-F238E27FC236}">
                <a16:creationId xmlns:a16="http://schemas.microsoft.com/office/drawing/2014/main" xmlns="" id="{A100D752-4660-364F-8192-DAEA4BED2085}"/>
              </a:ext>
            </a:extLst>
          </p:cNvPr>
          <p:cNvSpPr>
            <a:spLocks noGrp="1"/>
          </p:cNvSpPr>
          <p:nvPr>
            <p:ph type="body" sz="half" idx="2"/>
          </p:nvPr>
        </p:nvSpPr>
        <p:spPr>
          <a:xfrm>
            <a:off x="8" y="1147978"/>
            <a:ext cx="2531531" cy="3488635"/>
          </a:xfrm>
          <a:prstGeom prst="rect">
            <a:avLst/>
          </a:prstGeom>
          <a:solidFill>
            <a:srgbClr val="4066B8"/>
          </a:solidFill>
        </p:spPr>
        <p:txBody>
          <a:bodyPr lIns="215978" tIns="215978" rIns="215978" bIns="215978">
            <a:normAutofit/>
          </a:bodyPr>
          <a:lstStyle>
            <a:lvl1pPr marL="0" indent="0">
              <a:buNone/>
              <a:defRPr sz="1500">
                <a:solidFill>
                  <a:schemeClr val="bg1"/>
                </a:solidFill>
                <a:latin typeface="+mn-lt"/>
              </a:defRPr>
            </a:lvl1pPr>
            <a:lvl2pPr marL="342866" indent="0">
              <a:buNone/>
              <a:defRPr sz="1100"/>
            </a:lvl2pPr>
            <a:lvl3pPr marL="685732" indent="0">
              <a:buNone/>
              <a:defRPr sz="900"/>
            </a:lvl3pPr>
            <a:lvl4pPr marL="1028598" indent="0">
              <a:buNone/>
              <a:defRPr sz="800"/>
            </a:lvl4pPr>
            <a:lvl5pPr marL="1371464" indent="0">
              <a:buNone/>
              <a:defRPr sz="800"/>
            </a:lvl5pPr>
            <a:lvl6pPr marL="1714331" indent="0">
              <a:buNone/>
              <a:defRPr sz="800"/>
            </a:lvl6pPr>
            <a:lvl7pPr marL="2057195" indent="0">
              <a:buNone/>
              <a:defRPr sz="800"/>
            </a:lvl7pPr>
            <a:lvl8pPr marL="2400060" indent="0">
              <a:buNone/>
              <a:defRPr sz="800"/>
            </a:lvl8pPr>
            <a:lvl9pPr marL="2742926" indent="0">
              <a:buNone/>
              <a:defRPr sz="800"/>
            </a:lvl9pPr>
          </a:lstStyle>
          <a:p>
            <a:pPr lvl="0"/>
            <a:r>
              <a:rPr lang="en-US"/>
              <a:t>Edit Master text styles</a:t>
            </a:r>
          </a:p>
        </p:txBody>
      </p:sp>
      <p:sp>
        <p:nvSpPr>
          <p:cNvPr id="9" name="Espace réservé du contenu 3">
            <a:extLst>
              <a:ext uri="{FF2B5EF4-FFF2-40B4-BE49-F238E27FC236}">
                <a16:creationId xmlns:a16="http://schemas.microsoft.com/office/drawing/2014/main" xmlns="" id="{CEBD210E-8CAA-480C-A209-874C3A1266DD}"/>
              </a:ext>
            </a:extLst>
          </p:cNvPr>
          <p:cNvSpPr>
            <a:spLocks noGrp="1"/>
          </p:cNvSpPr>
          <p:nvPr>
            <p:ph sz="half" idx="10"/>
          </p:nvPr>
        </p:nvSpPr>
        <p:spPr>
          <a:xfrm>
            <a:off x="2531530" y="1"/>
            <a:ext cx="6612470" cy="4636604"/>
          </a:xfrm>
          <a:prstGeom prst="rect">
            <a:avLst/>
          </a:prstGeom>
        </p:spPr>
        <p:txBody>
          <a:bodyPr/>
          <a:lstStyle>
            <a:lvl1pPr marL="0" indent="0">
              <a:buNone/>
              <a:defRPr/>
            </a:lvl1pPr>
          </a:lstStyle>
          <a:p>
            <a:pPr lvl="0"/>
            <a:r>
              <a:rPr lang="en-US"/>
              <a:t>Edit Master text styles</a:t>
            </a:r>
          </a:p>
        </p:txBody>
      </p:sp>
      <p:sp>
        <p:nvSpPr>
          <p:cNvPr id="11" name="Date Placeholder 10">
            <a:extLst>
              <a:ext uri="{FF2B5EF4-FFF2-40B4-BE49-F238E27FC236}">
                <a16:creationId xmlns:a16="http://schemas.microsoft.com/office/drawing/2014/main" xmlns="" id="{EA3B1F1B-047A-4831-8955-3D817A856ABF}"/>
              </a:ext>
            </a:extLst>
          </p:cNvPr>
          <p:cNvSpPr>
            <a:spLocks noGrp="1"/>
          </p:cNvSpPr>
          <p:nvPr>
            <p:ph type="dt" sz="half" idx="11"/>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12" name="Footer Placeholder 11">
            <a:extLst>
              <a:ext uri="{FF2B5EF4-FFF2-40B4-BE49-F238E27FC236}">
                <a16:creationId xmlns:a16="http://schemas.microsoft.com/office/drawing/2014/main" xmlns="" id="{449ED469-CC25-49AD-BAC3-24AA319BA29D}"/>
              </a:ext>
            </a:extLst>
          </p:cNvPr>
          <p:cNvSpPr>
            <a:spLocks noGrp="1"/>
          </p:cNvSpPr>
          <p:nvPr>
            <p:ph type="ftr" sz="quarter" idx="12"/>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13" name="Slide Number Placeholder 12">
            <a:extLst>
              <a:ext uri="{FF2B5EF4-FFF2-40B4-BE49-F238E27FC236}">
                <a16:creationId xmlns:a16="http://schemas.microsoft.com/office/drawing/2014/main" xmlns="" id="{B52EAC86-C220-4B58-B110-FD5CD8DC4692}"/>
              </a:ext>
            </a:extLst>
          </p:cNvPr>
          <p:cNvSpPr>
            <a:spLocks noGrp="1"/>
          </p:cNvSpPr>
          <p:nvPr>
            <p:ph type="sldNum" sz="quarter" idx="13"/>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237994347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IMAGE + TEXT BOX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AEBCEEE-B9D7-A041-A698-B24DAEFAD864}"/>
              </a:ext>
            </a:extLst>
          </p:cNvPr>
          <p:cNvSpPr>
            <a:spLocks noGrp="1"/>
          </p:cNvSpPr>
          <p:nvPr>
            <p:ph type="title" hasCustomPrompt="1"/>
          </p:nvPr>
        </p:nvSpPr>
        <p:spPr>
          <a:xfrm>
            <a:off x="6612477" y="10"/>
            <a:ext cx="2531531" cy="1147969"/>
          </a:xfrm>
          <a:prstGeom prst="rect">
            <a:avLst/>
          </a:prstGeom>
          <a:solidFill>
            <a:srgbClr val="4066B8"/>
          </a:solidFill>
        </p:spPr>
        <p:txBody>
          <a:bodyPr lIns="215978" tIns="215978" rIns="215978" bIns="215978" anchor="ctr"/>
          <a:lstStyle>
            <a:lvl1pPr>
              <a:defRPr sz="2400">
                <a:solidFill>
                  <a:schemeClr val="bg1"/>
                </a:solidFill>
              </a:defRPr>
            </a:lvl1pPr>
          </a:lstStyle>
          <a:p>
            <a:r>
              <a:rPr lang="fr-FR" dirty="0"/>
              <a:t>MODIFIEZ LE STYLE DU TITRE</a:t>
            </a:r>
          </a:p>
        </p:txBody>
      </p:sp>
      <p:sp>
        <p:nvSpPr>
          <p:cNvPr id="4" name="Espace réservé du texte 3">
            <a:extLst>
              <a:ext uri="{FF2B5EF4-FFF2-40B4-BE49-F238E27FC236}">
                <a16:creationId xmlns:a16="http://schemas.microsoft.com/office/drawing/2014/main" xmlns="" id="{EDD27815-B906-634D-BA9B-42B8F7265967}"/>
              </a:ext>
            </a:extLst>
          </p:cNvPr>
          <p:cNvSpPr>
            <a:spLocks noGrp="1"/>
          </p:cNvSpPr>
          <p:nvPr>
            <p:ph type="body" sz="half" idx="2"/>
          </p:nvPr>
        </p:nvSpPr>
        <p:spPr>
          <a:xfrm>
            <a:off x="6612477" y="1147978"/>
            <a:ext cx="2531531" cy="3488635"/>
          </a:xfrm>
          <a:prstGeom prst="rect">
            <a:avLst/>
          </a:prstGeom>
          <a:solidFill>
            <a:srgbClr val="4066B8"/>
          </a:solidFill>
        </p:spPr>
        <p:txBody>
          <a:bodyPr lIns="215978" tIns="215978" rIns="215978" bIns="215978">
            <a:normAutofit/>
          </a:bodyPr>
          <a:lstStyle>
            <a:lvl1pPr marL="0" indent="0">
              <a:buNone/>
              <a:defRPr sz="1500">
                <a:solidFill>
                  <a:schemeClr val="bg1"/>
                </a:solidFill>
                <a:latin typeface="+mn-lt"/>
              </a:defRPr>
            </a:lvl1pPr>
            <a:lvl2pPr marL="342866" indent="0">
              <a:buNone/>
              <a:defRPr sz="1100"/>
            </a:lvl2pPr>
            <a:lvl3pPr marL="685732" indent="0">
              <a:buNone/>
              <a:defRPr sz="900"/>
            </a:lvl3pPr>
            <a:lvl4pPr marL="1028598" indent="0">
              <a:buNone/>
              <a:defRPr sz="800"/>
            </a:lvl4pPr>
            <a:lvl5pPr marL="1371464" indent="0">
              <a:buNone/>
              <a:defRPr sz="800"/>
            </a:lvl5pPr>
            <a:lvl6pPr marL="1714331" indent="0">
              <a:buNone/>
              <a:defRPr sz="800"/>
            </a:lvl6pPr>
            <a:lvl7pPr marL="2057195" indent="0">
              <a:buNone/>
              <a:defRPr sz="800"/>
            </a:lvl7pPr>
            <a:lvl8pPr marL="2400060" indent="0">
              <a:buNone/>
              <a:defRPr sz="800"/>
            </a:lvl8pPr>
            <a:lvl9pPr marL="2742926" indent="0">
              <a:buNone/>
              <a:defRPr sz="800"/>
            </a:lvl9pPr>
          </a:lstStyle>
          <a:p>
            <a:pPr lvl="0"/>
            <a:r>
              <a:rPr lang="en-US"/>
              <a:t>Edit Master text styles</a:t>
            </a:r>
          </a:p>
        </p:txBody>
      </p:sp>
      <p:sp>
        <p:nvSpPr>
          <p:cNvPr id="11" name="Espace réservé du contenu 3">
            <a:extLst>
              <a:ext uri="{FF2B5EF4-FFF2-40B4-BE49-F238E27FC236}">
                <a16:creationId xmlns:a16="http://schemas.microsoft.com/office/drawing/2014/main" xmlns="" id="{C3C20893-0559-4886-8674-C7BFE97EB0EA}"/>
              </a:ext>
            </a:extLst>
          </p:cNvPr>
          <p:cNvSpPr>
            <a:spLocks noGrp="1"/>
          </p:cNvSpPr>
          <p:nvPr>
            <p:ph sz="half" idx="10"/>
          </p:nvPr>
        </p:nvSpPr>
        <p:spPr>
          <a:xfrm>
            <a:off x="1" y="-67"/>
            <a:ext cx="6612470" cy="4636671"/>
          </a:xfrm>
          <a:prstGeom prst="rect">
            <a:avLst/>
          </a:prstGeom>
        </p:spPr>
        <p:txBody>
          <a:bodyPr/>
          <a:lstStyle>
            <a:lvl1pPr marL="0" indent="0">
              <a:buNone/>
              <a:defRPr/>
            </a:lvl1pPr>
          </a:lstStyle>
          <a:p>
            <a:pPr lvl="0"/>
            <a:r>
              <a:rPr lang="en-US"/>
              <a:t>Edit Master text styles</a:t>
            </a:r>
          </a:p>
        </p:txBody>
      </p:sp>
      <p:sp>
        <p:nvSpPr>
          <p:cNvPr id="12" name="Date Placeholder 11">
            <a:extLst>
              <a:ext uri="{FF2B5EF4-FFF2-40B4-BE49-F238E27FC236}">
                <a16:creationId xmlns:a16="http://schemas.microsoft.com/office/drawing/2014/main" xmlns="" id="{35EAF30C-9C63-40BF-A92E-FF345BE420CE}"/>
              </a:ext>
            </a:extLst>
          </p:cNvPr>
          <p:cNvSpPr>
            <a:spLocks noGrp="1"/>
          </p:cNvSpPr>
          <p:nvPr>
            <p:ph type="dt" sz="half" idx="11"/>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13" name="Footer Placeholder 12">
            <a:extLst>
              <a:ext uri="{FF2B5EF4-FFF2-40B4-BE49-F238E27FC236}">
                <a16:creationId xmlns:a16="http://schemas.microsoft.com/office/drawing/2014/main" xmlns="" id="{F3314E1D-39AB-4331-B5B4-08A3D6EF0202}"/>
              </a:ext>
            </a:extLst>
          </p:cNvPr>
          <p:cNvSpPr>
            <a:spLocks noGrp="1"/>
          </p:cNvSpPr>
          <p:nvPr>
            <p:ph type="ftr" sz="quarter" idx="12"/>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14" name="Slide Number Placeholder 13">
            <a:extLst>
              <a:ext uri="{FF2B5EF4-FFF2-40B4-BE49-F238E27FC236}">
                <a16:creationId xmlns:a16="http://schemas.microsoft.com/office/drawing/2014/main" xmlns="" id="{9623C385-90AD-4AD8-A0E1-26680C7B927D}"/>
              </a:ext>
            </a:extLst>
          </p:cNvPr>
          <p:cNvSpPr>
            <a:spLocks noGrp="1"/>
          </p:cNvSpPr>
          <p:nvPr>
            <p:ph type="sldNum" sz="quarter" idx="13"/>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745169347"/>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8D17360-9B28-41A2-97B8-6C9D0971DDB2}"/>
              </a:ext>
            </a:extLst>
          </p:cNvPr>
          <p:cNvSpPr>
            <a:spLocks noGrp="1"/>
          </p:cNvSpPr>
          <p:nvPr>
            <p:ph type="dt" sz="half" idx="10"/>
          </p:nvPr>
        </p:nvSpPr>
        <p:spPr/>
        <p:txBody>
          <a:bodyPr/>
          <a:lstStyle/>
          <a:p>
            <a:r>
              <a:rPr lang="en-US" smtClean="0">
                <a:solidFill>
                  <a:srgbClr val="000000">
                    <a:tint val="75000"/>
                  </a:srgbClr>
                </a:solidFill>
              </a:rPr>
              <a:t>December 2018</a:t>
            </a:r>
            <a:endParaRPr lang="en-US">
              <a:solidFill>
                <a:srgbClr val="000000">
                  <a:tint val="75000"/>
                </a:srgbClr>
              </a:solidFill>
            </a:endParaRPr>
          </a:p>
        </p:txBody>
      </p:sp>
      <p:sp>
        <p:nvSpPr>
          <p:cNvPr id="3" name="Footer Placeholder 2">
            <a:extLst>
              <a:ext uri="{FF2B5EF4-FFF2-40B4-BE49-F238E27FC236}">
                <a16:creationId xmlns:a16="http://schemas.microsoft.com/office/drawing/2014/main" xmlns="" id="{E4C6815E-56CA-4C9F-AFA8-C96C90C23452}"/>
              </a:ext>
            </a:extLst>
          </p:cNvPr>
          <p:cNvSpPr>
            <a:spLocks noGrp="1"/>
          </p:cNvSpPr>
          <p:nvPr>
            <p:ph type="ftr" sz="quarter" idx="11"/>
          </p:nvPr>
        </p:nvSpPr>
        <p:spPr/>
        <p:txBody>
          <a:bodyPr/>
          <a:lstStyle/>
          <a:p>
            <a:r>
              <a:rPr lang="en-US" smtClean="0">
                <a:solidFill>
                  <a:srgbClr val="000000">
                    <a:tint val="75000"/>
                  </a:srgbClr>
                </a:solidFill>
              </a:rPr>
              <a:t> </a:t>
            </a:r>
            <a:endParaRPr lang="en-US" dirty="0">
              <a:solidFill>
                <a:srgbClr val="000000">
                  <a:tint val="75000"/>
                </a:srgbClr>
              </a:solidFill>
            </a:endParaRPr>
          </a:p>
        </p:txBody>
      </p:sp>
      <p:sp>
        <p:nvSpPr>
          <p:cNvPr id="4" name="Slide Number Placeholder 3">
            <a:extLst>
              <a:ext uri="{FF2B5EF4-FFF2-40B4-BE49-F238E27FC236}">
                <a16:creationId xmlns:a16="http://schemas.microsoft.com/office/drawing/2014/main" xmlns="" id="{8EB0EBB9-FF07-458C-A11E-F4F147450B59}"/>
              </a:ext>
            </a:extLst>
          </p:cNvPr>
          <p:cNvSpPr>
            <a:spLocks noGrp="1"/>
          </p:cNvSpPr>
          <p:nvPr>
            <p:ph type="sldNum" sz="quarter" idx="12"/>
          </p:nvPr>
        </p:nvSpPr>
        <p:spPr/>
        <p:txBody>
          <a:bodyPr/>
          <a:lstStyle/>
          <a:p>
            <a:fld id="{453CACAC-30DB-4DD9-9953-966E88B7914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99733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1918" y="1885951"/>
            <a:ext cx="6686549" cy="1697086"/>
          </a:xfrm>
        </p:spPr>
        <p:txBody>
          <a:bodyPr anchor="b">
            <a:normAutofit/>
          </a:bodyPr>
          <a:lstStyle>
            <a:lvl1pPr>
              <a:defRPr sz="4100"/>
            </a:lvl1pPr>
          </a:lstStyle>
          <a:p>
            <a:r>
              <a:rPr lang="en-US"/>
              <a:t>Click to edit Master title style</a:t>
            </a:r>
            <a:endParaRPr lang="en-US" dirty="0"/>
          </a:p>
        </p:txBody>
      </p:sp>
      <p:sp>
        <p:nvSpPr>
          <p:cNvPr id="3" name="Subtitle 2"/>
          <p:cNvSpPr>
            <a:spLocks noGrp="1"/>
          </p:cNvSpPr>
          <p:nvPr>
            <p:ph type="subTitle" idx="1"/>
          </p:nvPr>
        </p:nvSpPr>
        <p:spPr>
          <a:xfrm>
            <a:off x="1941918" y="3583042"/>
            <a:ext cx="6686549" cy="844712"/>
          </a:xfrm>
        </p:spPr>
        <p:txBody>
          <a:bodyPr anchor="t"/>
          <a:lstStyle>
            <a:lvl1pPr marL="0" indent="0" algn="l">
              <a:buNone/>
              <a:defRPr>
                <a:solidFill>
                  <a:schemeClr val="tx1">
                    <a:lumMod val="65000"/>
                    <a:lumOff val="35000"/>
                  </a:schemeClr>
                </a:solidFill>
              </a:defRPr>
            </a:lvl1pPr>
            <a:lvl2pPr marL="342866" indent="0" algn="ctr">
              <a:buNone/>
              <a:defRPr>
                <a:solidFill>
                  <a:schemeClr val="tx1">
                    <a:tint val="75000"/>
                  </a:schemeClr>
                </a:solidFill>
              </a:defRPr>
            </a:lvl2pPr>
            <a:lvl3pPr marL="685732" indent="0" algn="ctr">
              <a:buNone/>
              <a:defRPr>
                <a:solidFill>
                  <a:schemeClr val="tx1">
                    <a:tint val="75000"/>
                  </a:schemeClr>
                </a:solidFill>
              </a:defRPr>
            </a:lvl3pPr>
            <a:lvl4pPr marL="1028598" indent="0" algn="ctr">
              <a:buNone/>
              <a:defRPr>
                <a:solidFill>
                  <a:schemeClr val="tx1">
                    <a:tint val="75000"/>
                  </a:schemeClr>
                </a:solidFill>
              </a:defRPr>
            </a:lvl4pPr>
            <a:lvl5pPr marL="1371464" indent="0" algn="ctr">
              <a:buNone/>
              <a:defRPr>
                <a:solidFill>
                  <a:schemeClr val="tx1">
                    <a:tint val="75000"/>
                  </a:schemeClr>
                </a:solidFill>
              </a:defRPr>
            </a:lvl5pPr>
            <a:lvl6pPr marL="1714331" indent="0" algn="ctr">
              <a:buNone/>
              <a:defRPr>
                <a:solidFill>
                  <a:schemeClr val="tx1">
                    <a:tint val="75000"/>
                  </a:schemeClr>
                </a:solidFill>
              </a:defRPr>
            </a:lvl6pPr>
            <a:lvl7pPr marL="2057195" indent="0" algn="ctr">
              <a:buNone/>
              <a:defRPr>
                <a:solidFill>
                  <a:schemeClr val="tx1">
                    <a:tint val="75000"/>
                  </a:schemeClr>
                </a:solidFill>
              </a:defRPr>
            </a:lvl7pPr>
            <a:lvl8pPr marL="2400060" indent="0" algn="ctr">
              <a:buNone/>
              <a:defRPr>
                <a:solidFill>
                  <a:schemeClr val="tx1">
                    <a:tint val="75000"/>
                  </a:schemeClr>
                </a:solidFill>
              </a:defRPr>
            </a:lvl8pPr>
            <a:lvl9pPr marL="274292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0F256C-6AC2-4C3D-B8B3-BE17A43551B5}" type="datetimeFigureOut">
              <a:rPr lang="en-US" smtClean="0">
                <a:solidFill>
                  <a:srgbClr val="000000">
                    <a:tint val="75000"/>
                  </a:srgbClr>
                </a:solidFill>
              </a:rPr>
              <a:pPr/>
              <a:t>3/29/2024</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7" name="Freeform 6"/>
          <p:cNvSpPr/>
          <p:nvPr/>
        </p:nvSpPr>
        <p:spPr bwMode="auto">
          <a:xfrm>
            <a:off x="2" y="3242865"/>
            <a:ext cx="1308489" cy="583942"/>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8" y="3397161"/>
            <a:ext cx="584825" cy="273844"/>
          </a:xfrm>
        </p:spPr>
        <p:txBody>
          <a:bodyPr/>
          <a:lstStyle/>
          <a:p>
            <a:fld id="{EDFA39A8-86B1-4D0F-8151-FECEFE64A66A}"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22083990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1.jp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14275" y="392575"/>
            <a:ext cx="5258400" cy="766200"/>
          </a:xfrm>
          <a:prstGeom prst="rect">
            <a:avLst/>
          </a:prstGeom>
          <a:noFill/>
          <a:ln>
            <a:noFill/>
          </a:ln>
        </p:spPr>
        <p:txBody>
          <a:bodyPr spcFirstLastPara="1" wrap="square" lIns="91417" tIns="91417" rIns="91417" bIns="91417" anchor="ctr" anchorCtr="0"/>
          <a:lstStyle>
            <a:lvl1pPr lvl="0">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1pPr>
            <a:lvl2pPr lvl="1">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2pPr>
            <a:lvl3pPr lvl="2">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3pPr>
            <a:lvl4pPr lvl="3">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4pPr>
            <a:lvl5pPr lvl="4">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5pPr>
            <a:lvl6pPr lvl="5">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6pPr>
            <a:lvl7pPr lvl="6">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7pPr>
            <a:lvl8pPr lvl="7">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8pPr>
            <a:lvl9pPr lvl="8">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814275" y="1327350"/>
            <a:ext cx="6132600" cy="3145500"/>
          </a:xfrm>
          <a:prstGeom prst="rect">
            <a:avLst/>
          </a:prstGeom>
          <a:noFill/>
          <a:ln>
            <a:noFill/>
          </a:ln>
        </p:spPr>
        <p:txBody>
          <a:bodyPr spcFirstLastPara="1" wrap="square" lIns="91417" tIns="91417" rIns="91417" bIns="91417" anchor="ctr" anchorCtr="0"/>
          <a:lstStyle>
            <a:lvl1pPr marL="457200" lvl="0" indent="-381000">
              <a:spcBef>
                <a:spcPts val="6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7618000" y="4636500"/>
            <a:ext cx="1487400" cy="315600"/>
          </a:xfrm>
          <a:prstGeom prst="rect">
            <a:avLst/>
          </a:prstGeom>
          <a:noFill/>
          <a:ln>
            <a:noFill/>
          </a:ln>
        </p:spPr>
        <p:txBody>
          <a:bodyPr spcFirstLastPara="1" wrap="square" lIns="91417" tIns="91417" rIns="91417" bIns="91417" anchor="ctr" anchorCtr="0">
            <a:noAutofit/>
          </a:bodyPr>
          <a:lstStyle>
            <a:lvl1pPr lvl="0" algn="r">
              <a:buNone/>
              <a:defRPr sz="1200" b="1">
                <a:solidFill>
                  <a:srgbClr val="FFFFFF"/>
                </a:solidFill>
                <a:latin typeface="Roboto Condensed"/>
                <a:ea typeface="Roboto Condensed"/>
                <a:cs typeface="Roboto Condensed"/>
                <a:sym typeface="Roboto Condensed"/>
              </a:defRPr>
            </a:lvl1pPr>
            <a:lvl2pPr lvl="1" algn="r">
              <a:buNone/>
              <a:defRPr sz="1200" b="1">
                <a:solidFill>
                  <a:srgbClr val="FFFFFF"/>
                </a:solidFill>
                <a:latin typeface="Roboto Condensed"/>
                <a:ea typeface="Roboto Condensed"/>
                <a:cs typeface="Roboto Condensed"/>
                <a:sym typeface="Roboto Condensed"/>
              </a:defRPr>
            </a:lvl2pPr>
            <a:lvl3pPr lvl="2" algn="r">
              <a:buNone/>
              <a:defRPr sz="1200" b="1">
                <a:solidFill>
                  <a:srgbClr val="FFFFFF"/>
                </a:solidFill>
                <a:latin typeface="Roboto Condensed"/>
                <a:ea typeface="Roboto Condensed"/>
                <a:cs typeface="Roboto Condensed"/>
                <a:sym typeface="Roboto Condensed"/>
              </a:defRPr>
            </a:lvl3pPr>
            <a:lvl4pPr lvl="3" algn="r">
              <a:buNone/>
              <a:defRPr sz="1200" b="1">
                <a:solidFill>
                  <a:srgbClr val="FFFFFF"/>
                </a:solidFill>
                <a:latin typeface="Roboto Condensed"/>
                <a:ea typeface="Roboto Condensed"/>
                <a:cs typeface="Roboto Condensed"/>
                <a:sym typeface="Roboto Condensed"/>
              </a:defRPr>
            </a:lvl4pPr>
            <a:lvl5pPr lvl="4" algn="r">
              <a:buNone/>
              <a:defRPr sz="1200" b="1">
                <a:solidFill>
                  <a:srgbClr val="FFFFFF"/>
                </a:solidFill>
                <a:latin typeface="Roboto Condensed"/>
                <a:ea typeface="Roboto Condensed"/>
                <a:cs typeface="Roboto Condensed"/>
                <a:sym typeface="Roboto Condensed"/>
              </a:defRPr>
            </a:lvl5pPr>
            <a:lvl6pPr lvl="5" algn="r">
              <a:buNone/>
              <a:defRPr sz="1200" b="1">
                <a:solidFill>
                  <a:srgbClr val="FFFFFF"/>
                </a:solidFill>
                <a:latin typeface="Roboto Condensed"/>
                <a:ea typeface="Roboto Condensed"/>
                <a:cs typeface="Roboto Condensed"/>
                <a:sym typeface="Roboto Condensed"/>
              </a:defRPr>
            </a:lvl6pPr>
            <a:lvl7pPr lvl="6" algn="r">
              <a:buNone/>
              <a:defRPr sz="1200" b="1">
                <a:solidFill>
                  <a:srgbClr val="FFFFFF"/>
                </a:solidFill>
                <a:latin typeface="Roboto Condensed"/>
                <a:ea typeface="Roboto Condensed"/>
                <a:cs typeface="Roboto Condensed"/>
                <a:sym typeface="Roboto Condensed"/>
              </a:defRPr>
            </a:lvl7pPr>
            <a:lvl8pPr lvl="7" algn="r">
              <a:buNone/>
              <a:defRPr sz="1200" b="1">
                <a:solidFill>
                  <a:srgbClr val="FFFFFF"/>
                </a:solidFill>
                <a:latin typeface="Roboto Condensed"/>
                <a:ea typeface="Roboto Condensed"/>
                <a:cs typeface="Roboto Condensed"/>
                <a:sym typeface="Roboto Condensed"/>
              </a:defRPr>
            </a:lvl8pPr>
            <a:lvl9pPr lvl="8" algn="r">
              <a:buNone/>
              <a:defRPr sz="1200" b="1">
                <a:solidFill>
                  <a:srgbClr val="FFFFFF"/>
                </a:solidFill>
                <a:latin typeface="Roboto Condensed"/>
                <a:ea typeface="Roboto Condensed"/>
                <a:cs typeface="Roboto Condensed"/>
                <a:sym typeface="Roboto Condensed"/>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52" r:id="rId1"/>
    <p:sldLayoutId id="2147483655" r:id="rId2"/>
    <p:sldLayoutId id="2147483656" r:id="rId3"/>
  </p:sldLayoutIdLst>
  <p:transition spd="slow">
    <p:cover dir="r"/>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EA85970F-249C-E843-9EEF-B8D3A87D137B}"/>
              </a:ext>
            </a:extLst>
          </p:cNvPr>
          <p:cNvSpPr>
            <a:spLocks noGrp="1"/>
          </p:cNvSpPr>
          <p:nvPr>
            <p:ph type="body" idx="1"/>
          </p:nvPr>
        </p:nvSpPr>
        <p:spPr>
          <a:xfrm>
            <a:off x="628650" y="1369219"/>
            <a:ext cx="7886700" cy="3263504"/>
          </a:xfrm>
          <a:prstGeom prst="rect">
            <a:avLst/>
          </a:prstGeom>
        </p:spPr>
        <p:txBody>
          <a:bodyPr vert="horz" lIns="68574" tIns="34289" rIns="68574" bIns="34289"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titre 7">
            <a:extLst>
              <a:ext uri="{FF2B5EF4-FFF2-40B4-BE49-F238E27FC236}">
                <a16:creationId xmlns:a16="http://schemas.microsoft.com/office/drawing/2014/main" xmlns="" id="{B98E281D-7976-CF46-98CA-4B5AAEEF0E5C}"/>
              </a:ext>
            </a:extLst>
          </p:cNvPr>
          <p:cNvSpPr>
            <a:spLocks noGrp="1"/>
          </p:cNvSpPr>
          <p:nvPr>
            <p:ph type="title"/>
          </p:nvPr>
        </p:nvSpPr>
        <p:spPr>
          <a:xfrm>
            <a:off x="628650" y="273847"/>
            <a:ext cx="7886700" cy="994172"/>
          </a:xfrm>
          <a:prstGeom prst="rect">
            <a:avLst/>
          </a:prstGeom>
        </p:spPr>
        <p:txBody>
          <a:bodyPr vert="horz" lIns="68574" tIns="34289" rIns="68574" bIns="34289" rtlCol="0" anchor="ctr">
            <a:normAutofit/>
          </a:bodyPr>
          <a:lstStyle/>
          <a:p>
            <a:r>
              <a:rPr lang="fr-FR" dirty="0"/>
              <a:t>MODIFIEZ LE STYLE DU TITRE</a:t>
            </a:r>
            <a:endParaRPr lang="en-US" dirty="0"/>
          </a:p>
        </p:txBody>
      </p:sp>
      <p:sp>
        <p:nvSpPr>
          <p:cNvPr id="2" name="Date Placeholder 1">
            <a:extLst>
              <a:ext uri="{FF2B5EF4-FFF2-40B4-BE49-F238E27FC236}">
                <a16:creationId xmlns:a16="http://schemas.microsoft.com/office/drawing/2014/main" xmlns="" id="{F9E1D11D-0FA6-4810-865D-764810549044}"/>
              </a:ext>
            </a:extLst>
          </p:cNvPr>
          <p:cNvSpPr>
            <a:spLocks noGrp="1"/>
          </p:cNvSpPr>
          <p:nvPr>
            <p:ph type="dt" sz="half" idx="2"/>
          </p:nvPr>
        </p:nvSpPr>
        <p:spPr>
          <a:xfrm>
            <a:off x="628650" y="4767270"/>
            <a:ext cx="2057400" cy="273844"/>
          </a:xfrm>
          <a:prstGeom prst="rect">
            <a:avLst/>
          </a:prstGeom>
        </p:spPr>
        <p:txBody>
          <a:bodyPr vert="horz" lIns="68574" tIns="34289" rIns="68574" bIns="34289" rtlCol="0" anchor="ctr"/>
          <a:lstStyle>
            <a:lvl1pPr algn="l">
              <a:defRPr sz="900">
                <a:solidFill>
                  <a:schemeClr val="tx1">
                    <a:tint val="75000"/>
                  </a:schemeClr>
                </a:solidFill>
              </a:defRPr>
            </a:lvl1pPr>
          </a:lstStyle>
          <a:p>
            <a:pPr defTabSz="685732">
              <a:buClrTx/>
            </a:pPr>
            <a:r>
              <a:rPr lang="en-US" kern="1200" smtClean="0">
                <a:solidFill>
                  <a:srgbClr val="000000">
                    <a:tint val="75000"/>
                  </a:srgbClr>
                </a:solidFill>
                <a:latin typeface="Calibri"/>
                <a:ea typeface="+mn-ea"/>
                <a:cs typeface="+mn-cs"/>
              </a:rPr>
              <a:t>December 2018</a:t>
            </a:r>
            <a:endParaRPr lang="en-US" kern="1200">
              <a:solidFill>
                <a:srgbClr val="000000">
                  <a:tint val="75000"/>
                </a:srgbClr>
              </a:solidFill>
              <a:latin typeface="Calibri"/>
              <a:ea typeface="+mn-ea"/>
              <a:cs typeface="+mn-cs"/>
            </a:endParaRPr>
          </a:p>
        </p:txBody>
      </p:sp>
      <p:sp>
        <p:nvSpPr>
          <p:cNvPr id="4" name="Footer Placeholder 3">
            <a:extLst>
              <a:ext uri="{FF2B5EF4-FFF2-40B4-BE49-F238E27FC236}">
                <a16:creationId xmlns:a16="http://schemas.microsoft.com/office/drawing/2014/main" xmlns="" id="{C733BD31-83F1-423D-AA65-907A59BA743D}"/>
              </a:ext>
            </a:extLst>
          </p:cNvPr>
          <p:cNvSpPr>
            <a:spLocks noGrp="1"/>
          </p:cNvSpPr>
          <p:nvPr>
            <p:ph type="ftr" sz="quarter" idx="3"/>
          </p:nvPr>
        </p:nvSpPr>
        <p:spPr>
          <a:xfrm>
            <a:off x="3028950" y="4767270"/>
            <a:ext cx="3086100" cy="273844"/>
          </a:xfrm>
          <a:prstGeom prst="rect">
            <a:avLst/>
          </a:prstGeom>
          <a:blipFill>
            <a:blip r:embed="rId16"/>
            <a:stretch>
              <a:fillRect l="30578" r="30578"/>
            </a:stretch>
          </a:blipFill>
        </p:spPr>
        <p:txBody>
          <a:bodyPr vert="horz" lIns="68574" tIns="34289" rIns="68574" bIns="34289" rtlCol="0" anchor="ctr"/>
          <a:lstStyle>
            <a:lvl1pPr algn="ctr">
              <a:defRPr sz="900">
                <a:solidFill>
                  <a:schemeClr val="tx1">
                    <a:tint val="75000"/>
                  </a:schemeClr>
                </a:solidFill>
              </a:defRPr>
            </a:lvl1pPr>
          </a:lstStyle>
          <a:p>
            <a:pPr defTabSz="685732">
              <a:buClrTx/>
            </a:pPr>
            <a:r>
              <a:rPr lang="en-US" kern="1200" smtClean="0">
                <a:solidFill>
                  <a:srgbClr val="000000">
                    <a:tint val="75000"/>
                  </a:srgbClr>
                </a:solidFill>
                <a:latin typeface="Calibri"/>
                <a:ea typeface="+mn-ea"/>
                <a:cs typeface="+mn-cs"/>
              </a:rPr>
              <a:t> </a:t>
            </a:r>
            <a:endParaRPr lang="en-US" kern="1200" dirty="0">
              <a:solidFill>
                <a:srgbClr val="000000">
                  <a:tint val="75000"/>
                </a:srgbClr>
              </a:solidFill>
              <a:latin typeface="Calibri"/>
              <a:ea typeface="+mn-ea"/>
              <a:cs typeface="+mn-cs"/>
            </a:endParaRPr>
          </a:p>
        </p:txBody>
      </p:sp>
      <p:sp>
        <p:nvSpPr>
          <p:cNvPr id="5" name="Slide Number Placeholder 4">
            <a:extLst>
              <a:ext uri="{FF2B5EF4-FFF2-40B4-BE49-F238E27FC236}">
                <a16:creationId xmlns:a16="http://schemas.microsoft.com/office/drawing/2014/main" xmlns="" id="{74EB7469-9F06-4A38-8E5E-2BB4E483BAEE}"/>
              </a:ext>
            </a:extLst>
          </p:cNvPr>
          <p:cNvSpPr>
            <a:spLocks noGrp="1"/>
          </p:cNvSpPr>
          <p:nvPr>
            <p:ph type="sldNum" sz="quarter" idx="4"/>
          </p:nvPr>
        </p:nvSpPr>
        <p:spPr>
          <a:xfrm>
            <a:off x="6457950" y="4767270"/>
            <a:ext cx="2057400" cy="273844"/>
          </a:xfrm>
          <a:prstGeom prst="rect">
            <a:avLst/>
          </a:prstGeom>
        </p:spPr>
        <p:txBody>
          <a:bodyPr vert="horz" lIns="68574" tIns="34289" rIns="68574" bIns="34289" rtlCol="0" anchor="ctr"/>
          <a:lstStyle>
            <a:lvl1pPr algn="r">
              <a:defRPr sz="900">
                <a:solidFill>
                  <a:schemeClr val="tx1">
                    <a:tint val="75000"/>
                  </a:schemeClr>
                </a:solidFill>
              </a:defRPr>
            </a:lvl1pPr>
          </a:lstStyle>
          <a:p>
            <a:pPr defTabSz="685732">
              <a:buClrTx/>
            </a:pPr>
            <a:fld id="{453CACAC-30DB-4DD9-9953-966E88B79149}" type="slidenum">
              <a:rPr lang="en-US" kern="1200" smtClean="0">
                <a:solidFill>
                  <a:srgbClr val="000000">
                    <a:tint val="75000"/>
                  </a:srgbClr>
                </a:solidFill>
                <a:latin typeface="Calibri"/>
                <a:ea typeface="+mn-ea"/>
                <a:cs typeface="+mn-cs"/>
              </a:rPr>
              <a:pPr defTabSz="685732">
                <a:buClrTx/>
              </a:pPr>
              <a:t>‹#›</a:t>
            </a:fld>
            <a:endParaRPr lang="en-US" kern="1200">
              <a:solidFill>
                <a:srgbClr val="000000">
                  <a:tint val="75000"/>
                </a:srgbClr>
              </a:solidFill>
              <a:latin typeface="Calibri"/>
              <a:ea typeface="+mn-ea"/>
              <a:cs typeface="+mn-cs"/>
            </a:endParaRPr>
          </a:p>
        </p:txBody>
      </p:sp>
    </p:spTree>
    <p:extLst>
      <p:ext uri="{BB962C8B-B14F-4D97-AF65-F5344CB8AC3E}">
        <p14:creationId xmlns:p14="http://schemas.microsoft.com/office/powerpoint/2010/main" val="241667871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Lst>
  <p:hf hdr="0"/>
  <p:txStyles>
    <p:titleStyle>
      <a:lvl1pPr algn="l" defTabSz="685732" rtl="0" eaLnBrk="1" latinLnBrk="0" hangingPunct="1">
        <a:lnSpc>
          <a:spcPct val="90000"/>
        </a:lnSpc>
        <a:spcBef>
          <a:spcPct val="0"/>
        </a:spcBef>
        <a:buNone/>
        <a:defRPr sz="3600" kern="1200">
          <a:solidFill>
            <a:srgbClr val="0033A0"/>
          </a:solidFill>
          <a:latin typeface="+mj-lt"/>
          <a:ea typeface="+mj-ea"/>
          <a:cs typeface="+mj-cs"/>
        </a:defRPr>
      </a:lvl1pPr>
    </p:titleStyle>
    <p:body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j-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j-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400" kern="1200">
          <a:solidFill>
            <a:schemeClr val="tx1"/>
          </a:solidFill>
          <a:latin typeface="+mj-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400" kern="1200">
          <a:solidFill>
            <a:schemeClr val="tx1"/>
          </a:solidFill>
          <a:latin typeface="+mj-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fr-FR"/>
      </a:defPPr>
      <a:lvl1pPr marL="0" algn="l" defTabSz="685732" rtl="0" eaLnBrk="1" latinLnBrk="0" hangingPunct="1">
        <a:defRPr sz="1400" kern="1200">
          <a:solidFill>
            <a:schemeClr val="tx1"/>
          </a:solidFill>
          <a:latin typeface="+mn-lt"/>
          <a:ea typeface="+mn-ea"/>
          <a:cs typeface="+mn-cs"/>
        </a:defRPr>
      </a:lvl1pPr>
      <a:lvl2pPr marL="342866" algn="l" defTabSz="685732" rtl="0" eaLnBrk="1" latinLnBrk="0" hangingPunct="1">
        <a:defRPr sz="1400" kern="1200">
          <a:solidFill>
            <a:schemeClr val="tx1"/>
          </a:solidFill>
          <a:latin typeface="+mn-lt"/>
          <a:ea typeface="+mn-ea"/>
          <a:cs typeface="+mn-cs"/>
        </a:defRPr>
      </a:lvl2pPr>
      <a:lvl3pPr marL="685732" algn="l" defTabSz="685732" rtl="0" eaLnBrk="1" latinLnBrk="0" hangingPunct="1">
        <a:defRPr sz="1400" kern="1200">
          <a:solidFill>
            <a:schemeClr val="tx1"/>
          </a:solidFill>
          <a:latin typeface="+mn-lt"/>
          <a:ea typeface="+mn-ea"/>
          <a:cs typeface="+mn-cs"/>
        </a:defRPr>
      </a:lvl3pPr>
      <a:lvl4pPr marL="1028598" algn="l" defTabSz="685732" rtl="0" eaLnBrk="1" latinLnBrk="0" hangingPunct="1">
        <a:defRPr sz="1400" kern="1200">
          <a:solidFill>
            <a:schemeClr val="tx1"/>
          </a:solidFill>
          <a:latin typeface="+mn-lt"/>
          <a:ea typeface="+mn-ea"/>
          <a:cs typeface="+mn-cs"/>
        </a:defRPr>
      </a:lvl4pPr>
      <a:lvl5pPr marL="1371464" algn="l" defTabSz="685732" rtl="0" eaLnBrk="1" latinLnBrk="0" hangingPunct="1">
        <a:defRPr sz="1400" kern="1200">
          <a:solidFill>
            <a:schemeClr val="tx1"/>
          </a:solidFill>
          <a:latin typeface="+mn-lt"/>
          <a:ea typeface="+mn-ea"/>
          <a:cs typeface="+mn-cs"/>
        </a:defRPr>
      </a:lvl5pPr>
      <a:lvl6pPr marL="1714331" algn="l" defTabSz="685732" rtl="0" eaLnBrk="1" latinLnBrk="0" hangingPunct="1">
        <a:defRPr sz="1400" kern="1200">
          <a:solidFill>
            <a:schemeClr val="tx1"/>
          </a:solidFill>
          <a:latin typeface="+mn-lt"/>
          <a:ea typeface="+mn-ea"/>
          <a:cs typeface="+mn-cs"/>
        </a:defRPr>
      </a:lvl6pPr>
      <a:lvl7pPr marL="2057195" algn="l" defTabSz="685732" rtl="0" eaLnBrk="1" latinLnBrk="0" hangingPunct="1">
        <a:defRPr sz="1400" kern="1200">
          <a:solidFill>
            <a:schemeClr val="tx1"/>
          </a:solidFill>
          <a:latin typeface="+mn-lt"/>
          <a:ea typeface="+mn-ea"/>
          <a:cs typeface="+mn-cs"/>
        </a:defRPr>
      </a:lvl7pPr>
      <a:lvl8pPr marL="2400060" algn="l" defTabSz="685732" rtl="0" eaLnBrk="1" latinLnBrk="0" hangingPunct="1">
        <a:defRPr sz="1400" kern="1200">
          <a:solidFill>
            <a:schemeClr val="tx1"/>
          </a:solidFill>
          <a:latin typeface="+mn-lt"/>
          <a:ea typeface="+mn-ea"/>
          <a:cs typeface="+mn-cs"/>
        </a:defRPr>
      </a:lvl8pPr>
      <a:lvl9pPr marL="2742926" algn="l" defTabSz="685732"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6.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www.thefreedictionary.com/advocacy"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0"/>
            <a:ext cx="7790267" cy="914399"/>
          </a:xfrm>
          <a:solidFill>
            <a:srgbClr val="00B0F0"/>
          </a:solidFill>
        </p:spPr>
        <p:txBody>
          <a:bodyPr>
            <a:normAutofit/>
          </a:bodyPr>
          <a:lstStyle/>
          <a:p>
            <a:pPr algn="ctr"/>
            <a:r>
              <a:rPr lang="en-US" sz="2800" b="1" dirty="0" err="1">
                <a:latin typeface="Times New Roman" panose="02020603050405020304" pitchFamily="18" charset="0"/>
                <a:cs typeface="Times New Roman" panose="02020603050405020304" pitchFamily="18" charset="0"/>
              </a:rPr>
              <a:t>Federeshiinii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Waldaalee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Qaamaa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Miidhamtoota</a:t>
            </a:r>
            <a:r>
              <a:rPr lang="en-US" sz="2800" b="1" dirty="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Itiyoophiyaa</a:t>
            </a:r>
            <a:endParaRPr lang="en-US" sz="2800" b="1"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fld id="{ABA442B6-96DB-4586-8508-0D7EA9FC334D}" type="datetime1">
              <a:rPr lang="en-US" smtClean="0">
                <a:solidFill>
                  <a:srgbClr val="000000">
                    <a:tint val="75000"/>
                  </a:srgbClr>
                </a:solidFill>
              </a:rPr>
              <a:t>3/29/2024</a:t>
            </a:fld>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EDFA39A8-86B1-4D0F-8151-FECEFE64A66A}" type="slidenum">
              <a:rPr lang="en-US" smtClean="0">
                <a:solidFill>
                  <a:srgbClr val="000000">
                    <a:tint val="75000"/>
                  </a:srgbClr>
                </a:solidFill>
              </a:rPr>
              <a:pPr/>
              <a:t>1</a:t>
            </a:fld>
            <a:endParaRPr lang="en-US">
              <a:solidFill>
                <a:srgbClr val="000000">
                  <a:tint val="75000"/>
                </a:srgbClr>
              </a:solidFill>
            </a:endParaRPr>
          </a:p>
        </p:txBody>
      </p:sp>
      <p:pic>
        <p:nvPicPr>
          <p:cNvPr id="7" name="Picture 1"/>
          <p:cNvPicPr>
            <a:picLocks noChangeAspect="1"/>
          </p:cNvPicPr>
          <p:nvPr/>
        </p:nvPicPr>
        <p:blipFill>
          <a:blip r:embed="rId2"/>
          <a:stretch>
            <a:fillRect/>
          </a:stretch>
        </p:blipFill>
        <p:spPr>
          <a:xfrm>
            <a:off x="6477000" y="1221112"/>
            <a:ext cx="1689100" cy="1031240"/>
          </a:xfrm>
          <a:prstGeom prst="rect">
            <a:avLst/>
          </a:prstGeom>
          <a:noFill/>
          <a:ln>
            <a:noFill/>
          </a:ln>
        </p:spPr>
      </p:pic>
      <p:pic>
        <p:nvPicPr>
          <p:cNvPr id="8" name="Picture 7" descr="https://mwawater.org/wp-content/uploads/2016/08/USAID-logo-vertical-bmp.bmp"/>
          <p:cNvPicPr>
            <a:picLocks noChangeAspect="1"/>
          </p:cNvPicPr>
          <p:nvPr/>
        </p:nvPicPr>
        <p:blipFill>
          <a:blip r:embed="rId3"/>
          <a:stretch>
            <a:fillRect/>
          </a:stretch>
        </p:blipFill>
        <p:spPr>
          <a:xfrm>
            <a:off x="838200" y="1003127"/>
            <a:ext cx="1965960" cy="1031240"/>
          </a:xfrm>
          <a:prstGeom prst="rect">
            <a:avLst/>
          </a:prstGeom>
          <a:noFill/>
          <a:ln w="9525">
            <a:noFill/>
          </a:ln>
        </p:spPr>
      </p:pic>
      <p:pic>
        <p:nvPicPr>
          <p:cNvPr id="9" name="Picture 4" descr="https://cdn2.trend.az/media/pictures/2013/03/29/National_Democratic_Institute_NDI_Logo_290313.jpg"/>
          <p:cNvPicPr>
            <a:picLocks noChangeAspect="1"/>
          </p:cNvPicPr>
          <p:nvPr/>
        </p:nvPicPr>
        <p:blipFill>
          <a:blip r:embed="rId4"/>
          <a:stretch>
            <a:fillRect/>
          </a:stretch>
        </p:blipFill>
        <p:spPr>
          <a:xfrm>
            <a:off x="3682365" y="1019320"/>
            <a:ext cx="1384935" cy="998855"/>
          </a:xfrm>
          <a:prstGeom prst="rect">
            <a:avLst/>
          </a:prstGeom>
          <a:noFill/>
          <a:ln w="9525">
            <a:noFill/>
          </a:ln>
        </p:spPr>
      </p:pic>
      <p:sp>
        <p:nvSpPr>
          <p:cNvPr id="10" name="Rectangle 9"/>
          <p:cNvSpPr/>
          <p:nvPr/>
        </p:nvSpPr>
        <p:spPr>
          <a:xfrm>
            <a:off x="838200" y="2406380"/>
            <a:ext cx="7696200" cy="553998"/>
          </a:xfrm>
          <a:prstGeom prst="rect">
            <a:avLst/>
          </a:prstGeom>
          <a:solidFill>
            <a:srgbClr val="FFC000"/>
          </a:solidFill>
        </p:spPr>
        <p:txBody>
          <a:bodyPr wrap="square">
            <a:spAutoFit/>
          </a:bodyPr>
          <a:lstStyle/>
          <a:p>
            <a:pPr algn="ctr">
              <a:lnSpc>
                <a:spcPct val="150000"/>
              </a:lnSpc>
              <a:spcBef>
                <a:spcPts val="1200"/>
              </a:spcBef>
              <a:spcAft>
                <a:spcPts val="800"/>
              </a:spcAft>
            </a:pPr>
            <a:r>
              <a:rPr lang="en-US" sz="2000" b="1" dirty="0">
                <a:latin typeface="Times New Roman" panose="02020603050405020304" pitchFamily="18" charset="0"/>
                <a:ea typeface="Ebrima" panose="02000000000000000000" pitchFamily="2" charset="0"/>
                <a:cs typeface="Times New Roman" panose="02020603050405020304" pitchFamily="18" charset="0"/>
              </a:rPr>
              <a:t>Communication and Advocacy Manual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5181600" y="4353616"/>
            <a:ext cx="3962400" cy="712970"/>
          </a:xfrm>
          <a:prstGeom prst="rect">
            <a:avLst/>
          </a:prstGeom>
        </p:spPr>
        <p:txBody>
          <a:bodyPr vert="horz" lIns="68574" tIns="34289" rIns="68574" bIns="34289" rtlCol="0" anchor="b">
            <a:noAutofit/>
          </a:bodyPr>
          <a:lstStyle>
            <a:lvl1pPr algn="l" defTabSz="685732" rtl="0" eaLnBrk="1" latinLnBrk="0" hangingPunct="1">
              <a:lnSpc>
                <a:spcPct val="90000"/>
              </a:lnSpc>
              <a:spcBef>
                <a:spcPct val="0"/>
              </a:spcBef>
              <a:buNone/>
              <a:defRPr sz="4100" kern="1200">
                <a:solidFill>
                  <a:srgbClr val="0033A0"/>
                </a:solidFill>
                <a:latin typeface="+mj-lt"/>
                <a:ea typeface="+mj-ea"/>
                <a:cs typeface="+mj-cs"/>
              </a:defRPr>
            </a:lvl1pPr>
          </a:lstStyle>
          <a:p>
            <a:pPr algn="ctr">
              <a:buClrTx/>
              <a:buFontTx/>
            </a:pPr>
            <a:r>
              <a:rPr lang="en-US" sz="2000" b="1" i="1" dirty="0" smtClean="0">
                <a:gradFill>
                  <a:gsLst>
                    <a:gs pos="0">
                      <a:srgbClr val="14CD68"/>
                    </a:gs>
                    <a:gs pos="100000">
                      <a:srgbClr val="035C7D"/>
                    </a:gs>
                  </a:gsLst>
                  <a:lin scaled="0"/>
                </a:gradFill>
                <a:latin typeface="Times New Roman" panose="02020603050405020304" pitchFamily="18" charset="0"/>
                <a:cs typeface="Times New Roman" panose="02020603050405020304" pitchFamily="18" charset="0"/>
              </a:rPr>
              <a:t>February,  2023</a:t>
            </a:r>
          </a:p>
          <a:p>
            <a:pPr algn="ctr">
              <a:buClrTx/>
              <a:buFontTx/>
            </a:pPr>
            <a:r>
              <a:rPr lang="en-US" altLang="en-US" sz="2000" b="1" i="1" dirty="0" err="1" smtClean="0">
                <a:gradFill>
                  <a:gsLst>
                    <a:gs pos="0">
                      <a:srgbClr val="14CD68"/>
                    </a:gs>
                    <a:gs pos="100000">
                      <a:srgbClr val="035C7D"/>
                    </a:gs>
                  </a:gsLst>
                  <a:lin scaled="0"/>
                </a:gradFill>
                <a:latin typeface="Times New Roman" panose="02020603050405020304" pitchFamily="18" charset="0"/>
                <a:cs typeface="Times New Roman" panose="02020603050405020304" pitchFamily="18" charset="0"/>
              </a:rPr>
              <a:t>Adama</a:t>
            </a:r>
            <a:r>
              <a:rPr lang="en-US" altLang="en-US" sz="2000" b="1" i="1" dirty="0" smtClean="0">
                <a:gradFill>
                  <a:gsLst>
                    <a:gs pos="0">
                      <a:srgbClr val="14CD68"/>
                    </a:gs>
                    <a:gs pos="100000">
                      <a:srgbClr val="035C7D"/>
                    </a:gs>
                  </a:gsLst>
                  <a:lin scaled="0"/>
                </a:gradFill>
                <a:latin typeface="Times New Roman" panose="02020603050405020304" pitchFamily="18" charset="0"/>
                <a:cs typeface="Times New Roman" panose="02020603050405020304" pitchFamily="18" charset="0"/>
              </a:rPr>
              <a:t>, </a:t>
            </a:r>
            <a:r>
              <a:rPr lang="en-US" altLang="en-US" sz="2000" b="1" i="1" dirty="0" err="1" smtClean="0">
                <a:gradFill>
                  <a:gsLst>
                    <a:gs pos="0">
                      <a:srgbClr val="14CD68"/>
                    </a:gs>
                    <a:gs pos="100000">
                      <a:srgbClr val="035C7D"/>
                    </a:gs>
                  </a:gsLst>
                  <a:lin scaled="0"/>
                </a:gradFill>
                <a:latin typeface="Times New Roman" panose="02020603050405020304" pitchFamily="18" charset="0"/>
                <a:cs typeface="Times New Roman" panose="02020603050405020304" pitchFamily="18" charset="0"/>
              </a:rPr>
              <a:t>Robi</a:t>
            </a:r>
            <a:r>
              <a:rPr lang="en-US" altLang="en-US" sz="2000" b="1" i="1" dirty="0" smtClean="0">
                <a:gradFill>
                  <a:gsLst>
                    <a:gs pos="0">
                      <a:srgbClr val="14CD68"/>
                    </a:gs>
                    <a:gs pos="100000">
                      <a:srgbClr val="035C7D"/>
                    </a:gs>
                  </a:gsLst>
                  <a:lin scaled="0"/>
                </a:gradFill>
                <a:latin typeface="Times New Roman" panose="02020603050405020304" pitchFamily="18" charset="0"/>
                <a:cs typeface="Times New Roman" panose="02020603050405020304" pitchFamily="18" charset="0"/>
              </a:rPr>
              <a:t> Hotel</a:t>
            </a:r>
            <a:endParaRPr lang="en-GB" altLang="en-US" sz="1800" b="1" i="1" dirty="0" smtClean="0">
              <a:gradFill>
                <a:gsLst>
                  <a:gs pos="0">
                    <a:srgbClr val="14CD68"/>
                  </a:gs>
                  <a:gs pos="100000">
                    <a:srgbClr val="035C7D"/>
                  </a:gs>
                </a:gsLst>
                <a:lin scaled="0"/>
              </a:gradFill>
              <a:latin typeface="Times New Roman" panose="02020603050405020304" pitchFamily="18" charset="0"/>
              <a:cs typeface="Times New Roman" panose="02020603050405020304" pitchFamily="18" charset="0"/>
            </a:endParaRPr>
          </a:p>
        </p:txBody>
      </p:sp>
      <p:sp>
        <p:nvSpPr>
          <p:cNvPr id="12" name="Rectangle 11"/>
          <p:cNvSpPr/>
          <p:nvPr/>
        </p:nvSpPr>
        <p:spPr>
          <a:xfrm>
            <a:off x="1371600" y="3117833"/>
            <a:ext cx="7391400" cy="475577"/>
          </a:xfrm>
          <a:prstGeom prst="rect">
            <a:avLst/>
          </a:prstGeom>
        </p:spPr>
        <p:style>
          <a:lnRef idx="1">
            <a:schemeClr val="accent3"/>
          </a:lnRef>
          <a:fillRef idx="2">
            <a:schemeClr val="accent3"/>
          </a:fillRef>
          <a:effectRef idx="1">
            <a:schemeClr val="accent3"/>
          </a:effectRef>
          <a:fontRef idx="minor">
            <a:schemeClr val="dk1"/>
          </a:fontRef>
        </p:style>
        <p:txBody>
          <a:bodyPr wrap="square" lIns="68573" tIns="34289" rIns="68573" bIns="34289">
            <a:spAutoFit/>
          </a:bodyPr>
          <a:lstStyle/>
          <a:p>
            <a:pPr algn="ctr">
              <a:lnSpc>
                <a:spcPct val="150000"/>
              </a:lnSpc>
            </a:pPr>
            <a:r>
              <a:rPr lang="en-US" sz="2000" dirty="0" err="1" smtClean="0">
                <a:latin typeface="Times New Roman" panose="02020603050405020304" pitchFamily="18" charset="0"/>
                <a:cs typeface="Times New Roman" panose="02020603050405020304" pitchFamily="18" charset="0"/>
              </a:rPr>
              <a:t>ToT</a:t>
            </a:r>
            <a:r>
              <a:rPr lang="en-US" sz="2000" dirty="0" smtClean="0">
                <a:latin typeface="Times New Roman" panose="02020603050405020304" pitchFamily="18" charset="0"/>
                <a:cs typeface="Times New Roman" panose="02020603050405020304" pitchFamily="18" charset="0"/>
              </a:rPr>
              <a:t> Training</a:t>
            </a:r>
          </a:p>
        </p:txBody>
      </p:sp>
      <p:sp>
        <p:nvSpPr>
          <p:cNvPr id="13" name="Title 1"/>
          <p:cNvSpPr txBox="1">
            <a:spLocks/>
          </p:cNvSpPr>
          <p:nvPr/>
        </p:nvSpPr>
        <p:spPr>
          <a:xfrm>
            <a:off x="1914487" y="3856495"/>
            <a:ext cx="5218591" cy="497120"/>
          </a:xfrm>
          <a:prstGeom prst="rect">
            <a:avLst/>
          </a:prstGeom>
        </p:spPr>
        <p:txBody>
          <a:bodyPr vert="horz" lIns="68574" tIns="34289" rIns="68574" bIns="34289" rtlCol="0" anchor="b">
            <a:normAutofit fontScale="32500" lnSpcReduction="20000"/>
          </a:bodyPr>
          <a:lstStyle>
            <a:lvl1pPr algn="l" defTabSz="685732" rtl="0" eaLnBrk="1" latinLnBrk="0" hangingPunct="1">
              <a:lnSpc>
                <a:spcPct val="90000"/>
              </a:lnSpc>
              <a:spcBef>
                <a:spcPct val="0"/>
              </a:spcBef>
              <a:buNone/>
              <a:defRPr sz="4100" kern="1200">
                <a:solidFill>
                  <a:srgbClr val="0033A0"/>
                </a:solidFill>
                <a:latin typeface="+mj-lt"/>
                <a:ea typeface="+mj-ea"/>
                <a:cs typeface="+mj-cs"/>
              </a:defRPr>
            </a:lvl1pPr>
          </a:lstStyle>
          <a:p>
            <a:pPr algn="ctr">
              <a:lnSpc>
                <a:spcPct val="100000"/>
              </a:lnSpc>
              <a:buClrTx/>
              <a:buFontTx/>
            </a:pPr>
            <a:r>
              <a:rPr lang="en-US" sz="900" dirty="0" smtClean="0"/>
              <a:t>                      </a:t>
            </a:r>
            <a:r>
              <a:rPr lang="en-US" dirty="0" smtClean="0"/>
              <a:t>      </a:t>
            </a:r>
            <a:br>
              <a:rPr lang="en-US" dirty="0" smtClean="0"/>
            </a:br>
            <a:r>
              <a:rPr lang="en-US" sz="5300" b="1" dirty="0" smtClean="0">
                <a:latin typeface="Times New Roman" panose="02020603050405020304" pitchFamily="18" charset="0"/>
                <a:cs typeface="Times New Roman" panose="02020603050405020304" pitchFamily="18" charset="0"/>
              </a:rPr>
              <a:t>By፡.</a:t>
            </a:r>
            <a:endParaRPr lang="en-US" sz="8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74612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sz="2400" dirty="0"/>
              <a:t>1. Introduction</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07000"/>
              </a:lnSpc>
              <a:spcBef>
                <a:spcPts val="1800"/>
              </a:spcBef>
              <a:spcAft>
                <a:spcPts val="400"/>
              </a:spcAft>
              <a:buNone/>
            </a:pPr>
            <a:r>
              <a:rPr lang="en-US" sz="1600" b="1" dirty="0" smtClean="0">
                <a:latin typeface="Calibri" panose="020F0502020204030204" pitchFamily="34" charset="0"/>
              </a:rPr>
              <a:t>                        </a:t>
            </a:r>
            <a:r>
              <a:rPr lang="en-US" sz="1600" b="1" dirty="0" smtClean="0">
                <a:latin typeface="Times New Roman" panose="02020603050405020304" pitchFamily="18" charset="0"/>
                <a:cs typeface="Times New Roman" panose="02020603050405020304" pitchFamily="18" charset="0"/>
              </a:rPr>
              <a:t>1.1      </a:t>
            </a:r>
            <a:r>
              <a:rPr lang="en-US" sz="1600" b="1" dirty="0">
                <a:latin typeface="Times New Roman" panose="02020603050405020304" pitchFamily="18" charset="0"/>
                <a:cs typeface="Times New Roman" panose="02020603050405020304" pitchFamily="18" charset="0"/>
              </a:rPr>
              <a:t>Background</a:t>
            </a:r>
          </a:p>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The World Report on Disability jointly issued by the World Bank and World Health Organization in 2011 estimated that 17.6% of the Ethiopian population has one or another form of disability. The Ethiopian National Plan of Action of Persons with Disabilities (2012-2021) estimates that 95% of persons with disabilities in Ethiopia are living below the poverty line. </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101590" indent="0" algn="just">
              <a:lnSpc>
                <a:spcPct val="150000"/>
              </a:lnSpc>
              <a:spcAft>
                <a:spcPts val="1000"/>
              </a:spcAft>
              <a:buNone/>
            </a:pP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93123301"/>
      </p:ext>
    </p:extLst>
  </p:cSld>
  <p:clrMapOvr>
    <a:masterClrMapping/>
  </p:clrMapOvr>
  <p:transition spd="slow">
    <p:cover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sz="2400" dirty="0"/>
              <a:t>1. Introduction</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dirty="0" smtClean="0">
                <a:latin typeface="Times New Roman" panose="02020603050405020304" pitchFamily="18" charset="0"/>
                <a:ea typeface="Ebrima" panose="02000000000000000000" pitchFamily="2" charset="0"/>
                <a:cs typeface="Times New Roman" panose="02020603050405020304" pitchFamily="18" charset="0"/>
              </a:rPr>
              <a:t>The </a:t>
            </a:r>
            <a:r>
              <a:rPr lang="en-US" dirty="0">
                <a:latin typeface="Times New Roman" panose="02020603050405020304" pitchFamily="18" charset="0"/>
                <a:ea typeface="Ebrima" panose="02000000000000000000" pitchFamily="2" charset="0"/>
                <a:cs typeface="Times New Roman" panose="02020603050405020304" pitchFamily="18" charset="0"/>
              </a:rPr>
              <a:t>Report on the World Social Situation 2018 depicts that disadvantaged groups, like people with disabilities are not enjoying social, economic and political participations in the third world countries.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spcAft>
                <a:spcPts val="800"/>
              </a:spcAft>
            </a:pPr>
            <a:r>
              <a:rPr lang="en-US" dirty="0">
                <a:latin typeface="Times New Roman" panose="02020603050405020304" pitchFamily="18" charset="0"/>
                <a:ea typeface="Ebrima" panose="02000000000000000000" pitchFamily="2" charset="0"/>
                <a:cs typeface="Times New Roman" panose="02020603050405020304" pitchFamily="18" charset="0"/>
              </a:rPr>
              <a:t>To overcome this problem effective media advocacy communication campaign will help to create awareness and raise inclusion understanding among all the stakeholders.</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101590" indent="0">
              <a:lnSpc>
                <a:spcPct val="107000"/>
              </a:lnSpc>
              <a:spcBef>
                <a:spcPts val="1800"/>
              </a:spcBef>
              <a:spcAft>
                <a:spcPts val="400"/>
              </a:spcAft>
              <a:buNone/>
            </a:pPr>
            <a:r>
              <a:rPr lang="en-US" sz="3200" b="1" dirty="0" smtClean="0">
                <a:latin typeface="Calibri" panose="020F0502020204030204" pitchFamily="34" charset="0"/>
              </a:rPr>
              <a:t>               </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12616149"/>
      </p:ext>
    </p:extLst>
  </p:cSld>
  <p:clrMapOvr>
    <a:masterClrMapping/>
  </p:clrMapOvr>
  <p:transition spd="slow">
    <p:cover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sz="2400" dirty="0"/>
              <a:t>1. Introduction</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The Federation of Ethiopian Associations of Persons with Disabilities (FEAPD) is a consortium of 33 national and regional OPDs established in 1996, and re-registered in accordance with Civil Societies Agency Proclamation No. 1113/2019. Its headquarters is  located near the Nigeria Embassy in Addis Ababa with regional offices in </a:t>
            </a:r>
            <a:r>
              <a:rPr lang="en-US" sz="1600" dirty="0" err="1">
                <a:latin typeface="Times New Roman" panose="02020603050405020304" pitchFamily="18" charset="0"/>
                <a:ea typeface="Ebrima" panose="02000000000000000000" pitchFamily="2" charset="0"/>
                <a:cs typeface="Times New Roman" panose="02020603050405020304" pitchFamily="18" charset="0"/>
              </a:rPr>
              <a:t>Hawasa</a:t>
            </a:r>
            <a:r>
              <a:rPr lang="en-US" sz="1600" dirty="0">
                <a:latin typeface="Times New Roman" panose="02020603050405020304" pitchFamily="18" charset="0"/>
                <a:ea typeface="Ebrima" panose="02000000000000000000" pitchFamily="2" charset="0"/>
                <a:cs typeface="Times New Roman" panose="02020603050405020304" pitchFamily="18" charset="0"/>
              </a:rPr>
              <a:t>, </a:t>
            </a:r>
            <a:r>
              <a:rPr lang="en-US" sz="1600" dirty="0" err="1">
                <a:latin typeface="Times New Roman" panose="02020603050405020304" pitchFamily="18" charset="0"/>
                <a:ea typeface="Ebrima" panose="02000000000000000000" pitchFamily="2" charset="0"/>
                <a:cs typeface="Times New Roman" panose="02020603050405020304" pitchFamily="18" charset="0"/>
              </a:rPr>
              <a:t>Bahrdar</a:t>
            </a:r>
            <a:r>
              <a:rPr lang="en-US" sz="1600" dirty="0">
                <a:latin typeface="Times New Roman" panose="02020603050405020304" pitchFamily="18" charset="0"/>
                <a:ea typeface="Ebrima" panose="02000000000000000000" pitchFamily="2" charset="0"/>
                <a:cs typeface="Times New Roman" panose="02020603050405020304" pitchFamily="18" charset="0"/>
              </a:rPr>
              <a:t>, and </a:t>
            </a:r>
            <a:r>
              <a:rPr lang="en-US" sz="1600" dirty="0" err="1">
                <a:latin typeface="Times New Roman" panose="02020603050405020304" pitchFamily="18" charset="0"/>
                <a:ea typeface="Ebrima" panose="02000000000000000000" pitchFamily="2" charset="0"/>
                <a:cs typeface="Times New Roman" panose="02020603050405020304" pitchFamily="18" charset="0"/>
              </a:rPr>
              <a:t>Harar</a:t>
            </a:r>
            <a:r>
              <a:rPr lang="en-US" sz="1600" dirty="0">
                <a:latin typeface="Times New Roman" panose="02020603050405020304" pitchFamily="18" charset="0"/>
                <a:ea typeface="Ebrima" panose="02000000000000000000" pitchFamily="2" charset="0"/>
                <a:cs typeface="Times New Roman" panose="02020603050405020304" pitchFamily="18" charset="0"/>
              </a:rPr>
              <a:t>.   </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FEAPD envisioned a society where all persons with disabilities are effectively included on equal basis with others. It is mandated to promote the overall participation of persons with disabilities in society by bringing the member associations together, serving as their common voice by representing them at national, continental and global level, by consolidating their common effort, by establishing strong relationships with their strategic partners, and working together and building their capacity.</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101590" indent="0">
              <a:lnSpc>
                <a:spcPct val="107000"/>
              </a:lnSpc>
              <a:spcBef>
                <a:spcPts val="1800"/>
              </a:spcBef>
              <a:spcAft>
                <a:spcPts val="400"/>
              </a:spcAft>
              <a:buNone/>
            </a:pPr>
            <a:r>
              <a:rPr lang="en-US" sz="3200" b="1" dirty="0" smtClean="0">
                <a:latin typeface="Calibri" panose="020F0502020204030204" pitchFamily="34" charset="0"/>
              </a:rPr>
              <a:t>               </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24321212"/>
      </p:ext>
    </p:extLst>
  </p:cSld>
  <p:clrMapOvr>
    <a:masterClrMapping/>
  </p:clrMapOvr>
  <p:transition spd="slow">
    <p:cover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sz="2400" dirty="0"/>
              <a:t>1. Introduction</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Structurally FEAPD has 54 members of general assembly that reviews the overall performance of the federation, elects members of the executive board and endorses the strategic plan. It also has 9 members of executive board that gives policy directions, overall guidance to the executive office, and approves the plan and budgets of the organization, which operates with 11 management team and 44 professional project and technical staff headed by a Director General. </a:t>
            </a:r>
          </a:p>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FEAPD owns landholding and office facilities on 2674 m2 land.</a:t>
            </a:r>
          </a:p>
          <a:p>
            <a:pPr marL="101590" indent="0">
              <a:lnSpc>
                <a:spcPct val="107000"/>
              </a:lnSpc>
              <a:spcBef>
                <a:spcPts val="1800"/>
              </a:spcBef>
              <a:spcAft>
                <a:spcPts val="400"/>
              </a:spcAft>
              <a:buNone/>
            </a:pPr>
            <a:r>
              <a:rPr lang="en-US" sz="3200" b="1" dirty="0" smtClean="0">
                <a:latin typeface="Calibri" panose="020F0502020204030204" pitchFamily="34" charset="0"/>
              </a:rPr>
              <a:t>               </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445099019"/>
      </p:ext>
    </p:extLst>
  </p:cSld>
  <p:clrMapOvr>
    <a:masterClrMapping/>
  </p:clrMapOvr>
  <p:transition spd="slow">
    <p:cover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sz="2400" dirty="0"/>
              <a:t>1. Introduction</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Major intervention areas of FEAPD include:</a:t>
            </a:r>
          </a:p>
          <a:p>
            <a:pPr algn="just">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Capacity building,</a:t>
            </a:r>
          </a:p>
          <a:p>
            <a:pPr algn="just">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Awareness raising,</a:t>
            </a:r>
          </a:p>
          <a:p>
            <a:pPr algn="just">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Policy advocacy</a:t>
            </a:r>
          </a:p>
          <a:p>
            <a:pPr algn="just">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Inclusive education</a:t>
            </a:r>
          </a:p>
          <a:p>
            <a:pPr algn="just">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Health</a:t>
            </a:r>
          </a:p>
          <a:p>
            <a:pPr algn="just">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Economic empowerment</a:t>
            </a:r>
            <a:endParaRPr lang="en-US" sz="1600" dirty="0">
              <a:latin typeface="Times New Roman" panose="02020603050405020304" pitchFamily="18" charset="0"/>
              <a:ea typeface="Ebrima" panose="02000000000000000000" pitchFamily="2" charset="0"/>
              <a:cs typeface="Times New Roman" panose="02020603050405020304" pitchFamily="18" charset="0"/>
            </a:endParaRPr>
          </a:p>
          <a:p>
            <a:pPr marL="101590" indent="0">
              <a:lnSpc>
                <a:spcPct val="107000"/>
              </a:lnSpc>
              <a:spcBef>
                <a:spcPts val="1800"/>
              </a:spcBef>
              <a:spcAft>
                <a:spcPts val="400"/>
              </a:spcAft>
              <a:buNone/>
            </a:pPr>
            <a:r>
              <a:rPr lang="en-US" sz="3200" b="1" dirty="0" smtClean="0">
                <a:latin typeface="Calibri" panose="020F0502020204030204" pitchFamily="34" charset="0"/>
              </a:rPr>
              <a:t>               </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54996084"/>
      </p:ext>
    </p:extLst>
  </p:cSld>
  <p:clrMapOvr>
    <a:masterClrMapping/>
  </p:clrMapOvr>
  <p:transition spd="slow">
    <p:cover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sz="2400" dirty="0"/>
              <a:t>1. Introduction</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Major intervention areas of FEAPD include:</a:t>
            </a:r>
          </a:p>
          <a:p>
            <a:pPr algn="just">
              <a:lnSpc>
                <a:spcPct val="150000"/>
              </a:lnSpc>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Resource mobilization,</a:t>
            </a:r>
          </a:p>
          <a:p>
            <a:pPr algn="just">
              <a:lnSpc>
                <a:spcPct val="150000"/>
              </a:lnSpc>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Conducting </a:t>
            </a:r>
            <a:r>
              <a:rPr lang="en-US" sz="1600" dirty="0">
                <a:latin typeface="Times New Roman" panose="02020603050405020304" pitchFamily="18" charset="0"/>
                <a:ea typeface="Ebrima" panose="02000000000000000000" pitchFamily="2" charset="0"/>
                <a:cs typeface="Times New Roman" panose="02020603050405020304" pitchFamily="18" charset="0"/>
              </a:rPr>
              <a:t>&amp; supporting researches on </a:t>
            </a:r>
            <a:r>
              <a:rPr lang="en-US" sz="1600" dirty="0" smtClean="0">
                <a:latin typeface="Times New Roman" panose="02020603050405020304" pitchFamily="18" charset="0"/>
                <a:ea typeface="Ebrima" panose="02000000000000000000" pitchFamily="2" charset="0"/>
                <a:cs typeface="Times New Roman" panose="02020603050405020304" pitchFamily="18" charset="0"/>
              </a:rPr>
              <a:t>disability,</a:t>
            </a:r>
          </a:p>
          <a:p>
            <a:pPr algn="just">
              <a:lnSpc>
                <a:spcPct val="150000"/>
              </a:lnSpc>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Women</a:t>
            </a:r>
            <a:r>
              <a:rPr lang="en-US" sz="1600" dirty="0">
                <a:latin typeface="Times New Roman" panose="02020603050405020304" pitchFamily="18" charset="0"/>
                <a:ea typeface="Ebrima" panose="02000000000000000000" pitchFamily="2" charset="0"/>
                <a:cs typeface="Times New Roman" panose="02020603050405020304" pitchFamily="18" charset="0"/>
              </a:rPr>
              <a:t>, children &amp; youth </a:t>
            </a:r>
            <a:r>
              <a:rPr lang="en-US" sz="1600" dirty="0" smtClean="0">
                <a:latin typeface="Times New Roman" panose="02020603050405020304" pitchFamily="18" charset="0"/>
                <a:ea typeface="Ebrima" panose="02000000000000000000" pitchFamily="2" charset="0"/>
                <a:cs typeface="Times New Roman" panose="02020603050405020304" pitchFamily="18" charset="0"/>
              </a:rPr>
              <a:t>development</a:t>
            </a:r>
          </a:p>
          <a:p>
            <a:pPr algn="just">
              <a:lnSpc>
                <a:spcPct val="150000"/>
              </a:lnSpc>
              <a:spcBef>
                <a:spcPts val="1200"/>
              </a:spcBef>
              <a:spcAft>
                <a:spcPts val="800"/>
              </a:spcAft>
              <a:buFont typeface="Wingdings" panose="05000000000000000000" pitchFamily="2" charset="2"/>
              <a:buChar char="Ø"/>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Environmental </a:t>
            </a:r>
            <a:r>
              <a:rPr lang="en-US" sz="1600" dirty="0">
                <a:latin typeface="Times New Roman" panose="02020603050405020304" pitchFamily="18" charset="0"/>
                <a:ea typeface="Ebrima" panose="02000000000000000000" pitchFamily="2" charset="0"/>
                <a:cs typeface="Times New Roman" panose="02020603050405020304" pitchFamily="18" charset="0"/>
              </a:rPr>
              <a:t>protection</a:t>
            </a:r>
          </a:p>
          <a:p>
            <a:pPr algn="just">
              <a:lnSpc>
                <a:spcPct val="150000"/>
              </a:lnSpc>
              <a:spcBef>
                <a:spcPts val="1200"/>
              </a:spcBef>
              <a:spcAft>
                <a:spcPts val="800"/>
              </a:spcAft>
            </a:pPr>
            <a:endParaRPr lang="en-US" sz="1600" dirty="0">
              <a:latin typeface="Times New Roman" panose="02020603050405020304" pitchFamily="18" charset="0"/>
              <a:ea typeface="Ebrima" panose="02000000000000000000" pitchFamily="2" charset="0"/>
              <a:cs typeface="Times New Roman" panose="02020603050405020304" pitchFamily="18" charset="0"/>
            </a:endParaRPr>
          </a:p>
          <a:p>
            <a:pPr marL="101590" indent="0">
              <a:lnSpc>
                <a:spcPct val="107000"/>
              </a:lnSpc>
              <a:spcBef>
                <a:spcPts val="1800"/>
              </a:spcBef>
              <a:spcAft>
                <a:spcPts val="400"/>
              </a:spcAft>
              <a:buNone/>
            </a:pPr>
            <a:r>
              <a:rPr lang="en-US" sz="3200" b="1" dirty="0" smtClean="0">
                <a:latin typeface="Calibri" panose="020F0502020204030204" pitchFamily="34" charset="0"/>
              </a:rPr>
              <a:t>               </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13696486"/>
      </p:ext>
    </p:extLst>
  </p:cSld>
  <p:clrMapOvr>
    <a:masterClrMapping/>
  </p:clrMapOvr>
  <p:transition spd="slow">
    <p:cover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sz="2400" dirty="0"/>
              <a:t>1. Introduction</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8</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To address the above issues the Federation operates integrating health, education, livelihood, Gender and Inclusion, OPD &amp; partnership capacity building, administration and finance, partnership and fundraising, emergency &amp; humanitarian, communication, monitoring, evaluation, accountability and learning (MEAL) and legal affairs departments along with the program department.</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In order to</a:t>
            </a:r>
            <a:r>
              <a:rPr lang="en-US" sz="1600" dirty="0">
                <a:solidFill>
                  <a:srgbClr val="202122"/>
                </a:solidFill>
                <a:highlight>
                  <a:srgbClr val="FFFFFF"/>
                </a:highlight>
                <a:latin typeface="Times New Roman" panose="02020603050405020304" pitchFamily="18" charset="0"/>
                <a:ea typeface="Ebrima" panose="02000000000000000000" pitchFamily="2" charset="0"/>
                <a:cs typeface="Times New Roman" panose="02020603050405020304" pitchFamily="18" charset="0"/>
              </a:rPr>
              <a:t> provide guidance for members and employees to perform their functions correctly</a:t>
            </a:r>
            <a:r>
              <a:rPr lang="en-US" sz="1600" dirty="0">
                <a:latin typeface="Times New Roman" panose="02020603050405020304" pitchFamily="18" charset="0"/>
                <a:ea typeface="Calibri" panose="020F0502020204030204" pitchFamily="34" charset="0"/>
                <a:cs typeface="Times New Roman" panose="02020603050405020304" pitchFamily="18" charset="0"/>
              </a:rPr>
              <a:t>,</a:t>
            </a:r>
            <a:r>
              <a:rPr lang="en-US" sz="1600" dirty="0">
                <a:solidFill>
                  <a:srgbClr val="202122"/>
                </a:solidFill>
                <a:highlight>
                  <a:srgbClr val="FFFFFF"/>
                </a:highlight>
                <a:latin typeface="Times New Roman" panose="02020603050405020304" pitchFamily="18" charset="0"/>
                <a:ea typeface="Ebrima" panose="02000000000000000000" pitchFamily="2" charset="0"/>
                <a:cs typeface="Times New Roman" panose="02020603050405020304" pitchFamily="18" charset="0"/>
              </a:rPr>
              <a:t> reasonably and</a:t>
            </a:r>
            <a:r>
              <a:rPr lang="en-US" sz="1600" dirty="0">
                <a:solidFill>
                  <a:srgbClr val="202122"/>
                </a:solidFill>
                <a:latin typeface="Times New Roman" panose="02020603050405020304" pitchFamily="18" charset="0"/>
                <a:ea typeface="Ebrima" panose="02000000000000000000" pitchFamily="2" charset="0"/>
                <a:cs typeface="Times New Roman" panose="02020603050405020304" pitchFamily="18" charset="0"/>
              </a:rPr>
              <a:t> </a:t>
            </a:r>
            <a:r>
              <a:rPr lang="en-US" sz="1600" dirty="0">
                <a:solidFill>
                  <a:srgbClr val="202122"/>
                </a:solidFill>
                <a:highlight>
                  <a:srgbClr val="FFFFFF"/>
                </a:highlight>
                <a:latin typeface="Times New Roman" panose="02020603050405020304" pitchFamily="18" charset="0"/>
                <a:ea typeface="Ebrima" panose="02000000000000000000" pitchFamily="2" charset="0"/>
                <a:cs typeface="Times New Roman" panose="02020603050405020304" pitchFamily="18" charset="0"/>
              </a:rPr>
              <a:t>efficiently in a safe environment, FEAPD has 17 operating manuals and guidelines. </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101590" indent="0">
              <a:lnSpc>
                <a:spcPct val="107000"/>
              </a:lnSpc>
              <a:spcBef>
                <a:spcPts val="1800"/>
              </a:spcBef>
              <a:spcAft>
                <a:spcPts val="400"/>
              </a:spcAft>
              <a:buNone/>
            </a:pPr>
            <a:r>
              <a:rPr lang="en-US" sz="3200" b="1" dirty="0" smtClean="0">
                <a:latin typeface="Calibri" panose="020F0502020204030204" pitchFamily="34" charset="0"/>
              </a:rPr>
              <a:t>               </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68683338"/>
      </p:ext>
    </p:extLst>
  </p:cSld>
  <p:clrMapOvr>
    <a:masterClrMapping/>
  </p:clrMapOvr>
  <p:transition spd="slow">
    <p:cover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sz="2400" dirty="0"/>
              <a:t>1. Introduction</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9</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spcBef>
                <a:spcPts val="1200"/>
              </a:spcBef>
              <a:spcAft>
                <a:spcPts val="800"/>
              </a:spcAft>
              <a:buNone/>
            </a:pPr>
            <a:endParaRPr lang="en-US" sz="1600" dirty="0" smtClean="0">
              <a:latin typeface="Times New Roman" panose="02020603050405020304" pitchFamily="18" charset="0"/>
              <a:ea typeface="Ebrima" panose="02000000000000000000" pitchFamily="2" charset="0"/>
              <a:cs typeface="Times New Roman" panose="02020603050405020304" pitchFamily="18" charset="0"/>
            </a:endParaRPr>
          </a:p>
          <a:p>
            <a:pPr algn="just">
              <a:lnSpc>
                <a:spcPct val="150000"/>
              </a:lnSpc>
              <a:spcBef>
                <a:spcPts val="1200"/>
              </a:spcBef>
              <a:spcAft>
                <a:spcPts val="800"/>
              </a:spcAft>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Currently </a:t>
            </a:r>
            <a:r>
              <a:rPr lang="en-US" sz="1600" dirty="0">
                <a:latin typeface="Times New Roman" panose="02020603050405020304" pitchFamily="18" charset="0"/>
                <a:ea typeface="Ebrima" panose="02000000000000000000" pitchFamily="2" charset="0"/>
                <a:cs typeface="Times New Roman" panose="02020603050405020304" pitchFamily="18" charset="0"/>
              </a:rPr>
              <a:t>FEAPD’s donors include ILO, UNOHCHR, CBM, NORAD, EU, NFU, USAID and ADF, and its implementing partners are CSSP, LFTW, SCI, HI and NDI, the Ministry of Women and Social Affairs, Ministry of Health, Ministry of Education, Ministry of Transport and Logistics and Ministry </a:t>
            </a:r>
            <a:r>
              <a:rPr lang="en-US" sz="1600" dirty="0" smtClean="0">
                <a:latin typeface="Times New Roman" panose="02020603050405020304" pitchFamily="18" charset="0"/>
                <a:ea typeface="Ebrima" panose="02000000000000000000" pitchFamily="2" charset="0"/>
                <a:cs typeface="Times New Roman" panose="02020603050405020304" pitchFamily="18" charset="0"/>
              </a:rPr>
              <a:t>of  Urban </a:t>
            </a:r>
            <a:r>
              <a:rPr lang="en-US" sz="1600" dirty="0">
                <a:latin typeface="Times New Roman" panose="02020603050405020304" pitchFamily="18" charset="0"/>
                <a:ea typeface="Ebrima" panose="02000000000000000000" pitchFamily="2" charset="0"/>
                <a:cs typeface="Times New Roman" panose="02020603050405020304" pitchFamily="18" charset="0"/>
              </a:rPr>
              <a:t>Development and Construction are stakeholders from the government side.</a:t>
            </a:r>
            <a:r>
              <a:rPr lang="en-US" sz="3200" b="1" dirty="0" smtClean="0">
                <a:latin typeface="Calibri" panose="020F0502020204030204" pitchFamily="34" charset="0"/>
              </a:rPr>
              <a:t>               </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12309071"/>
      </p:ext>
    </p:extLst>
  </p:cSld>
  <p:clrMapOvr>
    <a:masterClrMapping/>
  </p:clrMapOvr>
  <p:transition spd="slow">
    <p:cover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1.2 FEAPD Advocacy and Communication Background</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10</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Since its inception, FEAPD has endeavored to ensure that the political, social and economic rights of persons with disabilities are respected and their participation in these spheres is enhanced. FEAPD worked in collaboration with the government to improve the awareness of the public towards disability. It has also supported initiatives aimed at reducing disability and improving the status of persons with disabilities by enhancing their economic, social and cultural participation. FEAPD has been delivering technical and material capacity building endeavors for member associations.</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58702679"/>
      </p:ext>
    </p:extLst>
  </p:cSld>
  <p:clrMapOvr>
    <a:masterClrMapping/>
  </p:clrMapOvr>
  <p:transition spd="slow">
    <p:cover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1.2 FEAPD Advocacy and Communication Background</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11</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The other landmark achievement of the federation is collecting and disseminating disability information related to disability and persons with disabilities via </a:t>
            </a:r>
            <a:r>
              <a:rPr lang="en-US" sz="1600" dirty="0" err="1">
                <a:latin typeface="Times New Roman" panose="02020603050405020304" pitchFamily="18" charset="0"/>
                <a:ea typeface="Ebrima" panose="02000000000000000000" pitchFamily="2" charset="0"/>
                <a:cs typeface="Times New Roman" panose="02020603050405020304" pitchFamily="18" charset="0"/>
              </a:rPr>
              <a:t>Biruh</a:t>
            </a:r>
            <a:r>
              <a:rPr lang="en-US" sz="1600" dirty="0">
                <a:latin typeface="Times New Roman" panose="02020603050405020304" pitchFamily="18" charset="0"/>
                <a:ea typeface="Ebrima" panose="02000000000000000000" pitchFamily="2" charset="0"/>
                <a:cs typeface="Times New Roman" panose="02020603050405020304" pitchFamily="18" charset="0"/>
              </a:rPr>
              <a:t> </a:t>
            </a:r>
            <a:r>
              <a:rPr lang="en-US" sz="1600" dirty="0" err="1">
                <a:latin typeface="Times New Roman" panose="02020603050405020304" pitchFamily="18" charset="0"/>
                <a:ea typeface="Ebrima" panose="02000000000000000000" pitchFamily="2" charset="0"/>
                <a:cs typeface="Times New Roman" panose="02020603050405020304" pitchFamily="18" charset="0"/>
              </a:rPr>
              <a:t>Tesfa</a:t>
            </a:r>
            <a:r>
              <a:rPr lang="en-US" sz="1600" dirty="0">
                <a:latin typeface="Times New Roman" panose="02020603050405020304" pitchFamily="18" charset="0"/>
                <a:ea typeface="Ebrima" panose="02000000000000000000" pitchFamily="2" charset="0"/>
                <a:cs typeface="Times New Roman" panose="02020603050405020304" pitchFamily="18" charset="0"/>
              </a:rPr>
              <a:t> Radio program. </a:t>
            </a:r>
            <a:r>
              <a:rPr lang="en-US" sz="1600" dirty="0" err="1">
                <a:latin typeface="Times New Roman" panose="02020603050405020304" pitchFamily="18" charset="0"/>
                <a:ea typeface="Ebrima" panose="02000000000000000000" pitchFamily="2" charset="0"/>
                <a:cs typeface="Times New Roman" panose="02020603050405020304" pitchFamily="18" charset="0"/>
              </a:rPr>
              <a:t>Biruh</a:t>
            </a:r>
            <a:r>
              <a:rPr lang="en-US" sz="1600" dirty="0">
                <a:latin typeface="Times New Roman" panose="02020603050405020304" pitchFamily="18" charset="0"/>
                <a:ea typeface="Ebrima" panose="02000000000000000000" pitchFamily="2" charset="0"/>
                <a:cs typeface="Times New Roman" panose="02020603050405020304" pitchFamily="18" charset="0"/>
              </a:rPr>
              <a:t> </a:t>
            </a:r>
            <a:r>
              <a:rPr lang="en-US" sz="1600" dirty="0" err="1">
                <a:latin typeface="Times New Roman" panose="02020603050405020304" pitchFamily="18" charset="0"/>
                <a:ea typeface="Ebrima" panose="02000000000000000000" pitchFamily="2" charset="0"/>
                <a:cs typeface="Times New Roman" panose="02020603050405020304" pitchFamily="18" charset="0"/>
              </a:rPr>
              <a:t>Tesfa</a:t>
            </a:r>
            <a:r>
              <a:rPr lang="en-US" sz="1600" dirty="0">
                <a:latin typeface="Times New Roman" panose="02020603050405020304" pitchFamily="18" charset="0"/>
                <a:ea typeface="Ebrima" panose="02000000000000000000" pitchFamily="2" charset="0"/>
                <a:cs typeface="Times New Roman" panose="02020603050405020304" pitchFamily="18" charset="0"/>
              </a:rPr>
              <a:t> Radio has been broadcasting disability issues for the last twenty five years uninterruptedly. It has remained the most reliable means of advocating disability issues for a wide range of the society. </a:t>
            </a:r>
            <a:r>
              <a:rPr lang="en-US" sz="1600" dirty="0" err="1">
                <a:latin typeface="Times New Roman" panose="02020603050405020304" pitchFamily="18" charset="0"/>
                <a:ea typeface="Ebrima" panose="02000000000000000000" pitchFamily="2" charset="0"/>
                <a:cs typeface="Times New Roman" panose="02020603050405020304" pitchFamily="18" charset="0"/>
              </a:rPr>
              <a:t>Biruh</a:t>
            </a:r>
            <a:r>
              <a:rPr lang="en-US" sz="1600" dirty="0">
                <a:latin typeface="Times New Roman" panose="02020603050405020304" pitchFamily="18" charset="0"/>
                <a:ea typeface="Ebrima" panose="02000000000000000000" pitchFamily="2" charset="0"/>
                <a:cs typeface="Times New Roman" panose="02020603050405020304" pitchFamily="18" charset="0"/>
              </a:rPr>
              <a:t> </a:t>
            </a:r>
            <a:r>
              <a:rPr lang="en-US" sz="1600" dirty="0" err="1">
                <a:latin typeface="Times New Roman" panose="02020603050405020304" pitchFamily="18" charset="0"/>
                <a:ea typeface="Ebrima" panose="02000000000000000000" pitchFamily="2" charset="0"/>
                <a:cs typeface="Times New Roman" panose="02020603050405020304" pitchFamily="18" charset="0"/>
              </a:rPr>
              <a:t>Tesfa</a:t>
            </a:r>
            <a:r>
              <a:rPr lang="en-US" sz="1600" dirty="0">
                <a:latin typeface="Times New Roman" panose="02020603050405020304" pitchFamily="18" charset="0"/>
                <a:ea typeface="Ebrima" panose="02000000000000000000" pitchFamily="2" charset="0"/>
                <a:cs typeface="Times New Roman" panose="02020603050405020304" pitchFamily="18" charset="0"/>
              </a:rPr>
              <a:t> played a pivotal role in creating disability awareness throughout the country in areas of disability rights, disability inclusion, disability awareness and policy advocacy. </a:t>
            </a:r>
            <a:r>
              <a:rPr lang="en-US" sz="1600" dirty="0" err="1">
                <a:latin typeface="Times New Roman" panose="02020603050405020304" pitchFamily="18" charset="0"/>
                <a:ea typeface="Ebrima" panose="02000000000000000000" pitchFamily="2" charset="0"/>
                <a:cs typeface="Times New Roman" panose="02020603050405020304" pitchFamily="18" charset="0"/>
              </a:rPr>
              <a:t>Biruh</a:t>
            </a:r>
            <a:r>
              <a:rPr lang="en-US" sz="1600" dirty="0">
                <a:latin typeface="Times New Roman" panose="02020603050405020304" pitchFamily="18" charset="0"/>
                <a:ea typeface="Ebrima" panose="02000000000000000000" pitchFamily="2" charset="0"/>
                <a:cs typeface="Times New Roman" panose="02020603050405020304" pitchFamily="18" charset="0"/>
              </a:rPr>
              <a:t> </a:t>
            </a:r>
            <a:r>
              <a:rPr lang="en-US" sz="1600" dirty="0" err="1">
                <a:latin typeface="Times New Roman" panose="02020603050405020304" pitchFamily="18" charset="0"/>
                <a:ea typeface="Ebrima" panose="02000000000000000000" pitchFamily="2" charset="0"/>
                <a:cs typeface="Times New Roman" panose="02020603050405020304" pitchFamily="18" charset="0"/>
              </a:rPr>
              <a:t>Tessfa</a:t>
            </a:r>
            <a:r>
              <a:rPr lang="en-US" sz="1600" dirty="0">
                <a:latin typeface="Times New Roman" panose="02020603050405020304" pitchFamily="18" charset="0"/>
                <a:ea typeface="Ebrima" panose="02000000000000000000" pitchFamily="2" charset="0"/>
                <a:cs typeface="Times New Roman" panose="02020603050405020304" pitchFamily="18" charset="0"/>
              </a:rPr>
              <a:t> has its own studio setup for producing radio programs.</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82370533"/>
      </p:ext>
    </p:extLst>
  </p:cSld>
  <p:clrMapOvr>
    <a:masterClrMapping/>
  </p:clrMapOvr>
  <p:transition spd="slow">
    <p:cover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1.2 FEAPD Advocacy and Communication Background</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12</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As an umbrella organization, FEAPD strongly believes that advocacy and communication activities must be executed strategically and in an orchestrated manner among member associations and FEAPD. To this end it is a necessary condition for FEAPD to bring all DPOs to the same level concerning disability advocacy and communication. Thus, FEAPD in collaboration with NDI primed this advocacy and communication manual to guide capacity building of FEAPD members. </a:t>
            </a: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49906652"/>
      </p:ext>
    </p:extLst>
  </p:cSld>
  <p:clrMapOvr>
    <a:masterClrMapping/>
  </p:clrMapOvr>
  <p:transition spd="slow">
    <p:cover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1.3 Objectives of Advocacy and Communication Manual</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13</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This Advocacy and communication manual has the following objective:</a:t>
            </a:r>
          </a:p>
          <a:p>
            <a:pPr marL="101590" indent="0" algn="just">
              <a:lnSpc>
                <a:spcPct val="150000"/>
              </a:lnSpc>
              <a:spcBef>
                <a:spcPts val="1200"/>
              </a:spcBef>
              <a:spcAft>
                <a:spcPts val="800"/>
              </a:spcAft>
              <a:buNone/>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 To </a:t>
            </a:r>
            <a:r>
              <a:rPr lang="en-US" sz="1600" dirty="0">
                <a:latin typeface="Times New Roman" panose="02020603050405020304" pitchFamily="18" charset="0"/>
                <a:ea typeface="Ebrima" panose="02000000000000000000" pitchFamily="2" charset="0"/>
                <a:cs typeface="Times New Roman" panose="02020603050405020304" pitchFamily="18" charset="0"/>
              </a:rPr>
              <a:t>serve as a training manual in building  the capacities of OPDs and FEAPD members in the advocacy works to influence policymakers, community leaders, and other duty bearers to protect human rights of persons with disabilities </a:t>
            </a:r>
          </a:p>
          <a:p>
            <a:pPr marL="101590" indent="0" algn="just">
              <a:lnSpc>
                <a:spcPct val="150000"/>
              </a:lnSpc>
              <a:spcBef>
                <a:spcPts val="1200"/>
              </a:spcBef>
              <a:spcAft>
                <a:spcPts val="800"/>
              </a:spcAft>
              <a:buNone/>
            </a:pPr>
            <a:r>
              <a:rPr lang="en-US" sz="1600" b="1" dirty="0">
                <a:latin typeface="Times New Roman" panose="02020603050405020304" pitchFamily="18" charset="0"/>
                <a:ea typeface="Ebrima" panose="02000000000000000000" pitchFamily="2" charset="0"/>
                <a:cs typeface="Times New Roman" panose="02020603050405020304" pitchFamily="18" charset="0"/>
              </a:rPr>
              <a:t>1.4 Expected Outcome</a:t>
            </a:r>
          </a:p>
          <a:p>
            <a:pPr marL="101590" indent="0" algn="just">
              <a:lnSpc>
                <a:spcPct val="150000"/>
              </a:lnSpc>
              <a:spcBef>
                <a:spcPts val="1200"/>
              </a:spcBef>
              <a:spcAft>
                <a:spcPts val="800"/>
              </a:spcAft>
              <a:buNone/>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 Increased </a:t>
            </a:r>
            <a:r>
              <a:rPr lang="en-US" sz="1600" dirty="0">
                <a:latin typeface="Times New Roman" panose="02020603050405020304" pitchFamily="18" charset="0"/>
                <a:ea typeface="Ebrima" panose="02000000000000000000" pitchFamily="2" charset="0"/>
                <a:cs typeface="Times New Roman" panose="02020603050405020304" pitchFamily="18" charset="0"/>
              </a:rPr>
              <a:t>knowledge and skills in advocacy and communication of PWDs.</a:t>
            </a:r>
          </a:p>
        </p:txBody>
      </p:sp>
    </p:spTree>
    <p:extLst>
      <p:ext uri="{BB962C8B-B14F-4D97-AF65-F5344CB8AC3E}">
        <p14:creationId xmlns:p14="http://schemas.microsoft.com/office/powerpoint/2010/main" val="2755344580"/>
      </p:ext>
    </p:extLst>
  </p:cSld>
  <p:clrMapOvr>
    <a:masterClrMapping/>
  </p:clrMapOvr>
  <p:transition spd="slow">
    <p:cover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smtClean="0">
                <a:latin typeface="Calibri" panose="020F0502020204030204" pitchFamily="34" charset="0"/>
              </a:rPr>
              <a:t>2. CONCEPTS </a:t>
            </a:r>
            <a:r>
              <a:rPr lang="en-US" sz="2400" dirty="0">
                <a:latin typeface="Calibri" panose="020F0502020204030204" pitchFamily="34" charset="0"/>
              </a:rPr>
              <a:t>OF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14</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spcBef>
                <a:spcPts val="1200"/>
              </a:spcBef>
              <a:spcAft>
                <a:spcPts val="800"/>
              </a:spcAft>
              <a:buNone/>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                              </a:t>
            </a:r>
            <a:r>
              <a:rPr lang="en-US" sz="1600" b="1" dirty="0" smtClean="0">
                <a:latin typeface="Times New Roman" panose="02020603050405020304" pitchFamily="18" charset="0"/>
                <a:ea typeface="Ebrima" panose="02000000000000000000" pitchFamily="2" charset="0"/>
                <a:cs typeface="Times New Roman" panose="02020603050405020304" pitchFamily="18" charset="0"/>
              </a:rPr>
              <a:t>2.1. What </a:t>
            </a:r>
            <a:r>
              <a:rPr lang="en-US" sz="1600" b="1" dirty="0">
                <a:latin typeface="Times New Roman" panose="02020603050405020304" pitchFamily="18" charset="0"/>
                <a:ea typeface="Ebrima" panose="02000000000000000000" pitchFamily="2" charset="0"/>
                <a:cs typeface="Times New Roman" panose="02020603050405020304" pitchFamily="18" charset="0"/>
              </a:rPr>
              <a:t>is advocacy?</a:t>
            </a:r>
          </a:p>
          <a:p>
            <a:pPr algn="just">
              <a:lnSpc>
                <a:spcPct val="150000"/>
              </a:lnSpc>
              <a:spcBef>
                <a:spcPts val="1200"/>
              </a:spcBef>
              <a:spcAft>
                <a:spcPts val="800"/>
              </a:spcAft>
            </a:pPr>
            <a:r>
              <a:rPr lang="en-US" sz="1400" dirty="0">
                <a:latin typeface="Times New Roman" panose="02020603050405020304" pitchFamily="18" charset="0"/>
                <a:ea typeface="Ebrima" panose="02000000000000000000" pitchFamily="2" charset="0"/>
                <a:cs typeface="Times New Roman" panose="02020603050405020304" pitchFamily="18" charset="0"/>
              </a:rPr>
              <a:t>The word “advocacy” comes from the Latin ‘</a:t>
            </a:r>
            <a:r>
              <a:rPr lang="en-US" sz="1400" dirty="0" err="1">
                <a:latin typeface="Times New Roman" panose="02020603050405020304" pitchFamily="18" charset="0"/>
                <a:ea typeface="Ebrima" panose="02000000000000000000" pitchFamily="2" charset="0"/>
                <a:cs typeface="Times New Roman" panose="02020603050405020304" pitchFamily="18" charset="0"/>
              </a:rPr>
              <a:t>advocare</a:t>
            </a:r>
            <a:r>
              <a:rPr lang="en-US" sz="1400" dirty="0">
                <a:latin typeface="Times New Roman" panose="02020603050405020304" pitchFamily="18" charset="0"/>
                <a:ea typeface="Ebrima" panose="02000000000000000000" pitchFamily="2" charset="0"/>
                <a:cs typeface="Times New Roman" panose="02020603050405020304" pitchFamily="18" charset="0"/>
              </a:rPr>
              <a:t>’ and literally means ‘to call out for support’. Today it has acquired a more specific and political connotation and it describes a particular democratic process, where individuals or groups of people take different actions to try to influence those who make decisions that affect our lives.      </a:t>
            </a:r>
          </a:p>
          <a:p>
            <a:pPr algn="just">
              <a:lnSpc>
                <a:spcPct val="150000"/>
              </a:lnSpc>
              <a:spcBef>
                <a:spcPts val="1200"/>
              </a:spcBef>
              <a:spcAft>
                <a:spcPts val="800"/>
              </a:spcAft>
            </a:pPr>
            <a:r>
              <a:rPr lang="en-US" sz="1400" dirty="0">
                <a:latin typeface="Times New Roman" panose="02020603050405020304" pitchFamily="18" charset="0"/>
                <a:ea typeface="Ebrima" panose="02000000000000000000" pitchFamily="2" charset="0"/>
                <a:cs typeface="Times New Roman" panose="02020603050405020304" pitchFamily="18" charset="0"/>
              </a:rPr>
              <a:t>Therefore, advocacy is the act of supporting, defending, or arguing for a specific cause or issue. In this case, the purpose of advocacy is to bring about change, whether that’s accomplished through raising public awareness, increasing support, or influencing policy for a certain issue. Advocacy helps others understand your point of view and support your cause. Ultimately, the goal of advocacy is to effect change on the issue you care about. </a:t>
            </a:r>
          </a:p>
        </p:txBody>
      </p:sp>
    </p:spTree>
    <p:extLst>
      <p:ext uri="{BB962C8B-B14F-4D97-AF65-F5344CB8AC3E}">
        <p14:creationId xmlns:p14="http://schemas.microsoft.com/office/powerpoint/2010/main" val="224012413"/>
      </p:ext>
    </p:extLst>
  </p:cSld>
  <p:clrMapOvr>
    <a:masterClrMapping/>
  </p:clrMapOvr>
  <p:transition spd="slow">
    <p:cover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smtClean="0">
                <a:latin typeface="Calibri" panose="020F0502020204030204" pitchFamily="34" charset="0"/>
              </a:rPr>
              <a:t>2. CONCEPTS </a:t>
            </a:r>
            <a:r>
              <a:rPr lang="en-US" sz="2400" dirty="0">
                <a:latin typeface="Calibri" panose="020F0502020204030204" pitchFamily="34" charset="0"/>
              </a:rPr>
              <a:t>OF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15</a:t>
            </a:fld>
            <a:endParaRPr/>
          </a:p>
        </p:txBody>
      </p:sp>
      <p:sp>
        <p:nvSpPr>
          <p:cNvPr id="24" name="Text Placeholder 23"/>
          <p:cNvSpPr>
            <a:spLocks noGrp="1"/>
          </p:cNvSpPr>
          <p:nvPr>
            <p:ph type="body" idx="1"/>
          </p:nvPr>
        </p:nvSpPr>
        <p:spPr>
          <a:xfrm>
            <a:off x="0" y="1276350"/>
            <a:ext cx="9144000" cy="3867150"/>
          </a:xfrm>
        </p:spPr>
        <p:txBody>
          <a:bodyPr/>
          <a:lstStyle/>
          <a:p>
            <a:pPr>
              <a:lnSpc>
                <a:spcPct val="150000"/>
              </a:lnSpc>
              <a:spcBef>
                <a:spcPts val="1200"/>
              </a:spcBef>
            </a:pPr>
            <a:r>
              <a:rPr lang="en-US" sz="16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 </a:t>
            </a:r>
            <a:r>
              <a:rPr lang="en-US" sz="1600" b="1"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Other Definitions:</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The act of pleading or arguing in </a:t>
            </a:r>
            <a:r>
              <a:rPr lang="en-US" sz="1600" dirty="0" err="1">
                <a:latin typeface="Times New Roman" panose="02020603050405020304" pitchFamily="18" charset="0"/>
                <a:ea typeface="Ebrima" panose="02000000000000000000" pitchFamily="2" charset="0"/>
                <a:cs typeface="Times New Roman" panose="02020603050405020304" pitchFamily="18" charset="0"/>
              </a:rPr>
              <a:t>favour</a:t>
            </a:r>
            <a:r>
              <a:rPr lang="en-US" sz="1600" dirty="0">
                <a:latin typeface="Times New Roman" panose="02020603050405020304" pitchFamily="18" charset="0"/>
                <a:ea typeface="Ebrima" panose="02000000000000000000" pitchFamily="2" charset="0"/>
                <a:cs typeface="Times New Roman" panose="02020603050405020304" pitchFamily="18" charset="0"/>
              </a:rPr>
              <a:t> of something, such as a cause, idea, or policy; active support. </a:t>
            </a:r>
            <a:r>
              <a:rPr lang="en-US" sz="1600" u="sng" dirty="0">
                <a:solidFill>
                  <a:srgbClr val="0563C1"/>
                </a:solidFill>
                <a:latin typeface="Times New Roman" panose="02020603050405020304" pitchFamily="18" charset="0"/>
                <a:ea typeface="Ebrima" panose="02000000000000000000" pitchFamily="2" charset="0"/>
                <a:cs typeface="Times New Roman" panose="02020603050405020304" pitchFamily="18" charset="0"/>
                <a:hlinkClick r:id="rId3"/>
              </a:rPr>
              <a:t>http://www.thefreedictionary.com/advocacy</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Advocacy is the process of influencing people to create change (WHO, 2006)</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Strategic series of actions designed to influence those who hold government, political, economic or private power in order to affect change in policy, legislation or programs (UNFPA 1997).</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“Advocacy consists of actions designed to draw a community’s attention to an issue and to direct policy-makers to a solution.” (Marge Schuler in Human Rights Manual)</a:t>
            </a:r>
            <a:endParaRPr lang="en-US" sz="16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629720035"/>
      </p:ext>
    </p:extLst>
  </p:cSld>
  <p:clrMapOvr>
    <a:masterClrMapping/>
  </p:clrMapOvr>
  <p:transition spd="slow">
    <p:cover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smtClean="0">
                <a:latin typeface="Calibri" panose="020F0502020204030204" pitchFamily="34" charset="0"/>
              </a:rPr>
              <a:t>2. CONCEPTS </a:t>
            </a:r>
            <a:r>
              <a:rPr lang="en-US" sz="2400" dirty="0">
                <a:latin typeface="Calibri" panose="020F0502020204030204" pitchFamily="34" charset="0"/>
              </a:rPr>
              <a:t>OF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16</a:t>
            </a:fld>
            <a:endParaRPr/>
          </a:p>
        </p:txBody>
      </p:sp>
      <p:sp>
        <p:nvSpPr>
          <p:cNvPr id="24" name="Text Placeholder 23"/>
          <p:cNvSpPr>
            <a:spLocks noGrp="1"/>
          </p:cNvSpPr>
          <p:nvPr>
            <p:ph type="body" idx="1"/>
          </p:nvPr>
        </p:nvSpPr>
        <p:spPr>
          <a:xfrm>
            <a:off x="0" y="1276350"/>
            <a:ext cx="9144000" cy="3867150"/>
          </a:xfrm>
        </p:spPr>
        <p:txBody>
          <a:bodyPr/>
          <a:lstStyle/>
          <a:p>
            <a:pPr>
              <a:lnSpc>
                <a:spcPct val="150000"/>
              </a:lnSpc>
              <a:spcBef>
                <a:spcPts val="1200"/>
              </a:spcBef>
            </a:pPr>
            <a:r>
              <a:rPr lang="en-US" sz="16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 </a:t>
            </a:r>
            <a:r>
              <a:rPr lang="en-US" sz="1600" b="1"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Other Definitions:</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“Advocacy can be defined as action aimed at changing the policies, position and programs of governments, institutions or organizations involving an organized, systematic influencing process on matters of public interest. In addition, advocacy can be a social change process affecting attitudes, social relationships and power relations, which strengthens civil society and opens up democratic spaces.” (Transcend – Transgender Support and Education Society).</a:t>
            </a:r>
            <a:endParaRPr lang="en-US" sz="16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996222907"/>
      </p:ext>
    </p:extLst>
  </p:cSld>
  <p:clrMapOvr>
    <a:masterClrMapping/>
  </p:clrMapOvr>
  <p:transition spd="slow">
    <p:cover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smtClean="0">
                <a:latin typeface="Calibri" panose="020F0502020204030204" pitchFamily="34" charset="0"/>
              </a:rPr>
              <a:t>2. CONCEPTS </a:t>
            </a:r>
            <a:r>
              <a:rPr lang="en-US" sz="2400" dirty="0">
                <a:latin typeface="Calibri" panose="020F0502020204030204" pitchFamily="34" charset="0"/>
              </a:rPr>
              <a:t>OF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17</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800" dirty="0">
                <a:latin typeface="Times New Roman" panose="02020603050405020304" pitchFamily="18" charset="0"/>
                <a:ea typeface="Ebrima" panose="02000000000000000000" pitchFamily="2" charset="0"/>
                <a:cs typeface="Times New Roman" panose="02020603050405020304" pitchFamily="18" charset="0"/>
              </a:rPr>
              <a:t>Advocacy in all its forms seeks to ensure that people, particularly those who are most vulnerable in society, are able to: </a:t>
            </a: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1200"/>
              </a:spcBef>
              <a:buFont typeface="+mj-lt"/>
              <a:buAutoNum type="arabicPeriod"/>
            </a:pPr>
            <a:r>
              <a:rPr lang="en-US" sz="1800" dirty="0">
                <a:latin typeface="Times New Roman" panose="02020603050405020304" pitchFamily="18" charset="0"/>
                <a:ea typeface="Ebrima" panose="02000000000000000000" pitchFamily="2" charset="0"/>
                <a:cs typeface="Times New Roman" panose="02020603050405020304" pitchFamily="18" charset="0"/>
              </a:rPr>
              <a:t>Have their voice heard on issues that are important to them. </a:t>
            </a: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1200"/>
              </a:spcBef>
              <a:buFont typeface="+mj-lt"/>
              <a:buAutoNum type="arabicPeriod"/>
            </a:pPr>
            <a:r>
              <a:rPr lang="en-US" sz="1800" dirty="0">
                <a:latin typeface="Times New Roman" panose="02020603050405020304" pitchFamily="18" charset="0"/>
                <a:ea typeface="Ebrima" panose="02000000000000000000" pitchFamily="2" charset="0"/>
                <a:cs typeface="Times New Roman" panose="02020603050405020304" pitchFamily="18" charset="0"/>
              </a:rPr>
              <a:t>Defend and safeguard their rights. </a:t>
            </a: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1200"/>
              </a:spcBef>
              <a:buFont typeface="+mj-lt"/>
              <a:buAutoNum type="arabicPeriod"/>
            </a:pPr>
            <a:r>
              <a:rPr lang="en-US" sz="1800" dirty="0">
                <a:latin typeface="Times New Roman" panose="02020603050405020304" pitchFamily="18" charset="0"/>
                <a:ea typeface="Ebrima" panose="02000000000000000000" pitchFamily="2" charset="0"/>
                <a:cs typeface="Times New Roman" panose="02020603050405020304" pitchFamily="18" charset="0"/>
              </a:rPr>
              <a:t>Have their views and wishes genuinely considered when decisions are being made about their lives.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0069734"/>
      </p:ext>
    </p:extLst>
  </p:cSld>
  <p:clrMapOvr>
    <a:masterClrMapping/>
  </p:clrMapOvr>
  <p:transition spd="slow">
    <p:cover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2.2 Principles of Advocacy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18</a:t>
            </a:fld>
            <a:endParaRPr/>
          </a:p>
        </p:txBody>
      </p:sp>
      <p:sp>
        <p:nvSpPr>
          <p:cNvPr id="24" name="Text Placeholder 23"/>
          <p:cNvSpPr>
            <a:spLocks noGrp="1"/>
          </p:cNvSpPr>
          <p:nvPr>
            <p:ph type="body" idx="1"/>
          </p:nvPr>
        </p:nvSpPr>
        <p:spPr>
          <a:xfrm>
            <a:off x="0" y="1276350"/>
            <a:ext cx="9144000" cy="3867150"/>
          </a:xfrm>
        </p:spPr>
        <p:txBody>
          <a:bodyPr/>
          <a:lstStyle/>
          <a:p>
            <a:pPr lvl="0">
              <a:lnSpc>
                <a:spcPct val="150000"/>
              </a:lnSpc>
            </a:pPr>
            <a:r>
              <a:rPr lang="en-US" sz="1800" dirty="0">
                <a:latin typeface="Times New Roman" panose="02020603050405020304" pitchFamily="18" charset="0"/>
                <a:cs typeface="Times New Roman" panose="02020603050405020304" pitchFamily="18" charset="0"/>
              </a:rPr>
              <a:t>Cause no harm. </a:t>
            </a:r>
          </a:p>
          <a:p>
            <a:pPr lvl="0">
              <a:lnSpc>
                <a:spcPct val="150000"/>
              </a:lnSpc>
            </a:pPr>
            <a:r>
              <a:rPr lang="en-US" sz="1800" dirty="0">
                <a:latin typeface="Times New Roman" panose="02020603050405020304" pitchFamily="18" charset="0"/>
                <a:cs typeface="Times New Roman" panose="02020603050405020304" pitchFamily="18" charset="0"/>
              </a:rPr>
              <a:t>Respect and protect Human rights.</a:t>
            </a:r>
          </a:p>
          <a:p>
            <a:pPr lvl="0">
              <a:lnSpc>
                <a:spcPct val="150000"/>
              </a:lnSpc>
            </a:pPr>
            <a:r>
              <a:rPr lang="en-US" sz="1800" dirty="0">
                <a:latin typeface="Times New Roman" panose="02020603050405020304" pitchFamily="18" charset="0"/>
                <a:cs typeface="Times New Roman" panose="02020603050405020304" pitchFamily="18" charset="0"/>
              </a:rPr>
              <a:t>Be realistic; balance short-term goals with long-term developmental goals. </a:t>
            </a:r>
          </a:p>
          <a:p>
            <a:pPr lvl="0">
              <a:lnSpc>
                <a:spcPct val="150000"/>
              </a:lnSpc>
            </a:pPr>
            <a:r>
              <a:rPr lang="en-US" sz="1800" dirty="0">
                <a:latin typeface="Times New Roman" panose="02020603050405020304" pitchFamily="18" charset="0"/>
                <a:cs typeface="Times New Roman" panose="02020603050405020304" pitchFamily="18" charset="0"/>
              </a:rPr>
              <a:t>Advocacy must be supported by facts and evidence.</a:t>
            </a:r>
          </a:p>
          <a:p>
            <a:pPr lvl="0">
              <a:lnSpc>
                <a:spcPct val="150000"/>
              </a:lnSpc>
            </a:pPr>
            <a:r>
              <a:rPr lang="en-US" sz="1800" dirty="0">
                <a:latin typeface="Times New Roman" panose="02020603050405020304" pitchFamily="18" charset="0"/>
                <a:cs typeface="Times New Roman" panose="02020603050405020304" pitchFamily="18" charset="0"/>
              </a:rPr>
              <a:t>Target different sectors of society and key individuals; use multiple advocacy techniques at the same time if possible. </a:t>
            </a:r>
          </a:p>
          <a:p>
            <a:pPr lvl="0">
              <a:lnSpc>
                <a:spcPct val="150000"/>
              </a:lnSpc>
            </a:pPr>
            <a:r>
              <a:rPr lang="en-US" sz="1800" dirty="0">
                <a:latin typeface="Times New Roman" panose="02020603050405020304" pitchFamily="18" charset="0"/>
                <a:cs typeface="Times New Roman" panose="02020603050405020304" pitchFamily="18" charset="0"/>
              </a:rPr>
              <a:t>Acknowledge your limitations and seek collaboration to strengthen your position.</a:t>
            </a:r>
          </a:p>
          <a:p>
            <a:pPr lvl="0">
              <a:lnSpc>
                <a:spcPct val="150000"/>
              </a:lnSpc>
            </a:pPr>
            <a:r>
              <a:rPr lang="en-US" sz="1800" dirty="0">
                <a:latin typeface="Times New Roman" panose="02020603050405020304" pitchFamily="18" charset="0"/>
                <a:cs typeface="Times New Roman" panose="02020603050405020304" pitchFamily="18" charset="0"/>
              </a:rPr>
              <a:t>Be in context.</a:t>
            </a:r>
          </a:p>
        </p:txBody>
      </p:sp>
    </p:spTree>
    <p:extLst>
      <p:ext uri="{BB962C8B-B14F-4D97-AF65-F5344CB8AC3E}">
        <p14:creationId xmlns:p14="http://schemas.microsoft.com/office/powerpoint/2010/main" val="2953113024"/>
      </p:ext>
    </p:extLst>
  </p:cSld>
  <p:clrMapOvr>
    <a:masterClrMapping/>
  </p:clrMapOvr>
  <p:transition spd="slow">
    <p:cover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2.3 What are the different types of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19</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pPr>
            <a:r>
              <a:rPr lang="en-US" sz="18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There are many types of advocacy, each with different objectives and end goals. Below are three common types of advocacy.</a:t>
            </a: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8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Self-advocacy: when you stand up for yourself, defend your rights, or represent your own views and interests, you are being a self-advocate. </a:t>
            </a:r>
            <a:endParaRPr lang="en-US" sz="18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8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Individual advocacy: this type of advocacy involves acting on behalf of others (a client, an individual, or a group) to advance their goals. A parent might advocate on behalf of their child, or a lawyer may advocate for the legal rights of their client in court.  </a:t>
            </a:r>
            <a:r>
              <a:rPr lang="en-US" sz="1800" dirty="0">
                <a:solidFill>
                  <a:srgbClr val="000000"/>
                </a:solidFill>
                <a:latin typeface="Calibri" panose="020F0502020204030204" pitchFamily="34" charset="0"/>
                <a:ea typeface="Ebrima" panose="02000000000000000000" pitchFamily="2" charset="0"/>
                <a:cs typeface="Calibri" panose="020F0502020204030204" pitchFamily="34" charset="0"/>
              </a:rPr>
              <a:t> </a:t>
            </a:r>
            <a:endParaRPr lang="en-US" sz="1800" dirty="0">
              <a:latin typeface="Noto Sans Symbols"/>
              <a:ea typeface="Noto Sans Symbols"/>
              <a:cs typeface="Noto Sans Symbols"/>
            </a:endParaRPr>
          </a:p>
        </p:txBody>
      </p:sp>
    </p:spTree>
    <p:extLst>
      <p:ext uri="{BB962C8B-B14F-4D97-AF65-F5344CB8AC3E}">
        <p14:creationId xmlns:p14="http://schemas.microsoft.com/office/powerpoint/2010/main" val="2500058416"/>
      </p:ext>
    </p:extLst>
  </p:cSld>
  <p:clrMapOvr>
    <a:masterClrMapping/>
  </p:clrMapOvr>
  <p:transition spd="slow">
    <p:cover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2.3 What are the different types of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20</a:t>
            </a:fld>
            <a:endParaRPr/>
          </a:p>
        </p:txBody>
      </p:sp>
      <p:sp>
        <p:nvSpPr>
          <p:cNvPr id="24" name="Text Placeholder 23"/>
          <p:cNvSpPr>
            <a:spLocks noGrp="1"/>
          </p:cNvSpPr>
          <p:nvPr>
            <p:ph type="body" idx="1"/>
          </p:nvPr>
        </p:nvSpPr>
        <p:spPr>
          <a:xfrm>
            <a:off x="0" y="1276350"/>
            <a:ext cx="9144000" cy="3867150"/>
          </a:xfrm>
        </p:spPr>
        <p:txBody>
          <a:bodyPr/>
          <a:lstStyle/>
          <a:p>
            <a:pPr marL="342900" lvl="0" indent="-342900" algn="just">
              <a:lnSpc>
                <a:spcPct val="150000"/>
              </a:lnSpc>
              <a:spcBef>
                <a:spcPts val="1200"/>
              </a:spcBef>
              <a:buFont typeface="Arial" panose="020B0604020202020204" pitchFamily="34" charset="0"/>
              <a:buChar char="⮚"/>
            </a:pPr>
            <a:r>
              <a:rPr lang="en-US" sz="18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Systems advocacy: the goal of systems advocacy is to change policy, rules, or laws on a particular issue. This can happen at the local, state, or national level. Both individuals and organizations engage in systems advocacy.  </a:t>
            </a:r>
            <a:endParaRPr lang="en-US" sz="1800" dirty="0">
              <a:latin typeface="Times New Roman" panose="02020603050405020304" pitchFamily="18" charset="0"/>
              <a:ea typeface="Noto Sans Symbols"/>
              <a:cs typeface="Times New Roman" panose="02020603050405020304" pitchFamily="18" charset="0"/>
            </a:endParaRPr>
          </a:p>
          <a:p>
            <a:pPr algn="just">
              <a:lnSpc>
                <a:spcPct val="150000"/>
              </a:lnSpc>
              <a:spcBef>
                <a:spcPts val="1200"/>
              </a:spcBef>
            </a:pPr>
            <a:r>
              <a:rPr lang="en-US" sz="18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These types of advocacy are like tools. They can be used separately or in conjunction with each other. The type of advocacy best suited for your situation depends on the goals you want to achieve and the resources you have at hand.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5979414"/>
      </p:ext>
    </p:extLst>
  </p:cSld>
  <p:clrMapOvr>
    <a:masterClrMapping/>
  </p:clrMapOvr>
  <p:transition spd="slow">
    <p:cover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2.4 Understanding Evidence-Based Advocacy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21</a:t>
            </a:fld>
            <a:endParaRPr/>
          </a:p>
        </p:txBody>
      </p:sp>
      <p:sp>
        <p:nvSpPr>
          <p:cNvPr id="24" name="Text Placeholder 23"/>
          <p:cNvSpPr>
            <a:spLocks noGrp="1"/>
          </p:cNvSpPr>
          <p:nvPr>
            <p:ph type="body" idx="1"/>
          </p:nvPr>
        </p:nvSpPr>
        <p:spPr>
          <a:xfrm>
            <a:off x="0" y="1276350"/>
            <a:ext cx="9144000" cy="3867150"/>
          </a:xfrm>
        </p:spPr>
        <p:txBody>
          <a:bodyPr/>
          <a:lstStyle/>
          <a:p>
            <a:pPr>
              <a:lnSpc>
                <a:spcPct val="150000"/>
              </a:lnSpc>
            </a:pPr>
            <a:r>
              <a:rPr lang="en-US" sz="1600" dirty="0">
                <a:latin typeface="Times New Roman" panose="02020603050405020304" pitchFamily="18" charset="0"/>
                <a:cs typeface="Times New Roman" panose="02020603050405020304" pitchFamily="18" charset="0"/>
              </a:rPr>
              <a:t>In performing  advocacy activities/campaigns, they must be based on concrete evidence. Evidence based advocacy typical asks:</a:t>
            </a:r>
          </a:p>
          <a:p>
            <a:pPr lvl="1">
              <a:lnSpc>
                <a:spcPct val="150000"/>
              </a:lnSpc>
            </a:pPr>
            <a:r>
              <a:rPr lang="en-US" sz="1600" dirty="0">
                <a:latin typeface="Times New Roman" panose="02020603050405020304" pitchFamily="18" charset="0"/>
                <a:cs typeface="Times New Roman" panose="02020603050405020304" pitchFamily="18" charset="0"/>
              </a:rPr>
              <a:t>What is our situation? What is happening in our country in terms of Disability rights, Health, Agriculture and Governance?</a:t>
            </a:r>
          </a:p>
          <a:p>
            <a:pPr lvl="1">
              <a:lnSpc>
                <a:spcPct val="150000"/>
              </a:lnSpc>
            </a:pPr>
            <a:r>
              <a:rPr lang="en-US" sz="1600" dirty="0">
                <a:latin typeface="Times New Roman" panose="02020603050405020304" pitchFamily="18" charset="0"/>
                <a:cs typeface="Times New Roman" panose="02020603050405020304" pitchFamily="18" charset="0"/>
              </a:rPr>
              <a:t>How prevalent are the problems/challenges? </a:t>
            </a:r>
          </a:p>
          <a:p>
            <a:pPr lvl="1">
              <a:lnSpc>
                <a:spcPct val="150000"/>
              </a:lnSpc>
            </a:pPr>
            <a:r>
              <a:rPr lang="en-US" sz="1600" dirty="0">
                <a:latin typeface="Times New Roman" panose="02020603050405020304" pitchFamily="18" charset="0"/>
                <a:cs typeface="Times New Roman" panose="02020603050405020304" pitchFamily="18" charset="0"/>
              </a:rPr>
              <a:t>How does it affect us, our family or community</a:t>
            </a:r>
            <a:r>
              <a:rPr 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5360694"/>
      </p:ext>
    </p:extLst>
  </p:cSld>
  <p:clrMapOvr>
    <a:masterClrMapping/>
  </p:clrMapOvr>
  <p:transition spd="slow">
    <p:cover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2.4 Understanding Evidence-Based Advocacy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22</a:t>
            </a:fld>
            <a:endParaRPr/>
          </a:p>
        </p:txBody>
      </p:sp>
      <p:sp>
        <p:nvSpPr>
          <p:cNvPr id="24" name="Text Placeholder 23"/>
          <p:cNvSpPr>
            <a:spLocks noGrp="1"/>
          </p:cNvSpPr>
          <p:nvPr>
            <p:ph type="body" idx="1"/>
          </p:nvPr>
        </p:nvSpPr>
        <p:spPr>
          <a:xfrm>
            <a:off x="0" y="1276350"/>
            <a:ext cx="9144000" cy="3867150"/>
          </a:xfrm>
        </p:spPr>
        <p:txBody>
          <a:bodyPr/>
          <a:lstStyle/>
          <a:p>
            <a:pPr>
              <a:lnSpc>
                <a:spcPct val="150000"/>
              </a:lnSpc>
            </a:pPr>
            <a:r>
              <a:rPr lang="en-US" sz="1600" dirty="0">
                <a:latin typeface="Times New Roman" panose="02020603050405020304" pitchFamily="18" charset="0"/>
                <a:cs typeface="Times New Roman" panose="02020603050405020304" pitchFamily="18" charset="0"/>
              </a:rPr>
              <a:t>In performing  advocacy activities/campaigns, they must be based on concrete evidence. Evidence based advocacy typical asks:</a:t>
            </a:r>
          </a:p>
          <a:p>
            <a:pPr lvl="1">
              <a:lnSpc>
                <a:spcPct val="150000"/>
              </a:lnSpc>
            </a:pPr>
            <a:r>
              <a:rPr lang="en-US" sz="1600" dirty="0" smtClean="0">
                <a:latin typeface="Times New Roman" panose="02020603050405020304" pitchFamily="18" charset="0"/>
                <a:cs typeface="Times New Roman" panose="02020603050405020304" pitchFamily="18" charset="0"/>
              </a:rPr>
              <a:t>Who </a:t>
            </a:r>
            <a:r>
              <a:rPr lang="en-US" sz="1600" dirty="0">
                <a:latin typeface="Times New Roman" panose="02020603050405020304" pitchFamily="18" charset="0"/>
                <a:cs typeface="Times New Roman" panose="02020603050405020304" pitchFamily="18" charset="0"/>
              </a:rPr>
              <a:t>are relevant stakeholders? Who are in positions of authority?</a:t>
            </a:r>
          </a:p>
          <a:p>
            <a:pPr lvl="1">
              <a:lnSpc>
                <a:spcPct val="150000"/>
              </a:lnSpc>
            </a:pPr>
            <a:r>
              <a:rPr lang="en-US" sz="1600" dirty="0">
                <a:latin typeface="Times New Roman" panose="02020603050405020304" pitchFamily="18" charset="0"/>
                <a:cs typeface="Times New Roman" panose="02020603050405020304" pitchFamily="18" charset="0"/>
              </a:rPr>
              <a:t>What is our vision? What is our message? </a:t>
            </a:r>
          </a:p>
          <a:p>
            <a:pPr lvl="1">
              <a:lnSpc>
                <a:spcPct val="150000"/>
              </a:lnSpc>
            </a:pPr>
            <a:r>
              <a:rPr lang="en-US" sz="1600" dirty="0">
                <a:latin typeface="Times New Roman" panose="02020603050405020304" pitchFamily="18" charset="0"/>
                <a:cs typeface="Times New Roman" panose="02020603050405020304" pitchFamily="18" charset="0"/>
              </a:rPr>
              <a:t>What can we do about it? How do we convey it?</a:t>
            </a:r>
          </a:p>
          <a:p>
            <a:pPr lvl="1">
              <a:lnSpc>
                <a:spcPct val="150000"/>
              </a:lnSpc>
            </a:pPr>
            <a:r>
              <a:rPr lang="en-US" sz="1600" dirty="0">
                <a:latin typeface="Times New Roman" panose="02020603050405020304" pitchFamily="18" charset="0"/>
                <a:cs typeface="Times New Roman" panose="02020603050405020304" pitchFamily="18" charset="0"/>
              </a:rPr>
              <a:t>How do we know if our vision/message is working? Can we be effective?</a:t>
            </a:r>
          </a:p>
        </p:txBody>
      </p:sp>
    </p:spTree>
    <p:extLst>
      <p:ext uri="{BB962C8B-B14F-4D97-AF65-F5344CB8AC3E}">
        <p14:creationId xmlns:p14="http://schemas.microsoft.com/office/powerpoint/2010/main" val="670706716"/>
      </p:ext>
    </p:extLst>
  </p:cSld>
  <p:clrMapOvr>
    <a:masterClrMapping/>
  </p:clrMapOvr>
  <p:transition spd="slow">
    <p:cover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2.5 Why Evidence Based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23</a:t>
            </a:fld>
            <a:endParaRPr/>
          </a:p>
        </p:txBody>
      </p:sp>
      <p:sp>
        <p:nvSpPr>
          <p:cNvPr id="24" name="Text Placeholder 23"/>
          <p:cNvSpPr>
            <a:spLocks noGrp="1"/>
          </p:cNvSpPr>
          <p:nvPr>
            <p:ph type="body" idx="1"/>
          </p:nvPr>
        </p:nvSpPr>
        <p:spPr>
          <a:xfrm>
            <a:off x="0" y="1276350"/>
            <a:ext cx="9144000" cy="3867150"/>
          </a:xfrm>
        </p:spPr>
        <p:txBody>
          <a:bodyPr/>
          <a:lstStyle/>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Evidence enables you to accurately represents needs, priorities and interests of your constituencies;</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Evidence enhance your credibility and professionalism</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To identify advocacy issues</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To understand advocacy issues</a:t>
            </a:r>
            <a:endParaRPr lang="en-US" sz="16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2490233251"/>
      </p:ext>
    </p:extLst>
  </p:cSld>
  <p:clrMapOvr>
    <a:masterClrMapping/>
  </p:clrMapOvr>
  <p:transition spd="slow">
    <p:cover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2.5 Why Evidence Based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24</a:t>
            </a:fld>
            <a:endParaRPr/>
          </a:p>
        </p:txBody>
      </p:sp>
      <p:sp>
        <p:nvSpPr>
          <p:cNvPr id="24" name="Text Placeholder 23"/>
          <p:cNvSpPr>
            <a:spLocks noGrp="1"/>
          </p:cNvSpPr>
          <p:nvPr>
            <p:ph type="body" idx="1"/>
          </p:nvPr>
        </p:nvSpPr>
        <p:spPr>
          <a:xfrm>
            <a:off x="0" y="1276350"/>
            <a:ext cx="9144000" cy="3867150"/>
          </a:xfrm>
        </p:spPr>
        <p:txBody>
          <a:bodyPr/>
          <a:lstStyle/>
          <a:p>
            <a:pPr marL="0" lvl="0" indent="0" algn="just">
              <a:lnSpc>
                <a:spcPct val="150000"/>
              </a:lnSpc>
              <a:spcBef>
                <a:spcPts val="1200"/>
              </a:spcBef>
              <a:buNone/>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     </a:t>
            </a:r>
            <a:r>
              <a:rPr lang="en-US" sz="1600" b="1" dirty="0" smtClean="0">
                <a:latin typeface="Times New Roman" panose="02020603050405020304" pitchFamily="18" charset="0"/>
                <a:ea typeface="Ebrima" panose="02000000000000000000" pitchFamily="2" charset="0"/>
                <a:cs typeface="Times New Roman" panose="02020603050405020304" pitchFamily="18" charset="0"/>
              </a:rPr>
              <a:t>Sources </a:t>
            </a:r>
            <a:r>
              <a:rPr lang="en-US" sz="1600" b="1" dirty="0">
                <a:latin typeface="Times New Roman" panose="02020603050405020304" pitchFamily="18" charset="0"/>
                <a:ea typeface="Ebrima" panose="02000000000000000000" pitchFamily="2" charset="0"/>
                <a:cs typeface="Times New Roman" panose="02020603050405020304" pitchFamily="18" charset="0"/>
              </a:rPr>
              <a:t>of Data </a:t>
            </a:r>
          </a:p>
          <a:p>
            <a:pPr marL="342900" lvl="0" indent="-342900" algn="just">
              <a:lnSpc>
                <a:spcPct val="150000"/>
              </a:lnSpc>
              <a:spcBef>
                <a:spcPts val="1200"/>
              </a:spcBef>
              <a:buFont typeface="Arial" panose="020B0604020202020204" pitchFamily="34" charset="0"/>
              <a:buChar char="●"/>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Research </a:t>
            </a:r>
            <a:endParaRPr lang="en-US" sz="1600" dirty="0">
              <a:latin typeface="Times New Roman" panose="02020603050405020304" pitchFamily="18" charset="0"/>
              <a:ea typeface="Ebrima" panose="02000000000000000000" pitchFamily="2" charset="0"/>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Policy </a:t>
            </a:r>
            <a:r>
              <a:rPr lang="en-US" sz="1600" dirty="0">
                <a:latin typeface="Times New Roman" panose="02020603050405020304" pitchFamily="18" charset="0"/>
                <a:ea typeface="Ebrima" panose="02000000000000000000" pitchFamily="2" charset="0"/>
                <a:cs typeface="Times New Roman" panose="02020603050405020304" pitchFamily="18" charset="0"/>
              </a:rPr>
              <a:t>Documents </a:t>
            </a:r>
          </a:p>
          <a:p>
            <a:pPr marL="342900" lvl="0" indent="-342900" algn="just">
              <a:lnSpc>
                <a:spcPct val="150000"/>
              </a:lnSpc>
              <a:spcBef>
                <a:spcPts val="1200"/>
              </a:spcBef>
              <a:buFont typeface="Arial" panose="020B0604020202020204" pitchFamily="34" charset="0"/>
              <a:buChar char="●"/>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Individual </a:t>
            </a:r>
            <a:r>
              <a:rPr lang="en-US" sz="1600" dirty="0">
                <a:latin typeface="Times New Roman" panose="02020603050405020304" pitchFamily="18" charset="0"/>
                <a:ea typeface="Ebrima" panose="02000000000000000000" pitchFamily="2" charset="0"/>
                <a:cs typeface="Times New Roman" panose="02020603050405020304" pitchFamily="18" charset="0"/>
              </a:rPr>
              <a:t>cases </a:t>
            </a:r>
          </a:p>
          <a:p>
            <a:pPr marL="342900" lvl="0" indent="-342900" algn="just">
              <a:lnSpc>
                <a:spcPct val="150000"/>
              </a:lnSpc>
              <a:spcBef>
                <a:spcPts val="1200"/>
              </a:spcBef>
              <a:buFont typeface="Arial" panose="020B0604020202020204" pitchFamily="34" charset="0"/>
              <a:buChar char="●"/>
            </a:pPr>
            <a:r>
              <a:rPr lang="en-US" sz="1600" dirty="0" smtClean="0">
                <a:latin typeface="Times New Roman" panose="02020603050405020304" pitchFamily="18" charset="0"/>
                <a:ea typeface="Ebrima" panose="02000000000000000000" pitchFamily="2" charset="0"/>
                <a:cs typeface="Times New Roman" panose="02020603050405020304" pitchFamily="18" charset="0"/>
              </a:rPr>
              <a:t>Case </a:t>
            </a:r>
            <a:r>
              <a:rPr lang="en-US" sz="1600" dirty="0">
                <a:latin typeface="Times New Roman" panose="02020603050405020304" pitchFamily="18" charset="0"/>
                <a:ea typeface="Ebrima" panose="02000000000000000000" pitchFamily="2" charset="0"/>
                <a:cs typeface="Times New Roman" panose="02020603050405020304" pitchFamily="18" charset="0"/>
              </a:rPr>
              <a:t>studies</a:t>
            </a:r>
          </a:p>
        </p:txBody>
      </p:sp>
    </p:spTree>
    <p:extLst>
      <p:ext uri="{BB962C8B-B14F-4D97-AF65-F5344CB8AC3E}">
        <p14:creationId xmlns:p14="http://schemas.microsoft.com/office/powerpoint/2010/main" val="1554252854"/>
      </p:ext>
    </p:extLst>
  </p:cSld>
  <p:clrMapOvr>
    <a:masterClrMapping/>
  </p:clrMapOvr>
  <p:transition spd="slow">
    <p:cover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2.6 Advocacy vs. Lobbying: What’s the Difference?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25</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pPr>
            <a:r>
              <a:rPr lang="en-US" sz="1600" dirty="0" smtClean="0">
                <a:solidFill>
                  <a:srgbClr val="000000"/>
                </a:solidFill>
                <a:latin typeface="Times New Roman" panose="02020603050405020304" pitchFamily="18" charset="0"/>
                <a:ea typeface="Ebrima" panose="02000000000000000000" pitchFamily="2" charset="0"/>
                <a:cs typeface="Times New Roman" panose="02020603050405020304" pitchFamily="18" charset="0"/>
              </a:rPr>
              <a:t>Lobbying </a:t>
            </a:r>
            <a:r>
              <a:rPr lang="en-US" sz="16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is a type of political advocacy. Professional lobbyists are paid to directly interact with politicians or public officials with the goal of influencing them on a particular piece of legislation. Many corporations and organizations hire professionals to lobby lawmakers on their behalf. </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pPr>
            <a:r>
              <a:rPr lang="en-US" sz="16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Advocacy, on the other hand, includes a much broader range of activities. The goal of advocacy isn’t just limited to influencing lawmakers on a piece of legislation. Although advocacy can involve lobbying, it also encompasses everything else you do to communicate and promote your cause. </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50000"/>
              </a:lnSpc>
              <a:spcBef>
                <a:spcPts val="1200"/>
              </a:spcBef>
              <a:buNone/>
            </a:pPr>
            <a:endParaRPr lang="en-US" sz="1600" dirty="0">
              <a:latin typeface="Times New Roman" panose="02020603050405020304" pitchFamily="18" charset="0"/>
              <a:ea typeface="Ebrima"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1920303614"/>
      </p:ext>
    </p:extLst>
  </p:cSld>
  <p:clrMapOvr>
    <a:masterClrMapping/>
  </p:clrMapOvr>
  <p:transition spd="slow">
    <p:cover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2.6 Advocacy vs. Lobbying: What’s the Difference?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26</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pPr>
            <a:r>
              <a:rPr lang="en-US" sz="16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Both lobbying and advocacy are about influencing others to make decisions on a given issue. Oftentimes, advocacy is about promoting a cause on behalf of others. This makes it distinct from activism. Whereas advocates listen to and amplify others, activists engage in direct action that leads to social change. There is a significant overlap in the work that advocates and activists do. Many individuals and organizations engage in both advocacy and activism to advance their goals. </a:t>
            </a:r>
            <a:r>
              <a:rPr lang="en-US" sz="1600" dirty="0" smtClean="0">
                <a:solidFill>
                  <a:srgbClr val="000000"/>
                </a:solidFill>
                <a:latin typeface="Times New Roman" panose="02020603050405020304" pitchFamily="18" charset="0"/>
                <a:ea typeface="Ebrima" panose="02000000000000000000" pitchFamily="2" charset="0"/>
                <a:cs typeface="Times New Roman" panose="02020603050405020304" pitchFamily="18" charset="0"/>
              </a:rPr>
              <a:t> </a:t>
            </a:r>
            <a:endParaRPr lang="en-US" sz="1600" dirty="0">
              <a:latin typeface="Times New Roman" panose="02020603050405020304" pitchFamily="18" charset="0"/>
              <a:ea typeface="Ebrima"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048487801"/>
      </p:ext>
    </p:extLst>
  </p:cSld>
  <p:clrMapOvr>
    <a:masterClrMapping/>
  </p:clrMapOvr>
  <p:transition spd="slow">
    <p:cover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2.7 Advocacy Myths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27</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pPr>
            <a:r>
              <a:rPr lang="en-US" sz="1600" dirty="0">
                <a:latin typeface="Times New Roman" panose="02020603050405020304" pitchFamily="18" charset="0"/>
                <a:cs typeface="Times New Roman" panose="02020603050405020304" pitchFamily="18" charset="0"/>
              </a:rPr>
              <a:t>Because advocacy has such a broad definition, there are a number of misconceptions around the term. </a:t>
            </a:r>
          </a:p>
          <a:p>
            <a:pPr marL="101590" indent="0" algn="just">
              <a:lnSpc>
                <a:spcPct val="150000"/>
              </a:lnSpc>
              <a:buNone/>
            </a:pPr>
            <a:r>
              <a:rPr lang="en-US" sz="1600" b="1" dirty="0" smtClean="0">
                <a:latin typeface="Times New Roman" panose="02020603050405020304" pitchFamily="18" charset="0"/>
                <a:cs typeface="Times New Roman" panose="02020603050405020304" pitchFamily="18" charset="0"/>
              </a:rPr>
              <a:t>                   Myth </a:t>
            </a:r>
            <a:r>
              <a:rPr lang="en-US" sz="1600" b="1" dirty="0">
                <a:latin typeface="Times New Roman" panose="02020603050405020304" pitchFamily="18" charset="0"/>
                <a:cs typeface="Times New Roman" panose="02020603050405020304" pitchFamily="18" charset="0"/>
              </a:rPr>
              <a:t>#1: Advocacy is political.</a:t>
            </a:r>
            <a:endParaRPr lang="en-US" sz="1600" dirty="0">
              <a:latin typeface="Times New Roman" panose="02020603050405020304" pitchFamily="18" charset="0"/>
              <a:cs typeface="Times New Roman" panose="02020603050405020304" pitchFamily="18" charset="0"/>
            </a:endParaRPr>
          </a:p>
          <a:p>
            <a:pPr algn="just">
              <a:lnSpc>
                <a:spcPct val="150000"/>
              </a:lnSpc>
            </a:pPr>
            <a:r>
              <a:rPr lang="en-US" sz="1600" dirty="0">
                <a:latin typeface="Times New Roman" panose="02020603050405020304" pitchFamily="18" charset="0"/>
                <a:cs typeface="Times New Roman" panose="02020603050405020304" pitchFamily="18" charset="0"/>
              </a:rPr>
              <a:t>Standing up for others and speaking out on behalf of an issue doesn’t always have to involve politics. There are many other types of advocacy that are not focused on a piece of legislation. People can advocate for companies to change their practices, have insurance companies cover their neighbor's medical condition, or advocate for more diversity on your local PTA committee.</a:t>
            </a:r>
          </a:p>
          <a:p>
            <a:pPr marL="101590" indent="0" algn="just">
              <a:lnSpc>
                <a:spcPct val="150000"/>
              </a:lnSpc>
              <a:spcBef>
                <a:spcPts val="1200"/>
              </a:spcBef>
              <a:buNone/>
            </a:pPr>
            <a:endParaRPr lang="en-US" sz="1600" dirty="0">
              <a:latin typeface="Times New Roman" panose="02020603050405020304" pitchFamily="18" charset="0"/>
              <a:ea typeface="Ebrima"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294070096"/>
      </p:ext>
    </p:extLst>
  </p:cSld>
  <p:clrMapOvr>
    <a:masterClrMapping/>
  </p:clrMapOvr>
  <p:transition spd="slow">
    <p:cover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2.7 Advocacy Myths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28</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spcBef>
                <a:spcPts val="1200"/>
              </a:spcBef>
              <a:buNone/>
            </a:pPr>
            <a:r>
              <a:rPr lang="en-US" sz="1600" b="1" dirty="0" smtClean="0">
                <a:solidFill>
                  <a:srgbClr val="000000"/>
                </a:solidFill>
                <a:latin typeface="Calibri" panose="020F0502020204030204" pitchFamily="34" charset="0"/>
                <a:ea typeface="Ebrima" panose="02000000000000000000" pitchFamily="2" charset="0"/>
                <a:cs typeface="Calibri" panose="020F0502020204030204" pitchFamily="34" charset="0"/>
              </a:rPr>
              <a:t>                   </a:t>
            </a:r>
            <a:r>
              <a:rPr lang="en-US" sz="1600" b="1" dirty="0" smtClean="0">
                <a:solidFill>
                  <a:srgbClr val="000000"/>
                </a:solidFill>
                <a:latin typeface="Times New Roman" panose="02020603050405020304" pitchFamily="18" charset="0"/>
                <a:ea typeface="Ebrima" panose="02000000000000000000" pitchFamily="2" charset="0"/>
                <a:cs typeface="Times New Roman" panose="02020603050405020304" pitchFamily="18" charset="0"/>
              </a:rPr>
              <a:t>Myth </a:t>
            </a:r>
            <a:r>
              <a:rPr lang="en-US" sz="1600" b="1"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#2: Advocates march in the streets and organize protests.</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pPr>
            <a:r>
              <a:rPr lang="en-US" sz="16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These are things activists do. Activism can help advocacy work by increasing public awareness and mobilizing supporters, but it isn’t always the most effective way to advocate for an issue. </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101590" indent="0" algn="just">
              <a:lnSpc>
                <a:spcPct val="150000"/>
              </a:lnSpc>
              <a:spcBef>
                <a:spcPts val="1200"/>
              </a:spcBef>
              <a:buNone/>
            </a:pPr>
            <a:r>
              <a:rPr lang="en-US" sz="1600" b="1" dirty="0" smtClean="0">
                <a:solidFill>
                  <a:srgbClr val="000000"/>
                </a:solidFill>
                <a:latin typeface="Times New Roman" panose="02020603050405020304" pitchFamily="18" charset="0"/>
                <a:ea typeface="Ebrima" panose="02000000000000000000" pitchFamily="2" charset="0"/>
                <a:cs typeface="Times New Roman" panose="02020603050405020304" pitchFamily="18" charset="0"/>
              </a:rPr>
              <a:t>                   Myth </a:t>
            </a:r>
            <a:r>
              <a:rPr lang="en-US" sz="1600" b="1"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#3: Advocacy is for professionals and lawyers.</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pPr>
            <a:r>
              <a:rPr lang="en-US" sz="16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Lobbyists and other legal professionals interact with lawmakers on a regular basis and understand how the legislative system works from the inside. That doesn’t mean ordinary citizens can’t get involved in advocacy work, like setting up appointments with members of Congress and organizing campaigns.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7778451"/>
      </p:ext>
    </p:extLst>
  </p:cSld>
  <p:clrMapOvr>
    <a:masterClrMapping/>
  </p:clrMapOvr>
  <p:transition spd="slow">
    <p:cover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2.7 Advocacy Myths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29</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spcBef>
                <a:spcPts val="1200"/>
              </a:spcBef>
              <a:buNone/>
            </a:pPr>
            <a:r>
              <a:rPr lang="en-US" sz="1600" b="1" dirty="0" smtClean="0">
                <a:solidFill>
                  <a:srgbClr val="000000"/>
                </a:solidFill>
                <a:latin typeface="Times New Roman" panose="02020603050405020304" pitchFamily="18" charset="0"/>
                <a:ea typeface="Ebrima" panose="02000000000000000000" pitchFamily="2" charset="0"/>
                <a:cs typeface="Times New Roman" panose="02020603050405020304" pitchFamily="18" charset="0"/>
              </a:rPr>
              <a:t>                        Myth </a:t>
            </a:r>
            <a:r>
              <a:rPr lang="en-US" sz="1600" b="1"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#4: Advocacy doesn’t matter.</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pPr>
            <a:r>
              <a:rPr lang="en-US" sz="16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 You don’t have to focus on the most polarized issue in Congress to make a big impact. Consider starting local. Advocacy at the municipal, or even the neighborhood or school-district level, can bring about meaningful change.    </a:t>
            </a:r>
            <a:endParaRPr lang="en-US" sz="1600" dirty="0" smtClean="0">
              <a:latin typeface="Times New Roman" panose="02020603050405020304" pitchFamily="18" charset="0"/>
              <a:ea typeface="Ebrima" panose="02000000000000000000" pitchFamily="2" charset="0"/>
              <a:cs typeface="Times New Roman" panose="02020603050405020304" pitchFamily="18" charset="0"/>
            </a:endParaRPr>
          </a:p>
          <a:p>
            <a:pPr marL="101590" indent="0" algn="just">
              <a:lnSpc>
                <a:spcPct val="150000"/>
              </a:lnSpc>
              <a:spcBef>
                <a:spcPts val="1200"/>
              </a:spcBef>
              <a:buNone/>
            </a:pPr>
            <a:r>
              <a:rPr lang="en-US" sz="1600" b="1"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 </a:t>
            </a:r>
            <a:r>
              <a:rPr lang="en-US" sz="1600" b="1" dirty="0" smtClean="0">
                <a:solidFill>
                  <a:srgbClr val="000000"/>
                </a:solidFill>
                <a:latin typeface="Times New Roman" panose="02020603050405020304" pitchFamily="18" charset="0"/>
                <a:ea typeface="Ebrima" panose="02000000000000000000" pitchFamily="2" charset="0"/>
                <a:cs typeface="Times New Roman" panose="02020603050405020304" pitchFamily="18" charset="0"/>
              </a:rPr>
              <a:t>                      Myth </a:t>
            </a:r>
            <a:r>
              <a:rPr lang="en-US" sz="1600" b="1"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#5: Advocacy takes too much time and effort. </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1600" dirty="0">
                <a:solidFill>
                  <a:srgbClr val="000000"/>
                </a:solidFill>
                <a:latin typeface="Times New Roman" panose="02020603050405020304" pitchFamily="18" charset="0"/>
                <a:ea typeface="Ebrima" panose="02000000000000000000" pitchFamily="2" charset="0"/>
                <a:cs typeface="Times New Roman" panose="02020603050405020304" pitchFamily="18" charset="0"/>
              </a:rPr>
              <a:t>There are different options to get involved in advocacy depending on your schedule. Writing an email to a Congress member can take half an hour, although it may not be particularly effective. Partnering with other advocates and organizations who share your goals is another way to make advocacy more manageable.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4067140"/>
      </p:ext>
    </p:extLst>
  </p:cSld>
  <p:clrMapOvr>
    <a:masterClrMapping/>
  </p:clrMapOvr>
  <p:transition spd="slow">
    <p:cover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t>2.8 What disability advocates do?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30</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b="1" dirty="0">
                <a:latin typeface="Times New Roman" panose="02020603050405020304" pitchFamily="18" charset="0"/>
                <a:ea typeface="Ebrima" panose="02000000000000000000" pitchFamily="2" charset="0"/>
                <a:cs typeface="Times New Roman" panose="02020603050405020304" pitchFamily="18" charset="0"/>
              </a:rPr>
              <a:t>Disability advocacy may include:</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Providing information to people with disability about their human rights and identifying instances of discrimination. </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Assisting people with disabilities to uphold their rights by speaking with and writing to people and organizations to raise awareness of problems and seek solutions.</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Helping people with disabilities negotiate complaints processes or legal action to enforce their human rights. </a:t>
            </a:r>
            <a:endParaRPr lang="en-US" sz="16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2685115718"/>
      </p:ext>
    </p:extLst>
  </p:cSld>
  <p:clrMapOvr>
    <a:masterClrMapping/>
  </p:clrMapOvr>
  <p:transition spd="slow">
    <p:cover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t>2.8 What disability advocates do?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31</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b="1" dirty="0">
                <a:latin typeface="Times New Roman" panose="02020603050405020304" pitchFamily="18" charset="0"/>
                <a:ea typeface="Ebrima" panose="02000000000000000000" pitchFamily="2" charset="0"/>
                <a:cs typeface="Times New Roman" panose="02020603050405020304" pitchFamily="18" charset="0"/>
              </a:rPr>
              <a:t>Disability advocacy may include:</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Writing submissions and lobbying the government to make changes that promote and protect the rights of people with disabilities. </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Campaigning for social change by speaking to the media to raise awareness and highlight situations where people with disability are treated unfairly.</a:t>
            </a:r>
            <a:endParaRPr lang="en-US" sz="16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3348339151"/>
      </p:ext>
    </p:extLst>
  </p:cSld>
  <p:clrMapOvr>
    <a:masterClrMapping/>
  </p:clrMapOvr>
  <p:transition spd="slow">
    <p:cover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t>2.8 What disability advocates do?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32</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b="1" dirty="0">
                <a:latin typeface="Times New Roman" panose="02020603050405020304" pitchFamily="18" charset="0"/>
                <a:ea typeface="Ebrima" panose="02000000000000000000" pitchFamily="2" charset="0"/>
                <a:cs typeface="Times New Roman" panose="02020603050405020304" pitchFamily="18" charset="0"/>
              </a:rPr>
              <a:t>Disability advocates often require a variety of skills, including:</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Ability to communicate with and support people with a range of disabilities. </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Understanding laws, legal instruments and jurisdictions.</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Understanding processes within oversight and complaints handling bodies. </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Applying a human rights approach to advocacy. </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600" dirty="0">
                <a:latin typeface="Times New Roman" panose="02020603050405020304" pitchFamily="18" charset="0"/>
                <a:ea typeface="Ebrima" panose="02000000000000000000" pitchFamily="2" charset="0"/>
                <a:cs typeface="Times New Roman" panose="02020603050405020304" pitchFamily="18" charset="0"/>
              </a:rPr>
              <a:t>Negotiation skills.	</a:t>
            </a:r>
            <a:endParaRPr lang="en-US" sz="16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250446809"/>
      </p:ext>
    </p:extLst>
  </p:cSld>
  <p:clrMapOvr>
    <a:masterClrMapping/>
  </p:clrMapOvr>
  <p:transition spd="slow">
    <p:cover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t>2.9 Why we need disability advocacy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33</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Calibri" panose="020F0502020204030204" pitchFamily="34" charset="0"/>
                <a:ea typeface="Ebrima" panose="02000000000000000000" pitchFamily="2" charset="0"/>
                <a:cs typeface="Calibri" panose="020F0502020204030204" pitchFamily="34" charset="0"/>
              </a:rPr>
              <a:t>Throughout history, people with disabilities have been hidden away or subjected to abuse, ignorance and prejudice. The power of disability advocacy over the past century has radically shifted thinking to recognize the rights of all people with disability to live in the community, with choices equal to others. </a:t>
            </a:r>
            <a:endParaRPr lang="en-US" sz="1600" dirty="0">
              <a:latin typeface="Calibri" panose="020F0502020204030204" pitchFamily="34" charset="0"/>
              <a:ea typeface="Calibri" panose="020F0502020204030204" pitchFamily="34" charset="0"/>
            </a:endParaRPr>
          </a:p>
          <a:p>
            <a:pPr algn="just">
              <a:lnSpc>
                <a:spcPct val="150000"/>
              </a:lnSpc>
              <a:spcBef>
                <a:spcPts val="1200"/>
              </a:spcBef>
              <a:spcAft>
                <a:spcPts val="800"/>
              </a:spcAft>
            </a:pPr>
            <a:r>
              <a:rPr lang="en-US" sz="1600" dirty="0">
                <a:latin typeface="Calibri" panose="020F0502020204030204" pitchFamily="34" charset="0"/>
                <a:ea typeface="Ebrima" panose="02000000000000000000" pitchFamily="2" charset="0"/>
                <a:cs typeface="Calibri" panose="020F0502020204030204" pitchFamily="34" charset="0"/>
              </a:rPr>
              <a:t>Today, over 20 million Ethiopians with disabilities still face many barriers and further significant change is needed to ensure they enjoy the same rights and freedoms as other people. Disability advocacy continues to promote equal opportunity for people with disability to participate in all areas of life including:</a:t>
            </a:r>
            <a:endParaRPr lang="en-US" sz="1600" dirty="0">
              <a:latin typeface="Calibri" panose="020F0502020204030204" pitchFamily="34" charset="0"/>
              <a:ea typeface="Calibri" panose="020F0502020204030204" pitchFamily="34" charset="0"/>
            </a:endParaRPr>
          </a:p>
          <a:p>
            <a:pPr marL="101590" indent="0" algn="just">
              <a:lnSpc>
                <a:spcPct val="150000"/>
              </a:lnSpc>
              <a:spcBef>
                <a:spcPts val="1200"/>
              </a:spcBef>
              <a:spcAft>
                <a:spcPts val="800"/>
              </a:spcAft>
              <a:buNone/>
            </a:pPr>
            <a:r>
              <a:rPr lang="en-US" sz="1600" dirty="0">
                <a:latin typeface="Times New Roman" panose="02020603050405020304" pitchFamily="18" charset="0"/>
                <a:ea typeface="Ebrima" panose="02000000000000000000" pitchFamily="2" charset="0"/>
                <a:cs typeface="Times New Roman" panose="02020603050405020304" pitchFamily="18" charset="0"/>
              </a:rPr>
              <a:t>	</a:t>
            </a:r>
            <a:endParaRPr lang="en-US" sz="16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617270323"/>
      </p:ext>
    </p:extLst>
  </p:cSld>
  <p:clrMapOvr>
    <a:masterClrMapping/>
  </p:clrMapOvr>
  <p:transition spd="slow">
    <p:cover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t>2.9 Why we need disability advocacy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34</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b="1" dirty="0">
                <a:latin typeface="Calibri" panose="020F0502020204030204" pitchFamily="34" charset="0"/>
                <a:ea typeface="Ebrima" panose="02000000000000000000" pitchFamily="2" charset="0"/>
                <a:cs typeface="Calibri" panose="020F0502020204030204" pitchFamily="34" charset="0"/>
              </a:rPr>
              <a:t>Safety: </a:t>
            </a:r>
            <a:r>
              <a:rPr lang="en-US" sz="1600" dirty="0">
                <a:latin typeface="Calibri" panose="020F0502020204030204" pitchFamily="34" charset="0"/>
                <a:ea typeface="Ebrima" panose="02000000000000000000" pitchFamily="2" charset="0"/>
                <a:cs typeface="Calibri" panose="020F0502020204030204" pitchFamily="34" charset="0"/>
              </a:rPr>
              <a:t>People with disability are predominantly more subjected to sexual abuse and physical harm.</a:t>
            </a:r>
            <a:endParaRPr lang="en-US" sz="1600" dirty="0">
              <a:latin typeface="Calibri" panose="020F0502020204030204" pitchFamily="34" charset="0"/>
              <a:ea typeface="Calibri" panose="020F0502020204030204" pitchFamily="34" charset="0"/>
            </a:endParaRPr>
          </a:p>
          <a:p>
            <a:pPr algn="just">
              <a:lnSpc>
                <a:spcPct val="150000"/>
              </a:lnSpc>
              <a:spcBef>
                <a:spcPts val="1200"/>
              </a:spcBef>
              <a:spcAft>
                <a:spcPts val="800"/>
              </a:spcAft>
            </a:pPr>
            <a:r>
              <a:rPr lang="en-US" sz="1600" b="1" dirty="0">
                <a:latin typeface="Calibri" panose="020F0502020204030204" pitchFamily="34" charset="0"/>
                <a:ea typeface="Ebrima" panose="02000000000000000000" pitchFamily="2" charset="0"/>
                <a:cs typeface="Calibri" panose="020F0502020204030204" pitchFamily="34" charset="0"/>
              </a:rPr>
              <a:t>Employment: </a:t>
            </a:r>
            <a:r>
              <a:rPr lang="en-US" sz="1600" dirty="0">
                <a:latin typeface="Calibri" panose="020F0502020204030204" pitchFamily="34" charset="0"/>
                <a:ea typeface="Ebrima" panose="02000000000000000000" pitchFamily="2" charset="0"/>
                <a:cs typeface="Calibri" panose="020F0502020204030204" pitchFamily="34" charset="0"/>
              </a:rPr>
              <a:t>Compared to people without disability, People with disability have much higher unemployment rate or work in a situation which is not pertinent to their disability type.</a:t>
            </a:r>
            <a:endParaRPr lang="en-US" sz="1600" dirty="0">
              <a:latin typeface="Calibri" panose="020F0502020204030204" pitchFamily="34" charset="0"/>
              <a:ea typeface="Calibri" panose="020F0502020204030204" pitchFamily="34" charset="0"/>
            </a:endParaRPr>
          </a:p>
          <a:p>
            <a:pPr algn="just">
              <a:lnSpc>
                <a:spcPct val="150000"/>
              </a:lnSpc>
              <a:spcBef>
                <a:spcPts val="1200"/>
              </a:spcBef>
              <a:spcAft>
                <a:spcPts val="800"/>
              </a:spcAft>
            </a:pPr>
            <a:r>
              <a:rPr lang="en-US" sz="1600" b="1" dirty="0">
                <a:latin typeface="Calibri" panose="020F0502020204030204" pitchFamily="34" charset="0"/>
                <a:ea typeface="Ebrima" panose="02000000000000000000" pitchFamily="2" charset="0"/>
                <a:cs typeface="Calibri" panose="020F0502020204030204" pitchFamily="34" charset="0"/>
              </a:rPr>
              <a:t>Education: </a:t>
            </a:r>
            <a:r>
              <a:rPr lang="en-US" sz="1600" dirty="0">
                <a:latin typeface="Calibri" panose="020F0502020204030204" pitchFamily="34" charset="0"/>
                <a:ea typeface="Ebrima" panose="02000000000000000000" pitchFamily="2" charset="0"/>
                <a:cs typeface="Calibri" panose="020F0502020204030204" pitchFamily="34" charset="0"/>
              </a:rPr>
              <a:t>People with disabilities have low access to education, or are enrolled in a school environment which is not inclusive. </a:t>
            </a:r>
            <a:endParaRPr lang="en-US"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93625546"/>
      </p:ext>
    </p:extLst>
  </p:cSld>
  <p:clrMapOvr>
    <a:masterClrMapping/>
  </p:clrMapOvr>
  <p:transition spd="slow">
    <p:cover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t>2.9 Why we need disability advocacy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35</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b="1" dirty="0">
                <a:latin typeface="Times New Roman" panose="02020603050405020304" pitchFamily="18" charset="0"/>
                <a:ea typeface="Ebrima" panose="02000000000000000000" pitchFamily="2" charset="0"/>
                <a:cs typeface="Times New Roman" panose="02020603050405020304" pitchFamily="18" charset="0"/>
              </a:rPr>
              <a:t>Health: </a:t>
            </a:r>
            <a:r>
              <a:rPr lang="en-US" sz="1600" dirty="0">
                <a:latin typeface="Times New Roman" panose="02020603050405020304" pitchFamily="18" charset="0"/>
                <a:ea typeface="Ebrima" panose="02000000000000000000" pitchFamily="2" charset="0"/>
                <a:cs typeface="Times New Roman" panose="02020603050405020304" pitchFamily="18" charset="0"/>
              </a:rPr>
              <a:t>Health service centers are not accessible in most parts of the country.  People with disabilities hardly have to get assistive devices. </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spcAft>
                <a:spcPts val="800"/>
              </a:spcAft>
            </a:pPr>
            <a:r>
              <a:rPr lang="en-US" sz="1600" b="1" dirty="0">
                <a:latin typeface="Times New Roman" panose="02020603050405020304" pitchFamily="18" charset="0"/>
                <a:ea typeface="Ebrima" panose="02000000000000000000" pitchFamily="2" charset="0"/>
                <a:cs typeface="Times New Roman" panose="02020603050405020304" pitchFamily="18" charset="0"/>
              </a:rPr>
              <a:t>Income: </a:t>
            </a:r>
            <a:r>
              <a:rPr lang="en-US" sz="1600" dirty="0">
                <a:latin typeface="Times New Roman" panose="02020603050405020304" pitchFamily="18" charset="0"/>
                <a:ea typeface="Ebrima" panose="02000000000000000000" pitchFamily="2" charset="0"/>
                <a:cs typeface="Times New Roman" panose="02020603050405020304" pitchFamily="18" charset="0"/>
              </a:rPr>
              <a:t>Disability is both a cause and consequence of poverty. It is because it can lead to job loss and reduced earning, barrier to skill and skill development, and significant additional expenses and many other challenges may lead to economic hardship.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833888"/>
      </p:ext>
    </p:extLst>
  </p:cSld>
  <p:clrMapOvr>
    <a:masterClrMapping/>
  </p:clrMapOvr>
  <p:transition spd="slow">
    <p:cover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2.10 UNCRPD and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36</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The UN Convention on the Rights of Persons with Disabilities (CRPD) is a landmark international treaty. It is a comprehensive human rights Convention and international development tool, and is at the heart of the disability rights movement. The CRPD was adopted by the General Assembly by its resolution 61/106 of 13 December 2006. It came into force on 3 May 2008.</a:t>
            </a:r>
          </a:p>
          <a:p>
            <a:pPr algn="just">
              <a:lnSpc>
                <a:spcPct val="150000"/>
              </a:lnSpc>
              <a:spcBef>
                <a:spcPts val="1200"/>
              </a:spcBef>
              <a:spcAft>
                <a:spcPts val="800"/>
              </a:spcAft>
            </a:pPr>
            <a:r>
              <a:rPr lang="en-US" sz="1600" dirty="0">
                <a:latin typeface="Times New Roman" panose="02020603050405020304" pitchFamily="18" charset="0"/>
                <a:ea typeface="Ebrima" panose="02000000000000000000" pitchFamily="2" charset="0"/>
                <a:cs typeface="Times New Roman" panose="02020603050405020304" pitchFamily="18" charset="0"/>
              </a:rPr>
              <a:t>The Committee on the Rights of Persons with Disabilities is the body of independent experts which monitors implementation of the Convention by the States who have ratified the Convention - 'States Parties'. Throughout its work and jurisprudence, the CRPD Committee has clarified and developed the content of the Convention.</a:t>
            </a:r>
          </a:p>
        </p:txBody>
      </p:sp>
    </p:spTree>
    <p:extLst>
      <p:ext uri="{BB962C8B-B14F-4D97-AF65-F5344CB8AC3E}">
        <p14:creationId xmlns:p14="http://schemas.microsoft.com/office/powerpoint/2010/main" val="2918641077"/>
      </p:ext>
    </p:extLst>
  </p:cSld>
  <p:clrMapOvr>
    <a:masterClrMapping/>
  </p:clrMapOvr>
  <p:transition spd="slow">
    <p:cover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2.10 UNCRPD and Advocacy</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37</a:t>
            </a:fld>
            <a:endParaRPr/>
          </a:p>
        </p:txBody>
      </p:sp>
      <p:sp>
        <p:nvSpPr>
          <p:cNvPr id="24" name="Text Placeholder 23"/>
          <p:cNvSpPr>
            <a:spLocks noGrp="1"/>
          </p:cNvSpPr>
          <p:nvPr>
            <p:ph type="body" idx="1"/>
          </p:nvPr>
        </p:nvSpPr>
        <p:spPr>
          <a:xfrm>
            <a:off x="0" y="1276350"/>
            <a:ext cx="9144000" cy="3867150"/>
          </a:xfrm>
        </p:spPr>
        <p:txBody>
          <a:bodyPr/>
          <a:lstStyle/>
          <a:p>
            <a:pPr>
              <a:lnSpc>
                <a:spcPct val="150000"/>
              </a:lnSpc>
            </a:pPr>
            <a:r>
              <a:rPr lang="en-US" sz="1600" dirty="0">
                <a:latin typeface="Times New Roman" panose="02020603050405020304" pitchFamily="18" charset="0"/>
                <a:cs typeface="Times New Roman" panose="02020603050405020304" pitchFamily="18" charset="0"/>
              </a:rPr>
              <a:t>In reinforcing strategies to increase the political participation of persons with disabilities: </a:t>
            </a:r>
          </a:p>
          <a:p>
            <a:pPr lvl="0">
              <a:lnSpc>
                <a:spcPct val="150000"/>
              </a:lnSpc>
            </a:pPr>
            <a:r>
              <a:rPr lang="en-US" sz="1600" dirty="0">
                <a:latin typeface="Times New Roman" panose="02020603050405020304" pitchFamily="18" charset="0"/>
                <a:cs typeface="Times New Roman" panose="02020603050405020304" pitchFamily="18" charset="0"/>
              </a:rPr>
              <a:t>Empower persons with disabilities and disabled persons' organizations (DPOs) through trainings on technical elections issues as well as organizational and advocacy skills</a:t>
            </a:r>
          </a:p>
          <a:p>
            <a:pPr lvl="0">
              <a:lnSpc>
                <a:spcPct val="150000"/>
              </a:lnSpc>
            </a:pPr>
            <a:r>
              <a:rPr lang="en-US" sz="1600" dirty="0">
                <a:latin typeface="Times New Roman" panose="02020603050405020304" pitchFamily="18" charset="0"/>
                <a:cs typeface="Times New Roman" panose="02020603050405020304" pitchFamily="18" charset="0"/>
              </a:rPr>
              <a:t>Support government institutions such as election management bodies and legislatures to create inclusive and accessible legal and regulatory frameworks</a:t>
            </a:r>
          </a:p>
          <a:p>
            <a:pPr lvl="0">
              <a:lnSpc>
                <a:spcPct val="150000"/>
              </a:lnSpc>
            </a:pPr>
            <a:r>
              <a:rPr lang="en-US" sz="1600" dirty="0">
                <a:latin typeface="Times New Roman" panose="02020603050405020304" pitchFamily="18" charset="0"/>
                <a:cs typeface="Times New Roman" panose="02020603050405020304" pitchFamily="18" charset="0"/>
              </a:rPr>
              <a:t>Include DPOs in broad-based civil society coalitions, such as election monitoring groups</a:t>
            </a:r>
          </a:p>
          <a:p>
            <a:pPr lvl="0">
              <a:lnSpc>
                <a:spcPct val="150000"/>
              </a:lnSpc>
            </a:pPr>
            <a:r>
              <a:rPr lang="en-US" sz="1600" dirty="0">
                <a:latin typeface="Times New Roman" panose="02020603050405020304" pitchFamily="18" charset="0"/>
                <a:cs typeface="Times New Roman" panose="02020603050405020304" pitchFamily="18" charset="0"/>
              </a:rPr>
              <a:t>Assist political parties to conduct meaningful outreach and encourage inclusion of persons with disabilities in leadership positions and as candidates</a:t>
            </a:r>
          </a:p>
        </p:txBody>
      </p:sp>
    </p:spTree>
    <p:extLst>
      <p:ext uri="{BB962C8B-B14F-4D97-AF65-F5344CB8AC3E}">
        <p14:creationId xmlns:p14="http://schemas.microsoft.com/office/powerpoint/2010/main" val="3790046781"/>
      </p:ext>
    </p:extLst>
  </p:cSld>
  <p:clrMapOvr>
    <a:masterClrMapping/>
  </p:clrMapOvr>
  <p:transition spd="slow">
    <p:cover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ea typeface="Calibri" panose="020F0502020204030204" pitchFamily="34" charset="0"/>
              </a:rPr>
              <a:t>3. ADVOCACY ISSUES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38</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50000"/>
              </a:lnSpc>
              <a:buNone/>
            </a:pPr>
            <a:r>
              <a:rPr lang="en-US" sz="1600" b="1" dirty="0" smtClean="0"/>
              <a:t>               </a:t>
            </a:r>
            <a:r>
              <a:rPr lang="en-US" sz="1600" b="1" dirty="0" smtClean="0">
                <a:latin typeface="Times New Roman" panose="02020603050405020304" pitchFamily="18" charset="0"/>
                <a:cs typeface="Times New Roman" panose="02020603050405020304" pitchFamily="18" charset="0"/>
              </a:rPr>
              <a:t>3.1</a:t>
            </a:r>
            <a:r>
              <a:rPr lang="en-US" sz="1600" b="1" dirty="0">
                <a:latin typeface="Times New Roman" panose="02020603050405020304" pitchFamily="18" charset="0"/>
                <a:cs typeface="Times New Roman" panose="02020603050405020304" pitchFamily="18" charset="0"/>
              </a:rPr>
              <a:t>. Identifying Advocacy Issues	</a:t>
            </a:r>
          </a:p>
          <a:p>
            <a:pPr>
              <a:lnSpc>
                <a:spcPct val="150000"/>
              </a:lnSpc>
            </a:pPr>
            <a:r>
              <a:rPr lang="en-US" sz="1600" dirty="0">
                <a:latin typeface="Times New Roman" panose="02020603050405020304" pitchFamily="18" charset="0"/>
                <a:cs typeface="Times New Roman" panose="02020603050405020304" pitchFamily="18" charset="0"/>
              </a:rPr>
              <a:t>It is known that the issues to be addressed by the OPDs may vary according to the type of disability they are based on. But the general goal is that of advocacy campaigns that would contribute to the common issues that face  OPDs.  </a:t>
            </a:r>
          </a:p>
          <a:p>
            <a:pPr>
              <a:lnSpc>
                <a:spcPct val="150000"/>
              </a:lnSpc>
            </a:pPr>
            <a:r>
              <a:rPr lang="en-US" sz="1600" dirty="0">
                <a:latin typeface="Times New Roman" panose="02020603050405020304" pitchFamily="18" charset="0"/>
                <a:cs typeface="Times New Roman" panose="02020603050405020304" pitchFamily="18" charset="0"/>
              </a:rPr>
              <a:t>These issues are presented as follows:</a:t>
            </a:r>
          </a:p>
          <a:p>
            <a:pPr lvl="0">
              <a:lnSpc>
                <a:spcPct val="150000"/>
              </a:lnSpc>
            </a:pPr>
            <a:r>
              <a:rPr lang="en-US" sz="1600" dirty="0">
                <a:latin typeface="Times New Roman" panose="02020603050405020304" pitchFamily="18" charset="0"/>
                <a:cs typeface="Times New Roman" panose="02020603050405020304" pitchFamily="18" charset="0"/>
              </a:rPr>
              <a:t>Comprehensive laws and policies: Towards comprehensive and appropriate laws and policies to ensure the full inclusion of persons with disabilities in Ethiopia.</a:t>
            </a:r>
          </a:p>
          <a:p>
            <a:pPr lvl="0">
              <a:lnSpc>
                <a:spcPct val="150000"/>
              </a:lnSpc>
            </a:pPr>
            <a:r>
              <a:rPr lang="en-US" sz="1600" dirty="0">
                <a:latin typeface="Times New Roman" panose="02020603050405020304" pitchFamily="18" charset="0"/>
                <a:cs typeface="Times New Roman" panose="02020603050405020304" pitchFamily="18" charset="0"/>
              </a:rPr>
              <a:t>Legal capacity and access to justice: towards a capable and inclusive justice system that respects the independence and legal agency of persons with disabilities.</a:t>
            </a:r>
          </a:p>
        </p:txBody>
      </p:sp>
    </p:spTree>
    <p:extLst>
      <p:ext uri="{BB962C8B-B14F-4D97-AF65-F5344CB8AC3E}">
        <p14:creationId xmlns:p14="http://schemas.microsoft.com/office/powerpoint/2010/main" val="1747281932"/>
      </p:ext>
    </p:extLst>
  </p:cSld>
  <p:clrMapOvr>
    <a:masterClrMapping/>
  </p:clrMapOvr>
  <p:transition spd="slow">
    <p:cover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ea typeface="Calibri" panose="020F0502020204030204" pitchFamily="34" charset="0"/>
              </a:rPr>
              <a:t>3. ADVOCACY ISSUES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39</a:t>
            </a:fld>
            <a:endParaRPr/>
          </a:p>
        </p:txBody>
      </p:sp>
      <p:sp>
        <p:nvSpPr>
          <p:cNvPr id="24" name="Text Placeholder 23"/>
          <p:cNvSpPr>
            <a:spLocks noGrp="1"/>
          </p:cNvSpPr>
          <p:nvPr>
            <p:ph type="body" idx="1"/>
          </p:nvPr>
        </p:nvSpPr>
        <p:spPr>
          <a:xfrm>
            <a:off x="0" y="1276350"/>
            <a:ext cx="9144000" cy="3867150"/>
          </a:xfrm>
        </p:spPr>
        <p:txBody>
          <a:bodyPr/>
          <a:lstStyle/>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Budget allocation: fair and reasonable budget allocation by the ministry of finance (</a:t>
            </a:r>
            <a:r>
              <a:rPr lang="en-US" sz="1400" dirty="0" err="1">
                <a:latin typeface="Times New Roman" panose="02020603050405020304" pitchFamily="18" charset="0"/>
                <a:ea typeface="Ebrima" panose="02000000000000000000" pitchFamily="2" charset="0"/>
                <a:cs typeface="Times New Roman" panose="02020603050405020304" pitchFamily="18" charset="0"/>
              </a:rPr>
              <a:t>MoF</a:t>
            </a:r>
            <a:r>
              <a:rPr lang="en-US" sz="1400" dirty="0">
                <a:latin typeface="Times New Roman" panose="02020603050405020304" pitchFamily="18" charset="0"/>
                <a:ea typeface="Ebrima" panose="02000000000000000000" pitchFamily="2" charset="0"/>
                <a:cs typeface="Times New Roman" panose="02020603050405020304" pitchFamily="18" charset="0"/>
              </a:rPr>
              <a:t>) to ensure the rights of persons with disability nationwide.</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Institutional measure: availability of a governmental organ directly responsible to enforce disability laws with the power of complaint hearing administratively.</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Accessibility: towards barrier free and accessible physical environment, information, public services and transportation.</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Inclusive education: towards justiciable and true inclusive education for persons with disabilities.</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Employability and productivity: towards economically empowered persons with disabilities.</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Biases and misunderstandings on disability: towards an inclusive society which does have a disability friendly attitude.</a:t>
            </a:r>
            <a:endParaRPr lang="en-US" sz="14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2523393328"/>
      </p:ext>
    </p:extLst>
  </p:cSld>
  <p:clrMapOvr>
    <a:masterClrMapping/>
  </p:clrMapOvr>
  <p:transition spd="slow">
    <p:cover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 Justification of Advocacy Issues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40</a:t>
            </a:fld>
            <a:endParaRPr/>
          </a:p>
        </p:txBody>
      </p:sp>
      <p:sp>
        <p:nvSpPr>
          <p:cNvPr id="24" name="Text Placeholder 23"/>
          <p:cNvSpPr>
            <a:spLocks noGrp="1"/>
          </p:cNvSpPr>
          <p:nvPr>
            <p:ph type="body" idx="1"/>
          </p:nvPr>
        </p:nvSpPr>
        <p:spPr>
          <a:xfrm>
            <a:off x="0" y="1276350"/>
            <a:ext cx="9144000" cy="3867150"/>
          </a:xfrm>
        </p:spPr>
        <p:txBody>
          <a:bodyPr/>
          <a:lstStyle/>
          <a:p>
            <a:pPr marL="0" lvl="0" indent="0" algn="just">
              <a:lnSpc>
                <a:spcPct val="150000"/>
              </a:lnSpc>
              <a:spcBef>
                <a:spcPts val="1200"/>
              </a:spcBef>
              <a:buNone/>
            </a:pPr>
            <a:r>
              <a:rPr lang="en-US" sz="1400" b="1" dirty="0" smtClean="0">
                <a:latin typeface="Times New Roman" panose="02020603050405020304" pitchFamily="18" charset="0"/>
                <a:ea typeface="Ebrima" panose="02000000000000000000" pitchFamily="2" charset="0"/>
                <a:cs typeface="Times New Roman" panose="02020603050405020304" pitchFamily="18" charset="0"/>
              </a:rPr>
              <a:t>                3.2.1 </a:t>
            </a:r>
            <a:r>
              <a:rPr lang="en-US" sz="1400" b="1" dirty="0">
                <a:latin typeface="Times New Roman" panose="02020603050405020304" pitchFamily="18" charset="0"/>
                <a:ea typeface="Ebrima" panose="02000000000000000000" pitchFamily="2" charset="0"/>
                <a:cs typeface="Times New Roman" panose="02020603050405020304" pitchFamily="18" charset="0"/>
              </a:rPr>
              <a:t>Revising existing laws to make comprehensive and disability inclusive laws</a:t>
            </a: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The FDRE constitution of Ethiopia has incorporated one provision namely referring to persons with disabilities. Article 41(5) of this constitution speaks about assigning resources, within available means, to provide rehabilitation and assistance for the physically and mentally disabled among other disadvantaged groups such as the aged and children left without parents or guardians. </a:t>
            </a:r>
          </a:p>
        </p:txBody>
      </p:sp>
    </p:spTree>
    <p:extLst>
      <p:ext uri="{BB962C8B-B14F-4D97-AF65-F5344CB8AC3E}">
        <p14:creationId xmlns:p14="http://schemas.microsoft.com/office/powerpoint/2010/main" val="3248354993"/>
      </p:ext>
    </p:extLst>
  </p:cSld>
  <p:clrMapOvr>
    <a:masterClrMapping/>
  </p:clrMapOvr>
  <p:transition spd="slow">
    <p:cover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 Justification of Advocacy Issues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41</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pPr>
            <a:r>
              <a:rPr lang="en-US" sz="1400" dirty="0">
                <a:latin typeface="Times New Roman" panose="02020603050405020304" pitchFamily="18" charset="0"/>
                <a:cs typeface="Times New Roman" panose="02020603050405020304" pitchFamily="18" charset="0"/>
              </a:rPr>
              <a:t>On the other hand, Ethiopia has already ratified and made the CRPD part of its laws. Unfortunately, however, Ethiopia did not yet take comprehensive legislative measures to repeal existing laws and issue new laws to respond to the CRPD as article 4 (general obligations of States) requires. Recent law reforms have taken place in general terms but are not fully inclusive of persons with disabilities. As a result, except for a few      considerations of the needs of persons with disabilities in the general purpose laws, no comprehensive disability law is yet available. The only disability specific legislation in Ethiopia is the right to employment of persons with disability proclamation no. 568/2008 with only 14 articles. </a:t>
            </a:r>
          </a:p>
        </p:txBody>
      </p:sp>
    </p:spTree>
    <p:extLst>
      <p:ext uri="{BB962C8B-B14F-4D97-AF65-F5344CB8AC3E}">
        <p14:creationId xmlns:p14="http://schemas.microsoft.com/office/powerpoint/2010/main" val="3427649639"/>
      </p:ext>
    </p:extLst>
  </p:cSld>
  <p:clrMapOvr>
    <a:masterClrMapping/>
  </p:clrMapOvr>
  <p:transition spd="slow">
    <p:cover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 Justification of Advocacy Issues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42</a:t>
            </a:fld>
            <a:endParaRPr/>
          </a:p>
        </p:txBody>
      </p:sp>
      <p:sp>
        <p:nvSpPr>
          <p:cNvPr id="24" name="Text Placeholder 23"/>
          <p:cNvSpPr>
            <a:spLocks noGrp="1"/>
          </p:cNvSpPr>
          <p:nvPr>
            <p:ph type="body" idx="1"/>
          </p:nvPr>
        </p:nvSpPr>
        <p:spPr>
          <a:xfrm>
            <a:off x="0" y="1276350"/>
            <a:ext cx="9144000" cy="3867150"/>
          </a:xfrm>
        </p:spPr>
        <p:txBody>
          <a:bodyPr/>
          <a:lstStyle/>
          <a:p>
            <a:pPr marL="101590" indent="0" algn="ctr">
              <a:lnSpc>
                <a:spcPct val="150000"/>
              </a:lnSpc>
              <a:buNone/>
            </a:pPr>
            <a:r>
              <a:rPr lang="en-US" sz="1400" b="1" dirty="0">
                <a:latin typeface="Times New Roman" panose="02020603050405020304" pitchFamily="18" charset="0"/>
                <a:cs typeface="Times New Roman" panose="02020603050405020304" pitchFamily="18" charset="0"/>
              </a:rPr>
              <a:t>3.2.2. Capable and inclusive justice system that respects the independence and legal agency of persons with disabilities</a:t>
            </a:r>
          </a:p>
          <a:p>
            <a:pPr algn="just">
              <a:lnSpc>
                <a:spcPct val="150000"/>
              </a:lnSpc>
            </a:pPr>
            <a:r>
              <a:rPr lang="en-US" sz="1400" dirty="0">
                <a:latin typeface="Times New Roman" panose="02020603050405020304" pitchFamily="18" charset="0"/>
                <a:cs typeface="Times New Roman" panose="02020603050405020304" pitchFamily="18" charset="0"/>
              </a:rPr>
              <a:t>Article 12(5) of the CRPD also requires member States to take appropriate measures to enable persons with disabilities control their financial affairs and to have equal access to banking services, including loans.</a:t>
            </a:r>
          </a:p>
          <a:p>
            <a:pPr algn="just">
              <a:lnSpc>
                <a:spcPct val="150000"/>
              </a:lnSpc>
            </a:pPr>
            <a:r>
              <a:rPr lang="en-US" sz="1400" dirty="0">
                <a:latin typeface="Times New Roman" panose="02020603050405020304" pitchFamily="18" charset="0"/>
                <a:cs typeface="Times New Roman" panose="02020603050405020304" pitchFamily="18" charset="0"/>
              </a:rPr>
              <a:t>Nonetheless, Ethiopia did not take appropriate and effective measures to ensure the rights of persons with disabilities to legal capacity and to make the justice sector accessible for persons with disabilities. </a:t>
            </a:r>
          </a:p>
        </p:txBody>
      </p:sp>
    </p:spTree>
    <p:extLst>
      <p:ext uri="{BB962C8B-B14F-4D97-AF65-F5344CB8AC3E}">
        <p14:creationId xmlns:p14="http://schemas.microsoft.com/office/powerpoint/2010/main" val="856796650"/>
      </p:ext>
    </p:extLst>
  </p:cSld>
  <p:clrMapOvr>
    <a:masterClrMapping/>
  </p:clrMapOvr>
  <p:transition spd="slow">
    <p:cover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3.2.3. Fair and reasonable budget allocation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43</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400" dirty="0">
                <a:latin typeface="Times New Roman" panose="02020603050405020304" pitchFamily="18" charset="0"/>
                <a:cs typeface="Times New Roman" panose="02020603050405020304" pitchFamily="18" charset="0"/>
              </a:rPr>
              <a:t>It is believed that the true inclusion of persons with disabilities happens with the commitment and actions during planning and budgeting. Pursuant to article 10(1)(e) of proclamation no. 1097/2018, each minister has the power of planning and budgeting and implementing the same upon ratification. Article 10(2) also restates the powers of each minister to investigate the budgets and programs of other government institutions made accountable to it by law and send them for approval. Above all, each minister has to ensure that persons with disabilities are beneficiaries of equal opportunities within its own mandate. At the top of all, pursuant to article 16(1)(e) of the proclamation no. 1097/2018, the Ministry of Finance prepares the budget of the federal government and follows up the implementation of the same upon approval. Throughout these processes, FEAPD believes that the inclusion of persons with disabilities should be realized by the full participation of persons with disabilities. </a:t>
            </a:r>
          </a:p>
        </p:txBody>
      </p:sp>
    </p:spTree>
    <p:extLst>
      <p:ext uri="{BB962C8B-B14F-4D97-AF65-F5344CB8AC3E}">
        <p14:creationId xmlns:p14="http://schemas.microsoft.com/office/powerpoint/2010/main" val="1870362012"/>
      </p:ext>
    </p:extLst>
  </p:cSld>
  <p:clrMapOvr>
    <a:masterClrMapping/>
  </p:clrMapOvr>
  <p:transition spd="slow">
    <p:cover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3.2.3. Fair and reasonable budget allocation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44</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400" dirty="0">
                <a:latin typeface="Times New Roman" panose="02020603050405020304" pitchFamily="18" charset="0"/>
                <a:cs typeface="Times New Roman" panose="02020603050405020304" pitchFamily="18" charset="0"/>
              </a:rPr>
              <a:t>To achieve the effective inclusion of persons with disabilities in the budgeting processes, some requirements shall be met upon well-studied findings. The first understands disability and the economic case for equality. This would be relevant to show why inclusion and equality of disability are fundamental rights from the perspective of finance. It also overcomes the biases around costs of disability support services. The second relates with the inclusive decision making processes thereby calls for substantive and meaningful participation of persons with disabilities represented by their DPOs. The third and still very important is identification of disability services to be fulfilled by the government budget. The last would be identifying the existing data and information including the lived experiences of persons with disabilities for budgeting. </a:t>
            </a:r>
          </a:p>
        </p:txBody>
      </p:sp>
    </p:spTree>
    <p:extLst>
      <p:ext uri="{BB962C8B-B14F-4D97-AF65-F5344CB8AC3E}">
        <p14:creationId xmlns:p14="http://schemas.microsoft.com/office/powerpoint/2010/main" val="1128705176"/>
      </p:ext>
    </p:extLst>
  </p:cSld>
  <p:clrMapOvr>
    <a:masterClrMapping/>
  </p:clrMapOvr>
  <p:transition spd="slow">
    <p:cover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3.2.3. Fair and reasonable budget allocation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45</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pPr>
            <a:r>
              <a:rPr lang="en-US" sz="1400" dirty="0">
                <a:latin typeface="Calibri" panose="020F0502020204030204" pitchFamily="34" charset="0"/>
                <a:ea typeface="Ebrima" panose="02000000000000000000" pitchFamily="2" charset="0"/>
                <a:cs typeface="Calibri" panose="020F0502020204030204" pitchFamily="34" charset="0"/>
              </a:rPr>
              <a:t>It is understood that the current trend of budgeting both by each ministry and the minister of finance does not fit to the requirements mentioned above. Persons with disabilities are not also benefiting from equal budgeting with respect to public services and other government policies and programs. Therefore, FEAPD advocates for equal and disability inclusive budgeting with the strict follow up of the requirements mentioned above.</a:t>
            </a:r>
            <a:endParaRPr lang="en-US"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173515486"/>
      </p:ext>
    </p:extLst>
  </p:cSld>
  <p:clrMapOvr>
    <a:masterClrMapping/>
  </p:clrMapOvr>
  <p:transition spd="slow">
    <p:cover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3.2.3. Fair and reasonable budget allocation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46</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spcBef>
                <a:spcPts val="1200"/>
              </a:spcBef>
              <a:buNone/>
            </a:pPr>
            <a:r>
              <a:rPr lang="en-US" sz="1400" b="1" dirty="0" smtClean="0">
                <a:latin typeface="Calibri" panose="020F0502020204030204" pitchFamily="34" charset="0"/>
                <a:ea typeface="Ebrima" panose="02000000000000000000" pitchFamily="2" charset="0"/>
                <a:cs typeface="Calibri" panose="020F0502020204030204" pitchFamily="34" charset="0"/>
              </a:rPr>
              <a:t>3.2.4</a:t>
            </a:r>
            <a:r>
              <a:rPr lang="en-US" sz="1400" b="1" dirty="0">
                <a:latin typeface="Calibri" panose="020F0502020204030204" pitchFamily="34" charset="0"/>
                <a:ea typeface="Ebrima" panose="02000000000000000000" pitchFamily="2" charset="0"/>
                <a:cs typeface="Calibri" panose="020F0502020204030204" pitchFamily="34" charset="0"/>
              </a:rPr>
              <a:t>. Governmental organ directly responsible to enforce disability laws with the power of complaint </a:t>
            </a:r>
            <a:r>
              <a:rPr lang="en-US" sz="1400" b="1" dirty="0" smtClean="0">
                <a:latin typeface="Calibri" panose="020F0502020204030204" pitchFamily="34" charset="0"/>
                <a:ea typeface="Ebrima" panose="02000000000000000000" pitchFamily="2" charset="0"/>
                <a:cs typeface="Calibri" panose="020F0502020204030204" pitchFamily="34" charset="0"/>
              </a:rPr>
              <a:t>hearing</a:t>
            </a:r>
          </a:p>
          <a:p>
            <a:pPr marL="101590" indent="0" algn="just">
              <a:lnSpc>
                <a:spcPct val="150000"/>
              </a:lnSpc>
              <a:spcBef>
                <a:spcPts val="1200"/>
              </a:spcBef>
              <a:buNone/>
            </a:pPr>
            <a:r>
              <a:rPr lang="en-US" sz="1400" dirty="0">
                <a:latin typeface="Times New Roman" panose="02020603050405020304" pitchFamily="18" charset="0"/>
                <a:ea typeface="Calibri" panose="020F0502020204030204" pitchFamily="34" charset="0"/>
                <a:cs typeface="Times New Roman" panose="02020603050405020304" pitchFamily="18" charset="0"/>
              </a:rPr>
              <a:t>The CRPD ratification proclamation no. 676/2010 entrusts the power to undertake all acts necessary for the implementation of the CRPD to the minister of women and social affairs (</a:t>
            </a:r>
            <a:r>
              <a:rPr lang="en-US" sz="1400" dirty="0" err="1">
                <a:latin typeface="Times New Roman" panose="02020603050405020304" pitchFamily="18" charset="0"/>
                <a:ea typeface="Calibri" panose="020F0502020204030204" pitchFamily="34" charset="0"/>
                <a:cs typeface="Times New Roman" panose="02020603050405020304" pitchFamily="18" charset="0"/>
              </a:rPr>
              <a:t>MoWSA</a:t>
            </a:r>
            <a:r>
              <a:rPr lang="en-US" sz="1400" dirty="0">
                <a:latin typeface="Times New Roman" panose="02020603050405020304" pitchFamily="18" charset="0"/>
                <a:ea typeface="Calibri" panose="020F0502020204030204" pitchFamily="34" charset="0"/>
                <a:cs typeface="Times New Roman" panose="02020603050405020304" pitchFamily="18" charset="0"/>
              </a:rPr>
              <a:t>). It is noted that the phrase “all acts necessary for the implementation of the CRPD” includes the power to take measures whenever the CRPD provisions are violated or are not well respected. However, a directorate established in </a:t>
            </a:r>
            <a:r>
              <a:rPr lang="en-US" sz="1400" dirty="0" err="1">
                <a:latin typeface="Times New Roman" panose="02020603050405020304" pitchFamily="18" charset="0"/>
                <a:ea typeface="Calibri" panose="020F0502020204030204" pitchFamily="34" charset="0"/>
                <a:cs typeface="Times New Roman" panose="02020603050405020304" pitchFamily="18" charset="0"/>
              </a:rPr>
              <a:t>MoWSA</a:t>
            </a:r>
            <a:r>
              <a:rPr lang="en-US" sz="1400" dirty="0">
                <a:latin typeface="Times New Roman" panose="02020603050405020304" pitchFamily="18" charset="0"/>
                <a:ea typeface="Calibri" panose="020F0502020204030204" pitchFamily="34" charset="0"/>
                <a:cs typeface="Times New Roman" panose="02020603050405020304" pitchFamily="18" charset="0"/>
              </a:rPr>
              <a:t> is still concentrated on raising awareness of disability among governmental organs. It does not have power to take measures in cases when governmental organs fail to mainstream disability or violate disability rights. Therefore, it is important to have a robust institution set up within the government apparatus with the power of effectively ensuring the implementation of the CRPD including the power of complaint hearing. It could be either by establishing a new ministry solely on disability or by strengthening the power of the new directorate within </a:t>
            </a:r>
            <a:r>
              <a:rPr lang="en-US" sz="1400" dirty="0" err="1">
                <a:latin typeface="Times New Roman" panose="02020603050405020304" pitchFamily="18" charset="0"/>
                <a:ea typeface="Calibri" panose="020F0502020204030204" pitchFamily="34" charset="0"/>
                <a:cs typeface="Times New Roman" panose="02020603050405020304" pitchFamily="18" charset="0"/>
              </a:rPr>
              <a:t>MoWSA</a:t>
            </a:r>
            <a:r>
              <a:rPr lang="en-US" sz="1400" dirty="0">
                <a:latin typeface="Times New Roman" panose="02020603050405020304" pitchFamily="18" charset="0"/>
                <a:ea typeface="Calibri" panose="020F0502020204030204" pitchFamily="34" charset="0"/>
                <a:cs typeface="Times New Roman" panose="02020603050405020304" pitchFamily="18" charset="0"/>
              </a:rPr>
              <a:t> to that effect.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5466207"/>
      </p:ext>
    </p:extLst>
  </p:cSld>
  <p:clrMapOvr>
    <a:masterClrMapping/>
  </p:clrMapOvr>
  <p:transition spd="slow">
    <p:cover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3.2.3. Fair and reasonable budget allocation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47</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spcBef>
                <a:spcPts val="1200"/>
              </a:spcBef>
              <a:buNone/>
            </a:pPr>
            <a:r>
              <a:rPr lang="en-US" sz="1400" b="1" dirty="0">
                <a:latin typeface="Calibri" panose="020F0502020204030204" pitchFamily="34" charset="0"/>
                <a:ea typeface="Ebrima" panose="02000000000000000000" pitchFamily="2" charset="0"/>
                <a:cs typeface="Calibri" panose="020F0502020204030204" pitchFamily="34" charset="0"/>
              </a:rPr>
              <a:t>3.2.5. Barrier free and accessible physical environment, information, public services and </a:t>
            </a:r>
            <a:r>
              <a:rPr lang="en-US" sz="1400" b="1" dirty="0" smtClean="0">
                <a:latin typeface="Calibri" panose="020F0502020204030204" pitchFamily="34" charset="0"/>
                <a:ea typeface="Ebrima" panose="02000000000000000000" pitchFamily="2" charset="0"/>
                <a:cs typeface="Calibri" panose="020F0502020204030204" pitchFamily="34" charset="0"/>
              </a:rPr>
              <a:t>transportation</a:t>
            </a:r>
          </a:p>
          <a:p>
            <a:pPr marL="101590" indent="0" algn="just">
              <a:lnSpc>
                <a:spcPct val="150000"/>
              </a:lnSpc>
              <a:spcBef>
                <a:spcPts val="1200"/>
              </a:spcBef>
              <a:buNone/>
            </a:pPr>
            <a:r>
              <a:rPr lang="en-US" sz="1400" dirty="0">
                <a:latin typeface="Times New Roman" panose="02020603050405020304" pitchFamily="18" charset="0"/>
                <a:ea typeface="Calibri" panose="020F0502020204030204" pitchFamily="34" charset="0"/>
                <a:cs typeface="Times New Roman" panose="02020603050405020304" pitchFamily="18" charset="0"/>
              </a:rPr>
              <a:t>Accessibility is the key to unlock all other disability rights. As the CRPD defines accessibility under article 9, types of accessibility are the physical, transportation, information and public services. The practical observation of these types of accessibility in Ethiopia reveals that Ethiopia is expected a lot to ensure accessibility. The buildings, streets and roads, the transportation system, the trend of information dissemination and the way of public service delivery do not consider the needs of persons with different types of disabilities. Owing to an inaccessible physical environment, peoples with different types of disabilities are suffering from limited mobility to the loss of life. Owing to inaccessible information, people with deafness are denied their right to education and other public services. Owing to inaccessible transportation, peoples with different disabilities prefer not to go out of their homes thereby limiting their full participation in the society.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1029179"/>
      </p:ext>
    </p:extLst>
  </p:cSld>
  <p:clrMapOvr>
    <a:masterClrMapping/>
  </p:clrMapOvr>
  <p:transition spd="slow">
    <p:cover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3.2.3. Fair and reasonable budget allocation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48</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spcBef>
                <a:spcPts val="1200"/>
              </a:spcBef>
              <a:buNone/>
            </a:pPr>
            <a:r>
              <a:rPr lang="en-US" sz="1400" b="1" dirty="0">
                <a:latin typeface="Calibri" panose="020F0502020204030204" pitchFamily="34" charset="0"/>
                <a:ea typeface="Ebrima" panose="02000000000000000000" pitchFamily="2" charset="0"/>
                <a:cs typeface="Calibri" panose="020F0502020204030204" pitchFamily="34" charset="0"/>
              </a:rPr>
              <a:t>3.2.6. Justiciable and true inclusive education for persons with </a:t>
            </a:r>
            <a:r>
              <a:rPr lang="en-US" sz="1400" b="1" dirty="0" smtClean="0">
                <a:latin typeface="Calibri" panose="020F0502020204030204" pitchFamily="34" charset="0"/>
                <a:ea typeface="Ebrima" panose="02000000000000000000" pitchFamily="2" charset="0"/>
                <a:cs typeface="Calibri" panose="020F0502020204030204" pitchFamily="34" charset="0"/>
              </a:rPr>
              <a:t>disabilities</a:t>
            </a:r>
          </a:p>
          <a:p>
            <a:pPr marL="101590" indent="0" algn="just">
              <a:lnSpc>
                <a:spcPct val="150000"/>
              </a:lnSpc>
              <a:spcBef>
                <a:spcPts val="1200"/>
              </a:spcBef>
              <a:buNone/>
            </a:pPr>
            <a:r>
              <a:rPr lang="en-US" sz="1400" dirty="0">
                <a:latin typeface="Times New Roman" panose="02020603050405020304" pitchFamily="18" charset="0"/>
                <a:ea typeface="Calibri" panose="020F0502020204030204" pitchFamily="34" charset="0"/>
                <a:cs typeface="Times New Roman" panose="02020603050405020304" pitchFamily="18" charset="0"/>
              </a:rPr>
              <a:t>Ethiopia strategically started implementing the philosophy of special needs education with the advent of the 2006 special needs/inclusive education strategy. Then, the Ministry of Education (</a:t>
            </a:r>
            <a:r>
              <a:rPr lang="en-US" sz="1400" dirty="0" err="1">
                <a:latin typeface="Times New Roman" panose="02020603050405020304" pitchFamily="18" charset="0"/>
                <a:ea typeface="Calibri" panose="020F0502020204030204" pitchFamily="34" charset="0"/>
                <a:cs typeface="Times New Roman" panose="02020603050405020304" pitchFamily="18" charset="0"/>
              </a:rPr>
              <a:t>MoE</a:t>
            </a:r>
            <a:r>
              <a:rPr lang="en-US" sz="1400" dirty="0">
                <a:latin typeface="Times New Roman" panose="02020603050405020304" pitchFamily="18" charset="0"/>
                <a:ea typeface="Calibri" panose="020F0502020204030204" pitchFamily="34" charset="0"/>
                <a:cs typeface="Times New Roman" panose="02020603050405020304" pitchFamily="18" charset="0"/>
              </a:rPr>
              <a:t>) issued the special needs/inclusive education strategy in 2012 that aspires to ensure inclusive education by considering the special educational needs of all categories of learners. </a:t>
            </a:r>
            <a:r>
              <a:rPr lang="en-US" sz="1400" dirty="0" err="1">
                <a:latin typeface="Times New Roman" panose="02020603050405020304" pitchFamily="18" charset="0"/>
                <a:ea typeface="Calibri" panose="020F0502020204030204" pitchFamily="34" charset="0"/>
                <a:cs typeface="Times New Roman" panose="02020603050405020304" pitchFamily="18" charset="0"/>
              </a:rPr>
              <a:t>MoE</a:t>
            </a:r>
            <a:r>
              <a:rPr lang="en-US" sz="1400" dirty="0">
                <a:latin typeface="Times New Roman" panose="02020603050405020304" pitchFamily="18" charset="0"/>
                <a:ea typeface="Calibri" panose="020F0502020204030204" pitchFamily="34" charset="0"/>
                <a:cs typeface="Times New Roman" panose="02020603050405020304" pitchFamily="18" charset="0"/>
              </a:rPr>
              <a:t> has also prepared the master plan of special needs/inclusive education that lasts 2016/2025. Despite these policy measures, Ethiopia has not yet issued educational law to address the needs of students with disabilities in an inclusive manner.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3817654"/>
      </p:ext>
    </p:extLst>
  </p:cSld>
  <p:clrMapOvr>
    <a:masterClrMapping/>
  </p:clrMapOvr>
  <p:transition spd="slow">
    <p:cover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3.2.3. Fair and reasonable budget allocation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49</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spcBef>
                <a:spcPts val="1200"/>
              </a:spcBef>
              <a:buNone/>
            </a:pPr>
            <a:r>
              <a:rPr lang="en-US" sz="1400" dirty="0">
                <a:latin typeface="Times New Roman" panose="02020603050405020304" pitchFamily="18" charset="0"/>
                <a:ea typeface="Ebrima" panose="02000000000000000000" pitchFamily="2" charset="0"/>
                <a:cs typeface="Times New Roman" panose="02020603050405020304" pitchFamily="18" charset="0"/>
              </a:rPr>
              <a:t>3.2.7. Economically empowered persons with disabilities</a:t>
            </a:r>
          </a:p>
          <a:p>
            <a:pPr algn="just">
              <a:lnSpc>
                <a:spcPct val="150000"/>
              </a:lnSpc>
              <a:spcBef>
                <a:spcPts val="1200"/>
              </a:spcBef>
              <a:buFont typeface="Wingdings" panose="05000000000000000000" pitchFamily="2" charset="2"/>
              <a:buChar char="Ø"/>
            </a:pPr>
            <a:r>
              <a:rPr lang="en-US" sz="1400" dirty="0">
                <a:latin typeface="Times New Roman" panose="02020603050405020304" pitchFamily="18" charset="0"/>
                <a:ea typeface="Ebrima" panose="02000000000000000000" pitchFamily="2" charset="0"/>
                <a:cs typeface="Times New Roman" panose="02020603050405020304" pitchFamily="18" charset="0"/>
              </a:rPr>
              <a:t>The right to work and employability is manifestly enshrined under article 27 of the CRPD. This article recognizes the right to work and employment of persons with disabilities in three major areas, including government employment opportunities, private employment opportunities and self-employment opportunities. The Ethiopian government has taken significant measures on government employment opportunities compared to others by proclaiming the rights to employment of persons with disabilities law and currently a significant number of persons with disabilities in Ethiopia are found employed in the public sector. Nevertheless, even within the public sector, the law is not clear enough regarding the reasonable accommodations in a workplace and there is no clear procedure to decide on the reasonable accommodations. The private sector is not also still open for persons with disabilities due to lack of incentives and proper law enforcement mechanisms. Self-employment opportunities are also insignificant owing to lack of support by the financial institutions and lack of inclusivity by the technical and vocational education and training institutions.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0751957"/>
      </p:ext>
    </p:extLst>
  </p:cSld>
  <p:clrMapOvr>
    <a:masterClrMapping/>
  </p:clrMapOvr>
  <p:transition spd="slow">
    <p:cover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3.2.3. Fair and reasonable budget allocation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50</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spcBef>
                <a:spcPts val="1200"/>
              </a:spcBef>
              <a:buNone/>
            </a:pPr>
            <a:r>
              <a:rPr lang="en-US" sz="1400" dirty="0">
                <a:latin typeface="Times New Roman" panose="02020603050405020304" pitchFamily="18" charset="0"/>
                <a:ea typeface="Ebrima" panose="02000000000000000000" pitchFamily="2" charset="0"/>
                <a:cs typeface="Times New Roman" panose="02020603050405020304" pitchFamily="18" charset="0"/>
              </a:rPr>
              <a:t>3.2.8. Inclusive society which does have disability friendly attitude</a:t>
            </a:r>
          </a:p>
          <a:p>
            <a:pPr algn="just">
              <a:lnSpc>
                <a:spcPct val="150000"/>
              </a:lnSpc>
              <a:spcBef>
                <a:spcPts val="1200"/>
              </a:spcBef>
            </a:pPr>
            <a:r>
              <a:rPr lang="en-US" sz="1400" dirty="0">
                <a:latin typeface="Times New Roman" panose="02020603050405020304" pitchFamily="18" charset="0"/>
                <a:ea typeface="Ebrima" panose="02000000000000000000" pitchFamily="2" charset="0"/>
                <a:cs typeface="Times New Roman" panose="02020603050405020304" pitchFamily="18" charset="0"/>
              </a:rPr>
              <a:t>Disability friendly attitude of the society is very crucial for the full inclusion of persons with disabilities. The bias and misunderstandings of the society towards disability manifests itself in assuming disability as curse, associating disability with inability, understanding disability particularly leprosy as something to be transmitted on birth genetically and so on. Therefore, advocating for the changed attitude of the society towards disability is a front line issue. </a:t>
            </a:r>
          </a:p>
        </p:txBody>
      </p:sp>
    </p:spTree>
    <p:extLst>
      <p:ext uri="{BB962C8B-B14F-4D97-AF65-F5344CB8AC3E}">
        <p14:creationId xmlns:p14="http://schemas.microsoft.com/office/powerpoint/2010/main" val="3329332095"/>
      </p:ext>
    </p:extLst>
  </p:cSld>
  <p:clrMapOvr>
    <a:masterClrMapping/>
  </p:clrMapOvr>
  <p:transition spd="slow">
    <p:cover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3.2.3. Fair and reasonable budget allocation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51</a:t>
            </a:fld>
            <a:endParaRPr/>
          </a:p>
        </p:txBody>
      </p:sp>
      <p:sp>
        <p:nvSpPr>
          <p:cNvPr id="24" name="Text Placeholder 23"/>
          <p:cNvSpPr>
            <a:spLocks noGrp="1"/>
          </p:cNvSpPr>
          <p:nvPr>
            <p:ph type="body" idx="1"/>
          </p:nvPr>
        </p:nvSpPr>
        <p:spPr>
          <a:xfrm>
            <a:off x="0" y="1276350"/>
            <a:ext cx="9144000" cy="3867150"/>
          </a:xfrm>
        </p:spPr>
        <p:txBody>
          <a:bodyPr/>
          <a:lstStyle/>
          <a:p>
            <a:pPr marL="101590" indent="0" algn="ctr">
              <a:lnSpc>
                <a:spcPct val="150000"/>
              </a:lnSpc>
              <a:spcBef>
                <a:spcPts val="1200"/>
              </a:spcBef>
              <a:buNone/>
            </a:pPr>
            <a:r>
              <a:rPr lang="en-US" sz="1400" b="1" dirty="0">
                <a:latin typeface="Times New Roman" panose="02020603050405020304" pitchFamily="18" charset="0"/>
                <a:ea typeface="Ebrima" panose="02000000000000000000" pitchFamily="2" charset="0"/>
                <a:cs typeface="Times New Roman" panose="02020603050405020304" pitchFamily="18" charset="0"/>
              </a:rPr>
              <a:t>3.2.9. A vibrant and inclusive CSO regime that fully and effectively mainstream disability in all of the programs and activities</a:t>
            </a:r>
          </a:p>
          <a:p>
            <a:pPr algn="just">
              <a:lnSpc>
                <a:spcPct val="150000"/>
              </a:lnSpc>
              <a:spcBef>
                <a:spcPts val="1200"/>
              </a:spcBef>
            </a:pPr>
            <a:r>
              <a:rPr lang="en-US" sz="1400" dirty="0">
                <a:latin typeface="Times New Roman" panose="02020603050405020304" pitchFamily="18" charset="0"/>
                <a:ea typeface="Ebrima" panose="02000000000000000000" pitchFamily="2" charset="0"/>
                <a:cs typeface="Times New Roman" panose="02020603050405020304" pitchFamily="18" charset="0"/>
              </a:rPr>
              <a:t>The new CSO proclamation no. 1113/2019 requires any CSO established for the benefit of the general public or the third party to ensure that its activities take into account the interests of various vulnerable groups      including persons with disabilities. In this respect, the role of the CSO to complement the efforts of the government for the persons with disabilities benefit from equal opportunities and participate fully in every activity. Disability mainstreaming should be applied during the designing, implementing and monitoring stages of programs and includes participating persons with disabilities in the employment opportunities of their programs. </a:t>
            </a:r>
          </a:p>
        </p:txBody>
      </p:sp>
    </p:spTree>
    <p:extLst>
      <p:ext uri="{BB962C8B-B14F-4D97-AF65-F5344CB8AC3E}">
        <p14:creationId xmlns:p14="http://schemas.microsoft.com/office/powerpoint/2010/main" val="2209271443"/>
      </p:ext>
    </p:extLst>
  </p:cSld>
  <p:clrMapOvr>
    <a:masterClrMapping/>
  </p:clrMapOvr>
  <p:transition spd="slow">
    <p:cover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smtClean="0">
                <a:latin typeface="Calibri" panose="020F0502020204030204" pitchFamily="34" charset="0"/>
              </a:rPr>
              <a:t>4. FEAPD </a:t>
            </a:r>
            <a:r>
              <a:rPr lang="en-US" sz="2400" dirty="0">
                <a:latin typeface="Calibri" panose="020F0502020204030204" pitchFamily="34" charset="0"/>
              </a:rPr>
              <a:t>ADVOCACY PLAN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52</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pPr>
            <a:r>
              <a:rPr lang="en-US" sz="1400" dirty="0">
                <a:latin typeface="Times New Roman" panose="02020603050405020304" pitchFamily="18" charset="0"/>
                <a:cs typeface="Times New Roman" panose="02020603050405020304" pitchFamily="18" charset="0"/>
              </a:rPr>
              <a:t>For many years FEAPD had been working to ensure the benefit of persons with disabilities in development owing to the previous charity proclamation which contained curtailing provisions to directly engage in rights based activities. With the replacement of the previous charity proclamation by the new CSO proclamation that widened the democratic space of CSOs, FEAPD is endeavoring to advocate for the rights of persons with disabilities. In this newly inspired endeavor, in addition to coordinating member associations, FEAPD will continue to engage strategically with diverse stakeholders who have direct and indirect contribution in realizing and achieving its mission. </a:t>
            </a:r>
          </a:p>
          <a:p>
            <a:pPr algn="just">
              <a:lnSpc>
                <a:spcPct val="150000"/>
              </a:lnSpc>
            </a:pPr>
            <a:r>
              <a:rPr lang="en-US" sz="1400" dirty="0">
                <a:latin typeface="Times New Roman" panose="02020603050405020304" pitchFamily="18" charset="0"/>
                <a:cs typeface="Times New Roman" panose="02020603050405020304" pitchFamily="18" charset="0"/>
              </a:rPr>
              <a:t>In this regard, National Democratic Institution (NDI) has gone long way backing FEAPD in its endeavors of political participation of persons with disabilities and advocating the disability issues in different aspects.     </a:t>
            </a:r>
          </a:p>
        </p:txBody>
      </p:sp>
    </p:spTree>
    <p:extLst>
      <p:ext uri="{BB962C8B-B14F-4D97-AF65-F5344CB8AC3E}">
        <p14:creationId xmlns:p14="http://schemas.microsoft.com/office/powerpoint/2010/main" val="1149311341"/>
      </p:ext>
    </p:extLst>
  </p:cSld>
  <p:clrMapOvr>
    <a:masterClrMapping/>
  </p:clrMapOvr>
  <p:transition spd="slow">
    <p:cover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smtClean="0">
                <a:latin typeface="Calibri" panose="020F0502020204030204" pitchFamily="34" charset="0"/>
              </a:rPr>
              <a:t>4. FEAPD </a:t>
            </a:r>
            <a:r>
              <a:rPr lang="en-US" sz="2400" dirty="0">
                <a:latin typeface="Calibri" panose="020F0502020204030204" pitchFamily="34" charset="0"/>
              </a:rPr>
              <a:t>ADVOCACY PLAN </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53</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pPr>
            <a:r>
              <a:rPr lang="en-US" sz="1400" dirty="0">
                <a:latin typeface="Times New Roman" panose="02020603050405020304" pitchFamily="18" charset="0"/>
                <a:cs typeface="Times New Roman" panose="02020603050405020304" pitchFamily="18" charset="0"/>
              </a:rPr>
              <a:t>FEAPD contemplates the importance to have an advocacy and communication training manual that targets Organizations of Persons with Disabilities to capacitate themselves in advocating disability issues strategically for the better life their constituencies.  NDI has been supporting this process of capacity building directed for OPD leaders along with others. </a:t>
            </a:r>
          </a:p>
          <a:p>
            <a:pPr algn="just">
              <a:lnSpc>
                <a:spcPct val="150000"/>
              </a:lnSpc>
            </a:pPr>
            <a:r>
              <a:rPr lang="en-US" sz="1400" dirty="0">
                <a:latin typeface="Times New Roman" panose="02020603050405020304" pitchFamily="18" charset="0"/>
                <a:cs typeface="Times New Roman" panose="02020603050405020304" pitchFamily="18" charset="0"/>
              </a:rPr>
              <a:t>This advocacy and communication manual has considered current legal and political enabling environments to extensively embark on advocacy of disability rights. </a:t>
            </a:r>
          </a:p>
        </p:txBody>
      </p:sp>
    </p:spTree>
    <p:extLst>
      <p:ext uri="{BB962C8B-B14F-4D97-AF65-F5344CB8AC3E}">
        <p14:creationId xmlns:p14="http://schemas.microsoft.com/office/powerpoint/2010/main" val="4251821996"/>
      </p:ext>
    </p:extLst>
  </p:cSld>
  <p:clrMapOvr>
    <a:masterClrMapping/>
  </p:clrMapOvr>
  <p:transition spd="slow">
    <p:cover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5. COMMUNICATION ISSUES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54</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400" b="1" dirty="0" smtClean="0">
                <a:latin typeface="Times New Roman" panose="02020603050405020304" pitchFamily="18" charset="0"/>
                <a:cs typeface="Times New Roman" panose="02020603050405020304" pitchFamily="18" charset="0"/>
              </a:rPr>
              <a:t>                5.1. Defining </a:t>
            </a:r>
            <a:r>
              <a:rPr lang="en-US" sz="1400" b="1" dirty="0">
                <a:latin typeface="Times New Roman" panose="02020603050405020304" pitchFamily="18" charset="0"/>
                <a:cs typeface="Times New Roman" panose="02020603050405020304" pitchFamily="18" charset="0"/>
              </a:rPr>
              <a:t>Communication</a:t>
            </a:r>
          </a:p>
          <a:p>
            <a:pPr algn="just">
              <a:lnSpc>
                <a:spcPct val="150000"/>
              </a:lnSpc>
            </a:pPr>
            <a:r>
              <a:rPr lang="en-US" sz="1400" dirty="0">
                <a:latin typeface="Times New Roman" panose="02020603050405020304" pitchFamily="18" charset="0"/>
                <a:cs typeface="Times New Roman" panose="02020603050405020304" pitchFamily="18" charset="0"/>
              </a:rPr>
              <a:t>The root of the word “communication” in Latin is </a:t>
            </a:r>
            <a:r>
              <a:rPr lang="en-US" sz="1400" dirty="0" err="1">
                <a:latin typeface="Times New Roman" panose="02020603050405020304" pitchFamily="18" charset="0"/>
                <a:cs typeface="Times New Roman" panose="02020603050405020304" pitchFamily="18" charset="0"/>
              </a:rPr>
              <a:t>communicare</a:t>
            </a:r>
            <a:r>
              <a:rPr lang="en-US" sz="1400" dirty="0">
                <a:latin typeface="Times New Roman" panose="02020603050405020304" pitchFamily="18" charset="0"/>
                <a:cs typeface="Times New Roman" panose="02020603050405020304" pitchFamily="18" charset="0"/>
              </a:rPr>
              <a:t>, which means to share, or to make common (</a:t>
            </a:r>
            <a:r>
              <a:rPr lang="en-US" sz="1400" dirty="0" err="1">
                <a:latin typeface="Times New Roman" panose="02020603050405020304" pitchFamily="18" charset="0"/>
                <a:cs typeface="Times New Roman" panose="02020603050405020304" pitchFamily="18" charset="0"/>
              </a:rPr>
              <a:t>Weekley</a:t>
            </a:r>
            <a:r>
              <a:rPr lang="en-US" sz="1400" dirty="0">
                <a:latin typeface="Times New Roman" panose="02020603050405020304" pitchFamily="18" charset="0"/>
                <a:cs typeface="Times New Roman" panose="02020603050405020304" pitchFamily="18" charset="0"/>
              </a:rPr>
              <a:t>, 1967). Communication is defined as the process of understanding and sharing meaning (Pearson &amp; Nelson, 2000).</a:t>
            </a:r>
          </a:p>
          <a:p>
            <a:pPr algn="just">
              <a:lnSpc>
                <a:spcPct val="150000"/>
              </a:lnSpc>
            </a:pPr>
            <a:r>
              <a:rPr lang="en-US" sz="1400" dirty="0">
                <a:latin typeface="Times New Roman" panose="02020603050405020304" pitchFamily="18" charset="0"/>
                <a:cs typeface="Times New Roman" panose="02020603050405020304" pitchFamily="18" charset="0"/>
              </a:rPr>
              <a:t>Eight Essential Components of Communication</a:t>
            </a:r>
          </a:p>
          <a:p>
            <a:pPr algn="just">
              <a:lnSpc>
                <a:spcPct val="150000"/>
              </a:lnSpc>
            </a:pPr>
            <a:r>
              <a:rPr lang="en-US" sz="1400" dirty="0">
                <a:latin typeface="Times New Roman" panose="02020603050405020304" pitchFamily="18" charset="0"/>
                <a:cs typeface="Times New Roman" panose="02020603050405020304" pitchFamily="18" charset="0"/>
              </a:rPr>
              <a:t>In order to better understand the communication process, we can break it down into a series of eight essential components:</a:t>
            </a:r>
          </a:p>
          <a:p>
            <a:pPr algn="just">
              <a:lnSpc>
                <a:spcPct val="150000"/>
              </a:lnSpc>
            </a:pPr>
            <a:r>
              <a:rPr lang="en-US" sz="1400" dirty="0">
                <a:latin typeface="Times New Roman" panose="02020603050405020304" pitchFamily="18" charset="0"/>
                <a:cs typeface="Times New Roman" panose="02020603050405020304" pitchFamily="18" charset="0"/>
              </a:rPr>
              <a:t>Source: The source imagines, creates, and sends the message. </a:t>
            </a:r>
          </a:p>
        </p:txBody>
      </p:sp>
    </p:spTree>
    <p:extLst>
      <p:ext uri="{BB962C8B-B14F-4D97-AF65-F5344CB8AC3E}">
        <p14:creationId xmlns:p14="http://schemas.microsoft.com/office/powerpoint/2010/main" val="2850946623"/>
      </p:ext>
    </p:extLst>
  </p:cSld>
  <p:clrMapOvr>
    <a:masterClrMapping/>
  </p:clrMapOvr>
  <p:transition spd="slow">
    <p:cover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5. COMMUNICATION ISSUES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55</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pP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Message: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“The message is the stimulus or meaning produced by the source for the receiver or audience.” (McLean, 2005) </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pP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Channel: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“The channel is the way in which a message or messages travel between source and receiver.” (McLean, 2005) </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pP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Receiver: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“The receiver receives the message from the source, analyzing and interpreting the message in ways both intended and unintended by the source.” (McLean, 2005) </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pP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Feedback: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When you respond to the source, intentionally or unintentionally, you are giving feedback. Feedback is composed of messages the receiver sends back to the source.</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1097580"/>
      </p:ext>
    </p:extLst>
  </p:cSld>
  <p:clrMapOvr>
    <a:masterClrMapping/>
  </p:clrMapOvr>
  <p:transition spd="slow">
    <p:cover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a:latin typeface="Calibri" panose="020F0502020204030204" pitchFamily="34" charset="0"/>
              </a:rPr>
              <a:t>5. COMMUNICATION ISSUES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56</a:t>
            </a:fld>
            <a:endParaRPr/>
          </a:p>
        </p:txBody>
      </p:sp>
      <p:sp>
        <p:nvSpPr>
          <p:cNvPr id="24" name="Text Placeholder 23"/>
          <p:cNvSpPr>
            <a:spLocks noGrp="1"/>
          </p:cNvSpPr>
          <p:nvPr>
            <p:ph type="body" idx="1"/>
          </p:nvPr>
        </p:nvSpPr>
        <p:spPr>
          <a:xfrm>
            <a:off x="0" y="1276350"/>
            <a:ext cx="9144000" cy="3867150"/>
          </a:xfrm>
        </p:spPr>
        <p:txBody>
          <a:bodyPr/>
          <a:lstStyle/>
          <a:p>
            <a:pPr>
              <a:lnSpc>
                <a:spcPct val="150000"/>
              </a:lnSpc>
            </a:pPr>
            <a:r>
              <a:rPr lang="en-US" sz="1400" b="1" dirty="0">
                <a:latin typeface="Times New Roman" panose="02020603050405020304" pitchFamily="18" charset="0"/>
                <a:cs typeface="Times New Roman" panose="02020603050405020304" pitchFamily="18" charset="0"/>
              </a:rPr>
              <a:t>Environment: </a:t>
            </a:r>
            <a:r>
              <a:rPr lang="en-US" sz="1400" dirty="0">
                <a:latin typeface="Times New Roman" panose="02020603050405020304" pitchFamily="18" charset="0"/>
                <a:cs typeface="Times New Roman" panose="02020603050405020304" pitchFamily="18" charset="0"/>
              </a:rPr>
              <a:t>“The environment is the atmosphere, physical and psychological, where you send and receive messages.” (McLean, 2005) </a:t>
            </a:r>
          </a:p>
          <a:p>
            <a:pPr>
              <a:lnSpc>
                <a:spcPct val="150000"/>
              </a:lnSpc>
            </a:pPr>
            <a:r>
              <a:rPr lang="en-US" sz="1400" b="1" dirty="0">
                <a:latin typeface="Times New Roman" panose="02020603050405020304" pitchFamily="18" charset="0"/>
                <a:cs typeface="Times New Roman" panose="02020603050405020304" pitchFamily="18" charset="0"/>
              </a:rPr>
              <a:t>Context: </a:t>
            </a:r>
            <a:r>
              <a:rPr lang="en-US" sz="1400" dirty="0">
                <a:latin typeface="Times New Roman" panose="02020603050405020304" pitchFamily="18" charset="0"/>
                <a:cs typeface="Times New Roman" panose="02020603050405020304" pitchFamily="18" charset="0"/>
              </a:rPr>
              <a:t>“The context of the communication interaction involves the setting, scene, and expectations of the individuals involved.” (McLean, 2005) </a:t>
            </a:r>
          </a:p>
          <a:p>
            <a:pPr>
              <a:lnSpc>
                <a:spcPct val="150000"/>
              </a:lnSpc>
            </a:pPr>
            <a:r>
              <a:rPr lang="en-US" sz="1400" b="1" dirty="0">
                <a:latin typeface="Times New Roman" panose="02020603050405020304" pitchFamily="18" charset="0"/>
                <a:cs typeface="Times New Roman" panose="02020603050405020304" pitchFamily="18" charset="0"/>
              </a:rPr>
              <a:t>Interference: </a:t>
            </a:r>
            <a:r>
              <a:rPr lang="en-US" sz="1400" dirty="0">
                <a:latin typeface="Times New Roman" panose="02020603050405020304" pitchFamily="18" charset="0"/>
                <a:cs typeface="Times New Roman" panose="02020603050405020304" pitchFamily="18" charset="0"/>
              </a:rPr>
              <a:t>Interference, also called noise, can come from any source. “Interference is anything that blocks or changes the source’s intended meaning of the message.”(McLean, 2005) </a:t>
            </a:r>
          </a:p>
        </p:txBody>
      </p:sp>
    </p:spTree>
    <p:extLst>
      <p:ext uri="{BB962C8B-B14F-4D97-AF65-F5344CB8AC3E}">
        <p14:creationId xmlns:p14="http://schemas.microsoft.com/office/powerpoint/2010/main" val="211406009"/>
      </p:ext>
    </p:extLst>
  </p:cSld>
  <p:clrMapOvr>
    <a:masterClrMapping/>
  </p:clrMapOvr>
  <p:transition spd="slow">
    <p:cover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smtClean="0">
                <a:latin typeface="Calibri" panose="020F0502020204030204" pitchFamily="34" charset="0"/>
              </a:rPr>
              <a:t>5.2</a:t>
            </a:r>
            <a:r>
              <a:rPr lang="en-US" sz="2400" dirty="0">
                <a:latin typeface="Calibri" panose="020F0502020204030204" pitchFamily="34" charset="0"/>
              </a:rPr>
              <a:t>. Definition of </a:t>
            </a:r>
            <a:r>
              <a:rPr lang="en-US" sz="2400" dirty="0" smtClean="0">
                <a:latin typeface="Calibri" panose="020F0502020204030204" pitchFamily="34" charset="0"/>
              </a:rPr>
              <a:t>Stakeholders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57</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07000"/>
              </a:lnSpc>
              <a:spcBef>
                <a:spcPts val="1400"/>
              </a:spcBef>
              <a:spcAft>
                <a:spcPts val="400"/>
              </a:spcAft>
              <a:buNone/>
            </a:pPr>
            <a:r>
              <a:rPr lang="en-US" sz="1800" b="1" dirty="0" smtClean="0">
                <a:latin typeface="Calibri" panose="020F0502020204030204" pitchFamily="34" charset="0"/>
              </a:rPr>
              <a:t>                                   </a:t>
            </a:r>
            <a:r>
              <a:rPr lang="en-US" sz="1800" b="1" dirty="0" smtClean="0">
                <a:latin typeface="Times New Roman" panose="02020603050405020304" pitchFamily="18" charset="0"/>
                <a:cs typeface="Times New Roman" panose="02020603050405020304" pitchFamily="18" charset="0"/>
              </a:rPr>
              <a:t>5.2.1</a:t>
            </a:r>
            <a:r>
              <a:rPr lang="en-US" sz="1800" b="1" dirty="0">
                <a:latin typeface="Times New Roman" panose="02020603050405020304" pitchFamily="18" charset="0"/>
                <a:cs typeface="Times New Roman" panose="02020603050405020304" pitchFamily="18" charset="0"/>
              </a:rPr>
              <a:t>. Primary boundary stakeholders</a:t>
            </a:r>
          </a:p>
          <a:p>
            <a:pPr algn="just">
              <a:lnSpc>
                <a:spcPct val="150000"/>
              </a:lnSpc>
              <a:spcBef>
                <a:spcPts val="1200"/>
              </a:spcBef>
            </a:pPr>
            <a:r>
              <a:rPr lang="en-US" sz="1400" dirty="0">
                <a:latin typeface="Times New Roman" panose="02020603050405020304" pitchFamily="18" charset="0"/>
                <a:ea typeface="Ebrima" panose="02000000000000000000" pitchFamily="2" charset="0"/>
                <a:cs typeface="Times New Roman" panose="02020603050405020304" pitchFamily="18" charset="0"/>
              </a:rPr>
              <a:t>Primary boundary stakeholders are stakeholders within a group which includes the core target audience for our advocacy. There is a strong interdependence between OPDs and this group and without the presence of this group, OPDs advocacy and communication activities will not be efficient and effective.</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1200"/>
              </a:spcBef>
            </a:pPr>
            <a:r>
              <a:rPr lang="en-US" sz="1400" dirty="0">
                <a:latin typeface="Times New Roman" panose="02020603050405020304" pitchFamily="18" charset="0"/>
                <a:ea typeface="Ebrima" panose="02000000000000000000" pitchFamily="2" charset="0"/>
                <a:cs typeface="Times New Roman" panose="02020603050405020304" pitchFamily="18" charset="0"/>
              </a:rPr>
              <a:t>The primary boundary stakeholders may include:</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FEAPD member associations; they are primarily responsible for advocating and communicating disability issues.</a:t>
            </a:r>
            <a:endParaRPr lang="en-US" sz="14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3159584309"/>
      </p:ext>
    </p:extLst>
  </p:cSld>
  <p:clrMapOvr>
    <a:masterClrMapping/>
  </p:clrMapOvr>
  <p:transition spd="slow">
    <p:cover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smtClean="0">
                <a:latin typeface="Calibri" panose="020F0502020204030204" pitchFamily="34" charset="0"/>
              </a:rPr>
              <a:t>5.2</a:t>
            </a:r>
            <a:r>
              <a:rPr lang="en-US" sz="2400" dirty="0">
                <a:latin typeface="Calibri" panose="020F0502020204030204" pitchFamily="34" charset="0"/>
              </a:rPr>
              <a:t>. Definition of </a:t>
            </a:r>
            <a:r>
              <a:rPr lang="en-US" sz="2400" dirty="0" smtClean="0">
                <a:latin typeface="Calibri" panose="020F0502020204030204" pitchFamily="34" charset="0"/>
              </a:rPr>
              <a:t>Stakeholders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58</a:t>
            </a:fld>
            <a:endParaRPr/>
          </a:p>
        </p:txBody>
      </p:sp>
      <p:sp>
        <p:nvSpPr>
          <p:cNvPr id="24" name="Text Placeholder 23"/>
          <p:cNvSpPr>
            <a:spLocks noGrp="1"/>
          </p:cNvSpPr>
          <p:nvPr>
            <p:ph type="body" idx="1"/>
          </p:nvPr>
        </p:nvSpPr>
        <p:spPr>
          <a:xfrm>
            <a:off x="0" y="1276350"/>
            <a:ext cx="9144000" cy="3867150"/>
          </a:xfrm>
        </p:spPr>
        <p:txBody>
          <a:bodyPr/>
          <a:lstStyle/>
          <a:p>
            <a:pPr marL="342900" lvl="0" indent="-342900" algn="just">
              <a:lnSpc>
                <a:spcPct val="150000"/>
              </a:lnSpc>
              <a:spcBef>
                <a:spcPts val="1200"/>
              </a:spcBef>
              <a:buFont typeface="Arial" panose="020B0604020202020204" pitchFamily="34" charset="0"/>
              <a:buChar char="●"/>
            </a:pPr>
            <a:r>
              <a:rPr lang="en-US" sz="1800" dirty="0">
                <a:latin typeface="Times New Roman" panose="02020603050405020304" pitchFamily="18" charset="0"/>
                <a:ea typeface="Ebrima" panose="02000000000000000000" pitchFamily="2" charset="0"/>
                <a:cs typeface="Times New Roman" panose="02020603050405020304" pitchFamily="18" charset="0"/>
              </a:rPr>
              <a:t>Legislative organs both at the federal and regional State levels, and down to the </a:t>
            </a:r>
            <a:r>
              <a:rPr lang="en-US" sz="1800" dirty="0" err="1">
                <a:latin typeface="Times New Roman" panose="02020603050405020304" pitchFamily="18" charset="0"/>
                <a:ea typeface="Ebrima" panose="02000000000000000000" pitchFamily="2" charset="0"/>
                <a:cs typeface="Times New Roman" panose="02020603050405020304" pitchFamily="18" charset="0"/>
              </a:rPr>
              <a:t>kebele</a:t>
            </a:r>
            <a:r>
              <a:rPr lang="en-US" sz="1800" dirty="0">
                <a:latin typeface="Times New Roman" panose="02020603050405020304" pitchFamily="18" charset="0"/>
                <a:ea typeface="Ebrima" panose="02000000000000000000" pitchFamily="2" charset="0"/>
                <a:cs typeface="Times New Roman" panose="02020603050405020304" pitchFamily="18" charset="0"/>
              </a:rPr>
              <a:t> levels; directly responsible for effecting disability rights.</a:t>
            </a:r>
            <a:endParaRPr lang="en-US" sz="18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800" dirty="0">
                <a:latin typeface="Times New Roman" panose="02020603050405020304" pitchFamily="18" charset="0"/>
                <a:ea typeface="Ebrima" panose="02000000000000000000" pitchFamily="2" charset="0"/>
                <a:cs typeface="Times New Roman" panose="02020603050405020304" pitchFamily="18" charset="0"/>
              </a:rPr>
              <a:t>Council of Ministers and State councils at the federal and regional State levels; the principal executive organ responsible for the implementation of laws and regulations. </a:t>
            </a:r>
            <a:endParaRPr lang="en-US" sz="18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800" dirty="0">
                <a:latin typeface="Times New Roman" panose="02020603050405020304" pitchFamily="18" charset="0"/>
                <a:ea typeface="Ebrima" panose="02000000000000000000" pitchFamily="2" charset="0"/>
                <a:cs typeface="Times New Roman" panose="02020603050405020304" pitchFamily="18" charset="0"/>
              </a:rPr>
              <a:t>Ministry/bureau of Women and Social Affairs (</a:t>
            </a:r>
            <a:r>
              <a:rPr lang="en-US" sz="1800" dirty="0" err="1">
                <a:latin typeface="Times New Roman" panose="02020603050405020304" pitchFamily="18" charset="0"/>
                <a:ea typeface="Ebrima" panose="02000000000000000000" pitchFamily="2" charset="0"/>
                <a:cs typeface="Times New Roman" panose="02020603050405020304" pitchFamily="18" charset="0"/>
              </a:rPr>
              <a:t>MoWSA</a:t>
            </a:r>
            <a:r>
              <a:rPr lang="en-US" sz="1800" dirty="0">
                <a:latin typeface="Times New Roman" panose="02020603050405020304" pitchFamily="18" charset="0"/>
                <a:ea typeface="Ebrima" panose="02000000000000000000" pitchFamily="2" charset="0"/>
                <a:cs typeface="Times New Roman" panose="02020603050405020304" pitchFamily="18" charset="0"/>
              </a:rPr>
              <a:t>): aims to institutionalize the political, economical and social rights of persons with disabilities.</a:t>
            </a:r>
            <a:endParaRPr lang="en-US" sz="18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800" dirty="0">
                <a:latin typeface="Times New Roman" panose="02020603050405020304" pitchFamily="18" charset="0"/>
                <a:ea typeface="Ebrima" panose="02000000000000000000" pitchFamily="2" charset="0"/>
                <a:cs typeface="Times New Roman" panose="02020603050405020304" pitchFamily="18" charset="0"/>
              </a:rPr>
              <a:t>Ministry/bureau of Finance (</a:t>
            </a:r>
            <a:r>
              <a:rPr lang="en-US" sz="1800" dirty="0" err="1">
                <a:latin typeface="Times New Roman" panose="02020603050405020304" pitchFamily="18" charset="0"/>
                <a:ea typeface="Ebrima" panose="02000000000000000000" pitchFamily="2" charset="0"/>
                <a:cs typeface="Times New Roman" panose="02020603050405020304" pitchFamily="18" charset="0"/>
              </a:rPr>
              <a:t>MoF</a:t>
            </a:r>
            <a:r>
              <a:rPr lang="en-US" sz="1800" dirty="0">
                <a:latin typeface="Times New Roman" panose="02020603050405020304" pitchFamily="18" charset="0"/>
                <a:ea typeface="Ebrima" panose="02000000000000000000" pitchFamily="2" charset="0"/>
                <a:cs typeface="Times New Roman" panose="02020603050405020304" pitchFamily="18" charset="0"/>
              </a:rPr>
              <a:t>); responsible for budgeting disability issues</a:t>
            </a:r>
            <a:endParaRPr lang="en-US" sz="18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862388049"/>
      </p:ext>
    </p:extLst>
  </p:cSld>
  <p:clrMapOvr>
    <a:masterClrMapping/>
  </p:clrMapOvr>
  <p:transition spd="slow">
    <p:cover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pPr>
              <a:lnSpc>
                <a:spcPct val="107000"/>
              </a:lnSpc>
              <a:spcBef>
                <a:spcPts val="1800"/>
              </a:spcBef>
              <a:spcAft>
                <a:spcPts val="400"/>
              </a:spcAft>
            </a:pPr>
            <a:r>
              <a:rPr lang="en-US" sz="2400" dirty="0" smtClean="0">
                <a:latin typeface="Calibri" panose="020F0502020204030204" pitchFamily="34" charset="0"/>
              </a:rPr>
              <a:t>5.2</a:t>
            </a:r>
            <a:r>
              <a:rPr lang="en-US" sz="2400" dirty="0">
                <a:latin typeface="Calibri" panose="020F0502020204030204" pitchFamily="34" charset="0"/>
              </a:rPr>
              <a:t>. Definition of </a:t>
            </a:r>
            <a:r>
              <a:rPr lang="en-US" sz="2400" dirty="0" smtClean="0">
                <a:latin typeface="Calibri" panose="020F0502020204030204" pitchFamily="34" charset="0"/>
              </a:rPr>
              <a:t>Stakeholders</a:t>
            </a:r>
            <a:endParaRPr lang="en-US" sz="3200" dirty="0">
              <a:latin typeface="Calibri" panose="020F0502020204030204" pitchFamily="34" charset="0"/>
            </a:endParaRP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59</a:t>
            </a:fld>
            <a:endParaRPr/>
          </a:p>
        </p:txBody>
      </p:sp>
      <p:sp>
        <p:nvSpPr>
          <p:cNvPr id="24" name="Text Placeholder 23"/>
          <p:cNvSpPr>
            <a:spLocks noGrp="1"/>
          </p:cNvSpPr>
          <p:nvPr>
            <p:ph type="body" idx="1"/>
          </p:nvPr>
        </p:nvSpPr>
        <p:spPr>
          <a:xfrm>
            <a:off x="0" y="1276350"/>
            <a:ext cx="9144000" cy="3867150"/>
          </a:xfrm>
        </p:spPr>
        <p:txBody>
          <a:bodyPr/>
          <a:lstStyle/>
          <a:p>
            <a:pPr lvl="0">
              <a:lnSpc>
                <a:spcPct val="150000"/>
              </a:lnSpc>
            </a:pPr>
            <a:r>
              <a:rPr lang="en-US" sz="1600" dirty="0">
                <a:latin typeface="Times New Roman" panose="02020603050405020304" pitchFamily="18" charset="0"/>
                <a:cs typeface="Times New Roman" panose="02020603050405020304" pitchFamily="18" charset="0"/>
              </a:rPr>
              <a:t>Ministry/bureau of Education (</a:t>
            </a:r>
            <a:r>
              <a:rPr lang="en-US" sz="1600" dirty="0" err="1">
                <a:latin typeface="Times New Roman" panose="02020603050405020304" pitchFamily="18" charset="0"/>
                <a:cs typeface="Times New Roman" panose="02020603050405020304" pitchFamily="18" charset="0"/>
              </a:rPr>
              <a:t>MoE</a:t>
            </a:r>
            <a:r>
              <a:rPr lang="en-US" sz="1600" dirty="0">
                <a:latin typeface="Times New Roman" panose="02020603050405020304" pitchFamily="18" charset="0"/>
                <a:cs typeface="Times New Roman" panose="02020603050405020304" pitchFamily="18" charset="0"/>
              </a:rPr>
              <a:t>); implementing inclusive education</a:t>
            </a:r>
          </a:p>
          <a:p>
            <a:pPr lvl="0">
              <a:lnSpc>
                <a:spcPct val="150000"/>
              </a:lnSpc>
            </a:pPr>
            <a:r>
              <a:rPr lang="en-US" sz="1600" dirty="0">
                <a:latin typeface="Times New Roman" panose="02020603050405020304" pitchFamily="18" charset="0"/>
                <a:cs typeface="Times New Roman" panose="02020603050405020304" pitchFamily="18" charset="0"/>
              </a:rPr>
              <a:t>Ministry/bureau of transport (</a:t>
            </a:r>
            <a:r>
              <a:rPr lang="en-US" sz="1600" dirty="0" err="1">
                <a:latin typeface="Times New Roman" panose="02020603050405020304" pitchFamily="18" charset="0"/>
                <a:cs typeface="Times New Roman" panose="02020603050405020304" pitchFamily="18" charset="0"/>
              </a:rPr>
              <a:t>MoT</a:t>
            </a:r>
            <a:r>
              <a:rPr lang="en-US" sz="1600" dirty="0">
                <a:latin typeface="Times New Roman" panose="02020603050405020304" pitchFamily="18" charset="0"/>
                <a:cs typeface="Times New Roman" panose="02020603050405020304" pitchFamily="18" charset="0"/>
              </a:rPr>
              <a:t>); inclusive transportation system</a:t>
            </a:r>
          </a:p>
          <a:p>
            <a:pPr lvl="0">
              <a:lnSpc>
                <a:spcPct val="150000"/>
              </a:lnSpc>
            </a:pPr>
            <a:r>
              <a:rPr lang="en-US" sz="1600" dirty="0">
                <a:latin typeface="Times New Roman" panose="02020603050405020304" pitchFamily="18" charset="0"/>
                <a:cs typeface="Times New Roman" panose="02020603050405020304" pitchFamily="18" charset="0"/>
              </a:rPr>
              <a:t>Ministry/bureau of health (</a:t>
            </a:r>
            <a:r>
              <a:rPr lang="en-US" sz="1600" dirty="0" err="1">
                <a:latin typeface="Times New Roman" panose="02020603050405020304" pitchFamily="18" charset="0"/>
                <a:cs typeface="Times New Roman" panose="02020603050405020304" pitchFamily="18" charset="0"/>
              </a:rPr>
              <a:t>MoH</a:t>
            </a:r>
            <a:r>
              <a:rPr lang="en-US" sz="1600" dirty="0">
                <a:latin typeface="Times New Roman" panose="02020603050405020304" pitchFamily="18" charset="0"/>
                <a:cs typeface="Times New Roman" panose="02020603050405020304" pitchFamily="18" charset="0"/>
              </a:rPr>
              <a:t>); disability inclusive health system</a:t>
            </a:r>
          </a:p>
          <a:p>
            <a:pPr lvl="0">
              <a:lnSpc>
                <a:spcPct val="150000"/>
              </a:lnSpc>
            </a:pPr>
            <a:r>
              <a:rPr lang="en-US" sz="1600" dirty="0">
                <a:latin typeface="Times New Roman" panose="02020603050405020304" pitchFamily="18" charset="0"/>
                <a:cs typeface="Times New Roman" panose="02020603050405020304" pitchFamily="18" charset="0"/>
              </a:rPr>
              <a:t>Ministry/bureau of Urban Development and Construction (</a:t>
            </a:r>
            <a:r>
              <a:rPr lang="en-US" sz="1600" dirty="0" err="1">
                <a:latin typeface="Times New Roman" panose="02020603050405020304" pitchFamily="18" charset="0"/>
                <a:cs typeface="Times New Roman" panose="02020603050405020304" pitchFamily="18" charset="0"/>
              </a:rPr>
              <a:t>MoUDC</a:t>
            </a:r>
            <a:r>
              <a:rPr lang="en-US" sz="1600" dirty="0">
                <a:latin typeface="Times New Roman" panose="02020603050405020304" pitchFamily="18" charset="0"/>
                <a:cs typeface="Times New Roman" panose="02020603050405020304" pitchFamily="18" charset="0"/>
              </a:rPr>
              <a:t>); disability friendly urban system </a:t>
            </a:r>
          </a:p>
          <a:p>
            <a:pPr lvl="0">
              <a:lnSpc>
                <a:spcPct val="150000"/>
              </a:lnSpc>
            </a:pPr>
            <a:r>
              <a:rPr lang="en-US" sz="1600" dirty="0">
                <a:latin typeface="Times New Roman" panose="02020603050405020304" pitchFamily="18" charset="0"/>
                <a:cs typeface="Times New Roman" panose="02020603050405020304" pitchFamily="18" charset="0"/>
              </a:rPr>
              <a:t>Ministry/bureau of Innovation and Job Creation; Job and work opportunity for persons with disabilities</a:t>
            </a:r>
          </a:p>
        </p:txBody>
      </p:sp>
    </p:spTree>
    <p:extLst>
      <p:ext uri="{BB962C8B-B14F-4D97-AF65-F5344CB8AC3E}">
        <p14:creationId xmlns:p14="http://schemas.microsoft.com/office/powerpoint/2010/main" val="1399710558"/>
      </p:ext>
    </p:extLst>
  </p:cSld>
  <p:clrMapOvr>
    <a:masterClrMapping/>
  </p:clrMapOvr>
  <p:transition spd="slow">
    <p:cover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sz="2400" dirty="0"/>
              <a:t>5.2.2. Secondary boundary stakeholders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60</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50000"/>
              </a:lnSpc>
              <a:buNone/>
            </a:pPr>
            <a:r>
              <a:rPr lang="en-US" sz="1600" dirty="0">
                <a:latin typeface="Times New Roman" panose="02020603050405020304" pitchFamily="18" charset="0"/>
                <a:cs typeface="Times New Roman" panose="02020603050405020304" pitchFamily="18" charset="0"/>
              </a:rPr>
              <a:t>Secondary boundary stakeholders represent a group which consists of stakeholders who influence or shape, or are influenced or shaped by the OPDs activities. These are:</a:t>
            </a:r>
          </a:p>
          <a:p>
            <a:pPr lvl="0">
              <a:lnSpc>
                <a:spcPct val="150000"/>
              </a:lnSpc>
            </a:pPr>
            <a:r>
              <a:rPr lang="en-US" sz="1600" dirty="0">
                <a:latin typeface="Times New Roman" panose="02020603050405020304" pitchFamily="18" charset="0"/>
                <a:cs typeface="Times New Roman" panose="02020603050405020304" pitchFamily="18" charset="0"/>
              </a:rPr>
              <a:t>Media;</a:t>
            </a:r>
          </a:p>
          <a:p>
            <a:pPr lvl="0">
              <a:lnSpc>
                <a:spcPct val="150000"/>
              </a:lnSpc>
            </a:pPr>
            <a:r>
              <a:rPr lang="en-US" sz="1600" dirty="0">
                <a:latin typeface="Times New Roman" panose="02020603050405020304" pitchFamily="18" charset="0"/>
                <a:cs typeface="Times New Roman" panose="02020603050405020304" pitchFamily="18" charset="0"/>
              </a:rPr>
              <a:t>CSO networks;</a:t>
            </a:r>
          </a:p>
          <a:p>
            <a:pPr lvl="0">
              <a:lnSpc>
                <a:spcPct val="150000"/>
              </a:lnSpc>
            </a:pPr>
            <a:r>
              <a:rPr lang="en-US" sz="1600" dirty="0">
                <a:latin typeface="Times New Roman" panose="02020603050405020304" pitchFamily="18" charset="0"/>
                <a:cs typeface="Times New Roman" panose="02020603050405020304" pitchFamily="18" charset="0"/>
              </a:rPr>
              <a:t>Local and international development/funding Stakeholders;</a:t>
            </a:r>
          </a:p>
          <a:p>
            <a:pPr lvl="0">
              <a:lnSpc>
                <a:spcPct val="150000"/>
              </a:lnSpc>
            </a:pPr>
            <a:r>
              <a:rPr lang="en-US" sz="1600" dirty="0">
                <a:latin typeface="Times New Roman" panose="02020603050405020304" pitchFamily="18" charset="0"/>
                <a:cs typeface="Times New Roman" panose="02020603050405020304" pitchFamily="18" charset="0"/>
              </a:rPr>
              <a:t>Human rights institutions directly accountable to the legislature (human rights commission and the ombudsman);</a:t>
            </a:r>
          </a:p>
          <a:p>
            <a:pPr lvl="0">
              <a:lnSpc>
                <a:spcPct val="150000"/>
              </a:lnSpc>
            </a:pPr>
            <a:r>
              <a:rPr lang="en-US" sz="1600" dirty="0">
                <a:latin typeface="Times New Roman" panose="02020603050405020304" pitchFamily="18" charset="0"/>
                <a:cs typeface="Times New Roman" panose="02020603050405020304" pitchFamily="18" charset="0"/>
              </a:rPr>
              <a:t>Human rights centers based in Universities (like the Center for Human Rights at Addis Ababa University).</a:t>
            </a:r>
          </a:p>
          <a:p>
            <a:pPr marL="101590" lvl="0" indent="0">
              <a:lnSpc>
                <a:spcPct val="150000"/>
              </a:lnSpc>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5340947"/>
      </p:ext>
    </p:extLst>
  </p:cSld>
  <p:clrMapOvr>
    <a:masterClrMapping/>
  </p:clrMapOvr>
  <p:transition spd="slow">
    <p:cover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5.3. Communication with Primary &amp;</a:t>
            </a:r>
            <a:r>
              <a:rPr lang="en-US" dirty="0" smtClean="0"/>
              <a:t> </a:t>
            </a:r>
            <a:r>
              <a:rPr lang="en-US" dirty="0"/>
              <a:t>Secondary Boundary Stakeholders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61</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600" dirty="0">
                <a:latin typeface="Times New Roman" panose="02020603050405020304" pitchFamily="18" charset="0"/>
                <a:cs typeface="Times New Roman" panose="02020603050405020304" pitchFamily="18" charset="0"/>
              </a:rPr>
              <a:t>The following lists are major communication mechanisms to be employed by OPDs where two-way communication is very important.</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E-MAIL</a:t>
            </a:r>
            <a:endParaRPr lang="en-US" sz="1600" dirty="0">
              <a:latin typeface="Times New Roman" panose="02020603050405020304" pitchFamily="18" charset="0"/>
              <a:cs typeface="Times New Roman" panose="02020603050405020304" pitchFamily="18" charset="0"/>
            </a:endParaRPr>
          </a:p>
          <a:p>
            <a:pPr marL="101590" indent="0" algn="just">
              <a:lnSpc>
                <a:spcPct val="150000"/>
              </a:lnSpc>
              <a:buNone/>
            </a:pPr>
            <a:r>
              <a:rPr lang="en-US" sz="1600" dirty="0">
                <a:latin typeface="Times New Roman" panose="02020603050405020304" pitchFamily="18" charset="0"/>
                <a:cs typeface="Times New Roman" panose="02020603050405020304" pitchFamily="18" charset="0"/>
              </a:rPr>
              <a:t>Communication by email is very effective and affordable means of getting members informed about OPD's activities especially on short notice. However, due to some practical situations, some of the member associations may not read their emails on time and some of them due to financial constraints do not have the facilities such as computers and Internet services. </a:t>
            </a:r>
          </a:p>
          <a:p>
            <a:pPr marL="101590" lvl="0" indent="0" algn="just">
              <a:lnSpc>
                <a:spcPct val="150000"/>
              </a:lnSpc>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494164"/>
      </p:ext>
    </p:extLst>
  </p:cSld>
  <p:clrMapOvr>
    <a:masterClrMapping/>
  </p:clrMapOvr>
  <p:transition spd="slow">
    <p:cover dir="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5.3. Communication with Primary &amp;</a:t>
            </a:r>
            <a:r>
              <a:rPr lang="en-US" dirty="0" smtClean="0"/>
              <a:t> </a:t>
            </a:r>
            <a:r>
              <a:rPr lang="en-US" dirty="0"/>
              <a:t>Secondary Boundary Stakeholders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62</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MONTHLY </a:t>
            </a:r>
            <a:r>
              <a:rPr lang="en-US" sz="1600" dirty="0">
                <a:latin typeface="Times New Roman" panose="02020603050405020304" pitchFamily="18" charset="0"/>
                <a:cs typeface="Times New Roman" panose="02020603050405020304" pitchFamily="18" charset="0"/>
              </a:rPr>
              <a:t>MAIL OUTS (best applies to FEAPD)</a:t>
            </a:r>
          </a:p>
          <a:p>
            <a:pPr algn="just">
              <a:lnSpc>
                <a:spcPct val="150000"/>
              </a:lnSpc>
            </a:pPr>
            <a:r>
              <a:rPr lang="en-US" sz="1600" dirty="0">
                <a:latin typeface="Times New Roman" panose="02020603050405020304" pitchFamily="18" charset="0"/>
                <a:cs typeface="Times New Roman" panose="02020603050405020304" pitchFamily="18" charset="0"/>
              </a:rPr>
              <a:t>In order to effectively engage FEAPD's member associations, a system of sending out monthly information packs will be launched. The information pack will include documents such as relevant policy information, reports on major activities and possible future recommendations with respect to the advocacy processes.      </a:t>
            </a:r>
          </a:p>
          <a:p>
            <a:pPr marL="101590" indent="0" algn="just">
              <a:lnSpc>
                <a:spcPct val="150000"/>
              </a:lnSpc>
              <a:buNone/>
            </a:pPr>
            <a:r>
              <a:rPr lang="en-US" sz="1600" dirty="0">
                <a:latin typeface="Times New Roman" panose="02020603050405020304" pitchFamily="18" charset="0"/>
                <a:cs typeface="Times New Roman" panose="02020603050405020304" pitchFamily="18" charset="0"/>
              </a:rPr>
              <a:t> 	POLICY BRIEFS</a:t>
            </a:r>
          </a:p>
          <a:p>
            <a:pPr algn="just">
              <a:lnSpc>
                <a:spcPct val="150000"/>
              </a:lnSpc>
            </a:pPr>
            <a:r>
              <a:rPr lang="en-US" sz="1600" dirty="0">
                <a:latin typeface="Times New Roman" panose="02020603050405020304" pitchFamily="18" charset="0"/>
                <a:cs typeface="Times New Roman" panose="02020603050405020304" pitchFamily="18" charset="0"/>
              </a:rPr>
              <a:t>The main purpose of policy briefs is to communicate with various stakeholders identified above. Therefore, the policy briefs will be distributed through various mechanisms to reach out stakeholders. Mainly, the policy briefs will be posted on the web site.     </a:t>
            </a:r>
          </a:p>
        </p:txBody>
      </p:sp>
    </p:spTree>
    <p:extLst>
      <p:ext uri="{BB962C8B-B14F-4D97-AF65-F5344CB8AC3E}">
        <p14:creationId xmlns:p14="http://schemas.microsoft.com/office/powerpoint/2010/main" val="2777144053"/>
      </p:ext>
    </p:extLst>
  </p:cSld>
  <p:clrMapOvr>
    <a:masterClrMapping/>
  </p:clrMapOvr>
  <p:transition spd="slow">
    <p:cover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5.3. Communication with Primary &amp;</a:t>
            </a:r>
            <a:r>
              <a:rPr lang="en-US" dirty="0" smtClean="0"/>
              <a:t> </a:t>
            </a:r>
            <a:r>
              <a:rPr lang="en-US" dirty="0"/>
              <a:t>Secondary Boundary Stakeholders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63</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PRESS </a:t>
            </a:r>
            <a:r>
              <a:rPr lang="en-US" sz="1600" dirty="0">
                <a:latin typeface="Times New Roman" panose="02020603050405020304" pitchFamily="18" charset="0"/>
                <a:cs typeface="Times New Roman" panose="02020603050405020304" pitchFamily="18" charset="0"/>
              </a:rPr>
              <a:t>RELEASES</a:t>
            </a:r>
          </a:p>
          <a:p>
            <a:pPr marL="101590" indent="0" algn="just">
              <a:lnSpc>
                <a:spcPct val="150000"/>
              </a:lnSpc>
              <a:buNone/>
            </a:pPr>
            <a:r>
              <a:rPr lang="en-US" sz="1600" dirty="0">
                <a:latin typeface="Times New Roman" panose="02020603050405020304" pitchFamily="18" charset="0"/>
                <a:cs typeface="Times New Roman" panose="02020603050405020304" pitchFamily="18" charset="0"/>
              </a:rPr>
              <a:t>An OPD will communicate through press releases to either promote its activities, engagements, state its position or when there is a topical public issue that requires urgent insight or clarification. </a:t>
            </a:r>
          </a:p>
          <a:p>
            <a:pPr marL="101590" indent="0" algn="just">
              <a:lnSpc>
                <a:spcPct val="150000"/>
              </a:lnSpc>
              <a:buNone/>
            </a:pPr>
            <a:r>
              <a:rPr lang="en-US" sz="1600" dirty="0">
                <a:latin typeface="Times New Roman" panose="02020603050405020304" pitchFamily="18" charset="0"/>
                <a:cs typeface="Times New Roman" panose="02020603050405020304" pitchFamily="18" charset="0"/>
              </a:rPr>
              <a:t>Various channels to distribute press releases are applied. To this effect building a media list to issue press releases is vital. </a:t>
            </a:r>
          </a:p>
          <a:p>
            <a:pPr marL="101590" indent="0" algn="just">
              <a:lnSpc>
                <a:spcPct val="150000"/>
              </a:lnSpc>
              <a:buNone/>
            </a:pPr>
            <a:r>
              <a:rPr lang="en-US" sz="1600" dirty="0">
                <a:latin typeface="Times New Roman" panose="02020603050405020304" pitchFamily="18" charset="0"/>
                <a:cs typeface="Times New Roman" panose="02020603050405020304" pitchFamily="18" charset="0"/>
              </a:rPr>
              <a:t>The channels may include:</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Television </a:t>
            </a:r>
            <a:r>
              <a:rPr lang="en-US" sz="1600" dirty="0">
                <a:latin typeface="Times New Roman" panose="02020603050405020304" pitchFamily="18" charset="0"/>
                <a:cs typeface="Times New Roman" panose="02020603050405020304" pitchFamily="18" charset="0"/>
              </a:rPr>
              <a:t>and radio stations;</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Newspapers</a:t>
            </a:r>
            <a:r>
              <a:rPr lang="en-US" sz="1600" dirty="0">
                <a:latin typeface="Times New Roman" panose="02020603050405020304" pitchFamily="18" charset="0"/>
                <a:cs typeface="Times New Roman" panose="02020603050405020304" pitchFamily="18" charset="0"/>
              </a:rPr>
              <a:t>;</a:t>
            </a:r>
          </a:p>
          <a:p>
            <a:pPr marL="101590" indent="0" algn="just">
              <a:lnSpc>
                <a:spcPct val="150000"/>
              </a:lnSpc>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8519144"/>
      </p:ext>
    </p:extLst>
  </p:cSld>
  <p:clrMapOvr>
    <a:masterClrMapping/>
  </p:clrMapOvr>
  <p:transition spd="slow">
    <p:cover dir="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5.3. Communication with Primary &amp;</a:t>
            </a:r>
            <a:r>
              <a:rPr lang="en-US" dirty="0" smtClean="0"/>
              <a:t> </a:t>
            </a:r>
            <a:r>
              <a:rPr lang="en-US" dirty="0"/>
              <a:t>Secondary Boundary Stakeholders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64</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Email</a:t>
            </a:r>
            <a:r>
              <a:rPr lang="en-US" sz="1600" dirty="0">
                <a:latin typeface="Times New Roman" panose="02020603050405020304" pitchFamily="18" charset="0"/>
                <a:cs typeface="Times New Roman" panose="02020603050405020304" pitchFamily="18" charset="0"/>
              </a:rPr>
              <a:t>;</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By </a:t>
            </a:r>
            <a:r>
              <a:rPr lang="en-US" sz="1600" dirty="0">
                <a:latin typeface="Times New Roman" panose="02020603050405020304" pitchFamily="18" charset="0"/>
                <a:cs typeface="Times New Roman" panose="02020603050405020304" pitchFamily="18" charset="0"/>
              </a:rPr>
              <a:t>hand / in-person;</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Social </a:t>
            </a:r>
            <a:r>
              <a:rPr lang="en-US" sz="1600" dirty="0">
                <a:latin typeface="Times New Roman" panose="02020603050405020304" pitchFamily="18" charset="0"/>
                <a:cs typeface="Times New Roman" panose="02020603050405020304" pitchFamily="18" charset="0"/>
              </a:rPr>
              <a:t>media including Facebook;</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Website</a:t>
            </a:r>
            <a:r>
              <a:rPr lang="en-US" sz="1600" dirty="0">
                <a:latin typeface="Times New Roman" panose="02020603050405020304" pitchFamily="18" charset="0"/>
                <a:cs typeface="Times New Roman" panose="02020603050405020304" pitchFamily="18" charset="0"/>
              </a:rPr>
              <a:t>;</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Notice </a:t>
            </a:r>
            <a:r>
              <a:rPr lang="en-US" sz="1600" dirty="0">
                <a:latin typeface="Times New Roman" panose="02020603050405020304" pitchFamily="18" charset="0"/>
                <a:cs typeface="Times New Roman" panose="02020603050405020304" pitchFamily="18" charset="0"/>
              </a:rPr>
              <a:t>board; and</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Announcement </a:t>
            </a:r>
            <a:r>
              <a:rPr lang="en-US" sz="1600" dirty="0">
                <a:latin typeface="Times New Roman" panose="02020603050405020304" pitchFamily="18" charset="0"/>
                <a:cs typeface="Times New Roman" panose="02020603050405020304" pitchFamily="18" charset="0"/>
              </a:rPr>
              <a:t>of release on website through SMS/telephone to media outlets/journalists.</a:t>
            </a:r>
          </a:p>
          <a:p>
            <a:pPr marL="101590" indent="0" algn="just">
              <a:lnSpc>
                <a:spcPct val="150000"/>
              </a:lnSpc>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3153562"/>
      </p:ext>
    </p:extLst>
  </p:cSld>
  <p:clrMapOvr>
    <a:masterClrMapping/>
  </p:clrMapOvr>
  <p:transition spd="slow">
    <p:cover dir="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5.3. Communication with Primary &amp;</a:t>
            </a:r>
            <a:r>
              <a:rPr lang="en-US" dirty="0" smtClean="0"/>
              <a:t> </a:t>
            </a:r>
            <a:r>
              <a:rPr lang="en-US" dirty="0"/>
              <a:t>Secondary Boundary Stakeholders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65</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ATTENDING </a:t>
            </a:r>
            <a:r>
              <a:rPr lang="en-US" sz="1600" dirty="0">
                <a:latin typeface="Times New Roman" panose="02020603050405020304" pitchFamily="18" charset="0"/>
                <a:cs typeface="Times New Roman" panose="02020603050405020304" pitchFamily="18" charset="0"/>
              </a:rPr>
              <a:t>CONFERENCES, SEMINARS, WORKSHOPS AND EXTERNAL WORKING GROUPS.</a:t>
            </a:r>
          </a:p>
          <a:p>
            <a:pPr algn="just">
              <a:lnSpc>
                <a:spcPct val="150000"/>
              </a:lnSpc>
            </a:pPr>
            <a:r>
              <a:rPr lang="en-US" sz="1600" dirty="0">
                <a:latin typeface="Times New Roman" panose="02020603050405020304" pitchFamily="18" charset="0"/>
                <a:cs typeface="Times New Roman" panose="02020603050405020304" pitchFamily="18" charset="0"/>
              </a:rPr>
              <a:t>Attending external events as part of keeping up-to-date of developments occurring in CSOs, government agendas, political realm, the donor Community and other stakeholders in national and international developments is important. This will help FEAPD learn from others and expand the reach of the knowledge gained within its network by showcasing its published materials. </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SOCIAL </a:t>
            </a:r>
            <a:r>
              <a:rPr lang="en-US" sz="1600" dirty="0">
                <a:latin typeface="Times New Roman" panose="02020603050405020304" pitchFamily="18" charset="0"/>
                <a:cs typeface="Times New Roman" panose="02020603050405020304" pitchFamily="18" charset="0"/>
              </a:rPr>
              <a:t>MEDIA</a:t>
            </a:r>
          </a:p>
          <a:p>
            <a:pPr algn="just">
              <a:lnSpc>
                <a:spcPct val="150000"/>
              </a:lnSpc>
            </a:pPr>
            <a:r>
              <a:rPr lang="en-US" sz="1600" dirty="0">
                <a:latin typeface="Times New Roman" panose="02020603050405020304" pitchFamily="18" charset="0"/>
                <a:cs typeface="Times New Roman" panose="02020603050405020304" pitchFamily="18" charset="0"/>
              </a:rPr>
              <a:t>Using social media platforms like Facebook, Twitter, </a:t>
            </a:r>
            <a:r>
              <a:rPr lang="en-US" sz="1600" dirty="0" err="1">
                <a:latin typeface="Times New Roman" panose="02020603050405020304" pitchFamily="18" charset="0"/>
                <a:cs typeface="Times New Roman" panose="02020603050405020304" pitchFamily="18" charset="0"/>
              </a:rPr>
              <a:t>WhatsApp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Instagram</a:t>
            </a:r>
            <a:r>
              <a:rPr lang="en-US" sz="1600" dirty="0">
                <a:latin typeface="Times New Roman" panose="02020603050405020304" pitchFamily="18" charset="0"/>
                <a:cs typeface="Times New Roman" panose="02020603050405020304" pitchFamily="18" charset="0"/>
              </a:rPr>
              <a:t> and YouTube accounts to share various contents as well as receiving feedback for learning and improvements is now-a-days effective means of communication.</a:t>
            </a:r>
          </a:p>
        </p:txBody>
      </p:sp>
    </p:spTree>
    <p:extLst>
      <p:ext uri="{BB962C8B-B14F-4D97-AF65-F5344CB8AC3E}">
        <p14:creationId xmlns:p14="http://schemas.microsoft.com/office/powerpoint/2010/main" val="2351189655"/>
      </p:ext>
    </p:extLst>
  </p:cSld>
  <p:clrMapOvr>
    <a:masterClrMapping/>
  </p:clrMapOvr>
  <p:transition spd="slow">
    <p:cover dir="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5.4. Developing Key Messages for Effective Communication </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66</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600" dirty="0">
                <a:latin typeface="Times New Roman" panose="02020603050405020304" pitchFamily="18" charset="0"/>
                <a:cs typeface="Times New Roman" panose="02020603050405020304" pitchFamily="18" charset="0"/>
              </a:rPr>
              <a:t>5.4.1. Importance of key messages </a:t>
            </a:r>
          </a:p>
          <a:p>
            <a:pPr marL="101590" indent="0" algn="just">
              <a:lnSpc>
                <a:spcPct val="150000"/>
              </a:lnSpc>
              <a:buNone/>
            </a:pPr>
            <a:r>
              <a:rPr lang="en-US" sz="1600" dirty="0">
                <a:latin typeface="Times New Roman" panose="02020603050405020304" pitchFamily="18" charset="0"/>
                <a:cs typeface="Times New Roman" panose="02020603050405020304" pitchFamily="18" charset="0"/>
              </a:rPr>
              <a:t>Key messages are the main points of information you want your audience to hear, understand, and remember and be affected by. They are bite-sized summations that articulate what you do, why you do it, how you are different, and what value you bring to stakeholders.</a:t>
            </a:r>
          </a:p>
          <a:p>
            <a:pPr marL="101590" indent="0" algn="just">
              <a:lnSpc>
                <a:spcPct val="150000"/>
              </a:lnSpc>
              <a:buNone/>
            </a:pPr>
            <a:r>
              <a:rPr lang="en-US" sz="1600" dirty="0">
                <a:latin typeface="Times New Roman" panose="02020603050405020304" pitchFamily="18" charset="0"/>
                <a:cs typeface="Times New Roman" panose="02020603050405020304" pitchFamily="18" charset="0"/>
              </a:rPr>
              <a:t>Key messages help you to:</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Prioritize </a:t>
            </a:r>
            <a:r>
              <a:rPr lang="en-US" sz="1600" dirty="0">
                <a:latin typeface="Times New Roman" panose="02020603050405020304" pitchFamily="18" charset="0"/>
                <a:cs typeface="Times New Roman" panose="02020603050405020304" pitchFamily="18" charset="0"/>
              </a:rPr>
              <a:t>and define information;</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Ensure </a:t>
            </a:r>
            <a:r>
              <a:rPr lang="en-US" sz="1600" dirty="0">
                <a:latin typeface="Times New Roman" panose="02020603050405020304" pitchFamily="18" charset="0"/>
                <a:cs typeface="Times New Roman" panose="02020603050405020304" pitchFamily="18" charset="0"/>
              </a:rPr>
              <a:t>consistency, continuity and accuracy;</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Measure </a:t>
            </a:r>
            <a:r>
              <a:rPr lang="en-US" sz="1600" dirty="0">
                <a:latin typeface="Times New Roman" panose="02020603050405020304" pitchFamily="18" charset="0"/>
                <a:cs typeface="Times New Roman" panose="02020603050405020304" pitchFamily="18" charset="0"/>
              </a:rPr>
              <a:t>and track success; and</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Stay </a:t>
            </a:r>
            <a:r>
              <a:rPr lang="en-US" sz="1600" dirty="0">
                <a:latin typeface="Times New Roman" panose="02020603050405020304" pitchFamily="18" charset="0"/>
                <a:cs typeface="Times New Roman" panose="02020603050405020304" pitchFamily="18" charset="0"/>
              </a:rPr>
              <a:t>focused when speaking with the media or stakeholders.</a:t>
            </a:r>
          </a:p>
        </p:txBody>
      </p:sp>
    </p:spTree>
    <p:extLst>
      <p:ext uri="{BB962C8B-B14F-4D97-AF65-F5344CB8AC3E}">
        <p14:creationId xmlns:p14="http://schemas.microsoft.com/office/powerpoint/2010/main" val="2319618419"/>
      </p:ext>
    </p:extLst>
  </p:cSld>
  <p:clrMapOvr>
    <a:masterClrMapping/>
  </p:clrMapOvr>
  <p:transition spd="slow">
    <p:cover dir="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5.4. Developing Key Messages for Effective Communication </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67</a:t>
            </a:fld>
            <a:endParaRPr/>
          </a:p>
        </p:txBody>
      </p:sp>
      <p:sp>
        <p:nvSpPr>
          <p:cNvPr id="24" name="Text Placeholder 23"/>
          <p:cNvSpPr>
            <a:spLocks noGrp="1"/>
          </p:cNvSpPr>
          <p:nvPr>
            <p:ph type="body" idx="1"/>
          </p:nvPr>
        </p:nvSpPr>
        <p:spPr>
          <a:xfrm>
            <a:off x="0" y="1276350"/>
            <a:ext cx="9144000" cy="3867150"/>
          </a:xfrm>
        </p:spPr>
        <p:txBody>
          <a:bodyPr/>
          <a:lstStyle/>
          <a:p>
            <a:pPr marL="101590" indent="0" algn="just">
              <a:lnSpc>
                <a:spcPct val="150000"/>
              </a:lnSpc>
              <a:buNone/>
            </a:pPr>
            <a:r>
              <a:rPr lang="en-US" sz="1600" dirty="0">
                <a:latin typeface="Times New Roman" panose="02020603050405020304" pitchFamily="18" charset="0"/>
                <a:cs typeface="Times New Roman" panose="02020603050405020304" pitchFamily="18" charset="0"/>
              </a:rPr>
              <a:t>5.4.2. Attributes of good key messages</a:t>
            </a:r>
          </a:p>
          <a:p>
            <a:pPr marL="101590" indent="0" algn="just">
              <a:lnSpc>
                <a:spcPct val="150000"/>
              </a:lnSpc>
              <a:buNone/>
            </a:pPr>
            <a:r>
              <a:rPr lang="en-US" sz="1600" dirty="0">
                <a:latin typeface="Times New Roman" panose="02020603050405020304" pitchFamily="18" charset="0"/>
                <a:cs typeface="Times New Roman" panose="02020603050405020304" pitchFamily="18" charset="0"/>
              </a:rPr>
              <a:t>Effective key messages are:</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Concise</a:t>
            </a:r>
            <a:r>
              <a:rPr lang="en-US" sz="1600" dirty="0">
                <a:latin typeface="Times New Roman" panose="02020603050405020304" pitchFamily="18" charset="0"/>
                <a:cs typeface="Times New Roman" panose="02020603050405020304" pitchFamily="18" charset="0"/>
              </a:rPr>
              <a:t>: Focus on three to five key messages per topic; write one to three sentences for each key message.</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Message</a:t>
            </a:r>
            <a:r>
              <a:rPr lang="en-US" sz="1600" dirty="0">
                <a:latin typeface="Times New Roman" panose="02020603050405020304" pitchFamily="18" charset="0"/>
                <a:cs typeface="Times New Roman" panose="02020603050405020304" pitchFamily="18" charset="0"/>
              </a:rPr>
              <a:t>: should be read or spoken in 30 seconds or less</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Strategic</a:t>
            </a:r>
            <a:r>
              <a:rPr lang="en-US" sz="1600" dirty="0">
                <a:latin typeface="Times New Roman" panose="02020603050405020304" pitchFamily="18" charset="0"/>
                <a:cs typeface="Times New Roman" panose="02020603050405020304" pitchFamily="18" charset="0"/>
              </a:rPr>
              <a:t>: Define, differentiate, and address benefits.</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Relevant</a:t>
            </a:r>
            <a:r>
              <a:rPr lang="en-US" sz="1600" dirty="0">
                <a:latin typeface="Times New Roman" panose="02020603050405020304" pitchFamily="18" charset="0"/>
                <a:cs typeface="Times New Roman" panose="02020603050405020304" pitchFamily="18" charset="0"/>
              </a:rPr>
              <a:t>: Balance what you need to communicate with what your audience needs to know</a:t>
            </a:r>
          </a:p>
          <a:p>
            <a:pPr marL="101590" indent="0" algn="just">
              <a:lnSpc>
                <a:spcPct val="150000"/>
              </a:lnSpc>
              <a:buNone/>
            </a:pPr>
            <a:r>
              <a:rPr lang="en-US" sz="1600" dirty="0" smtClean="0">
                <a:latin typeface="Times New Roman" panose="02020603050405020304" pitchFamily="18" charset="0"/>
                <a:cs typeface="Times New Roman" panose="02020603050405020304" pitchFamily="18" charset="0"/>
              </a:rPr>
              <a:t>● Compelling</a:t>
            </a:r>
            <a:r>
              <a:rPr lang="en-US" sz="1600" dirty="0">
                <a:latin typeface="Times New Roman" panose="02020603050405020304" pitchFamily="18" charset="0"/>
                <a:cs typeface="Times New Roman" panose="02020603050405020304" pitchFamily="18" charset="0"/>
              </a:rPr>
              <a:t>: Design meaningful information to stimulate action</a:t>
            </a:r>
          </a:p>
          <a:p>
            <a:pPr marL="101590" indent="0" algn="just">
              <a:lnSpc>
                <a:spcPct val="150000"/>
              </a:lnSpc>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4162122"/>
      </p:ext>
    </p:extLst>
  </p:cSld>
  <p:clrMapOvr>
    <a:masterClrMapping/>
  </p:clrMapOvr>
  <p:transition spd="slow">
    <p:cover dir="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5.4. Developing Key Messages for Effective Communication </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68</a:t>
            </a:fld>
            <a:endParaRPr/>
          </a:p>
        </p:txBody>
      </p:sp>
      <p:sp>
        <p:nvSpPr>
          <p:cNvPr id="24" name="Text Placeholder 23"/>
          <p:cNvSpPr>
            <a:spLocks noGrp="1"/>
          </p:cNvSpPr>
          <p:nvPr>
            <p:ph type="body" idx="1"/>
          </p:nvPr>
        </p:nvSpPr>
        <p:spPr>
          <a:xfrm>
            <a:off x="0" y="1276350"/>
            <a:ext cx="9144000" cy="3867150"/>
          </a:xfrm>
        </p:spPr>
        <p:txBody>
          <a:bodyPr/>
          <a:lstStyle/>
          <a:p>
            <a:pPr marL="342900" lvl="0" indent="-342900" algn="just">
              <a:lnSpc>
                <a:spcPct val="150000"/>
              </a:lnSpc>
              <a:spcBef>
                <a:spcPts val="1200"/>
              </a:spcBef>
              <a:buFont typeface="Arial" panose="020B0604020202020204" pitchFamily="34" charset="0"/>
              <a:buChar char="●"/>
              <a:tabLst>
                <a:tab pos="895350" algn="l"/>
              </a:tabLst>
            </a:pPr>
            <a:r>
              <a:rPr lang="en-US" sz="1600" dirty="0">
                <a:latin typeface="Times New Roman" panose="02020603050405020304" pitchFamily="18" charset="0"/>
                <a:ea typeface="Ebrima" panose="02000000000000000000" pitchFamily="2" charset="0"/>
                <a:cs typeface="Times New Roman" panose="02020603050405020304" pitchFamily="18" charset="0"/>
              </a:rPr>
              <a:t>Simple: Use easy-to-understand language; avoid jargon and acronyms.</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tabLst>
                <a:tab pos="895350" algn="l"/>
              </a:tabLst>
            </a:pPr>
            <a:r>
              <a:rPr lang="en-US" sz="1600" dirty="0">
                <a:latin typeface="Times New Roman" panose="02020603050405020304" pitchFamily="18" charset="0"/>
                <a:ea typeface="Ebrima" panose="02000000000000000000" pitchFamily="2" charset="0"/>
                <a:cs typeface="Times New Roman" panose="02020603050405020304" pitchFamily="18" charset="0"/>
              </a:rPr>
              <a:t>Memorable: Ensure that messages are easy to recall and repeat; avoid long, run-on sentences.</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tabLst>
                <a:tab pos="895350" algn="l"/>
              </a:tabLst>
            </a:pPr>
            <a:r>
              <a:rPr lang="en-US" sz="1600" dirty="0">
                <a:latin typeface="Times New Roman" panose="02020603050405020304" pitchFamily="18" charset="0"/>
                <a:ea typeface="Ebrima" panose="02000000000000000000" pitchFamily="2" charset="0"/>
                <a:cs typeface="Times New Roman" panose="02020603050405020304" pitchFamily="18" charset="0"/>
              </a:rPr>
              <a:t>Real: Use active voice, not passive; do not use advertising slogans.</a:t>
            </a:r>
            <a:endParaRPr lang="en-US" sz="16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tabLst>
                <a:tab pos="895350" algn="l"/>
              </a:tabLst>
            </a:pPr>
            <a:r>
              <a:rPr lang="en-US" sz="1600" dirty="0">
                <a:latin typeface="Times New Roman" panose="02020603050405020304" pitchFamily="18" charset="0"/>
                <a:ea typeface="Ebrima" panose="02000000000000000000" pitchFamily="2" charset="0"/>
                <a:cs typeface="Times New Roman" panose="02020603050405020304" pitchFamily="18" charset="0"/>
              </a:rPr>
              <a:t>Tailored: Communicate effectively with different target audiences by adapting language and depth of information.</a:t>
            </a:r>
            <a:endParaRPr lang="en-US" sz="1600" dirty="0">
              <a:latin typeface="Times New Roman" panose="02020603050405020304" pitchFamily="18" charset="0"/>
              <a:ea typeface="Noto Sans Symbols"/>
              <a:cs typeface="Times New Roman" panose="02020603050405020304" pitchFamily="18" charset="0"/>
            </a:endParaRPr>
          </a:p>
          <a:p>
            <a:pPr marL="101590" indent="0" algn="just">
              <a:lnSpc>
                <a:spcPct val="150000"/>
              </a:lnSpc>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2466983"/>
      </p:ext>
    </p:extLst>
  </p:cSld>
  <p:clrMapOvr>
    <a:masterClrMapping/>
  </p:clrMapOvr>
  <p:transition spd="slow">
    <p:cover dir="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5.4. Developing Key Messages for Effective Communication </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69</a:t>
            </a:fld>
            <a:endParaRPr/>
          </a:p>
        </p:txBody>
      </p:sp>
      <p:sp>
        <p:nvSpPr>
          <p:cNvPr id="24" name="Text Placeholder 23"/>
          <p:cNvSpPr>
            <a:spLocks noGrp="1"/>
          </p:cNvSpPr>
          <p:nvPr>
            <p:ph type="body" idx="1"/>
          </p:nvPr>
        </p:nvSpPr>
        <p:spPr>
          <a:xfrm>
            <a:off x="0" y="1276350"/>
            <a:ext cx="9144000" cy="3867150"/>
          </a:xfrm>
        </p:spPr>
        <p:txBody>
          <a:bodyPr/>
          <a:lstStyle/>
          <a:p>
            <a:pPr marL="0" lvl="0" indent="0" algn="just">
              <a:lnSpc>
                <a:spcPct val="150000"/>
              </a:lnSpc>
              <a:spcBef>
                <a:spcPts val="1200"/>
              </a:spcBef>
              <a:buNone/>
              <a:tabLst>
                <a:tab pos="895350" algn="l"/>
              </a:tabLst>
            </a:pPr>
            <a:r>
              <a:rPr lang="en-US" sz="1600" b="1" dirty="0">
                <a:latin typeface="Times New Roman" panose="02020603050405020304" pitchFamily="18" charset="0"/>
                <a:ea typeface="Ebrima" panose="02000000000000000000" pitchFamily="2" charset="0"/>
                <a:cs typeface="Times New Roman" panose="02020603050405020304" pitchFamily="18" charset="0"/>
              </a:rPr>
              <a:t>5.4.3. How do you create key messages</a:t>
            </a:r>
            <a:r>
              <a:rPr lang="en-US" sz="1600" b="1" dirty="0" smtClean="0">
                <a:latin typeface="Times New Roman" panose="02020603050405020304" pitchFamily="18" charset="0"/>
                <a:ea typeface="Ebrima" panose="02000000000000000000" pitchFamily="2" charset="0"/>
                <a:cs typeface="Times New Roman" panose="02020603050405020304" pitchFamily="18" charset="0"/>
              </a:rPr>
              <a:t>?</a:t>
            </a:r>
          </a:p>
          <a:p>
            <a:pPr marL="0" lvl="0" indent="0" algn="just">
              <a:lnSpc>
                <a:spcPct val="150000"/>
              </a:lnSpc>
              <a:spcBef>
                <a:spcPts val="1200"/>
              </a:spcBef>
              <a:buNone/>
              <a:tabLst>
                <a:tab pos="895350" algn="l"/>
              </a:tabLst>
            </a:pPr>
            <a:r>
              <a:rPr lang="en-US" sz="1600" dirty="0">
                <a:latin typeface="Times New Roman" panose="02020603050405020304" pitchFamily="18" charset="0"/>
                <a:cs typeface="Times New Roman" panose="02020603050405020304" pitchFamily="18" charset="0"/>
              </a:rPr>
              <a:t>Ideally, developing key messages should be done through a three-phase process:</a:t>
            </a:r>
          </a:p>
          <a:p>
            <a:pPr marL="0" lvl="0" indent="0" algn="just">
              <a:lnSpc>
                <a:spcPct val="150000"/>
              </a:lnSpc>
              <a:spcBef>
                <a:spcPts val="1200"/>
              </a:spcBef>
              <a:buNone/>
              <a:tabLst>
                <a:tab pos="895350" algn="l"/>
              </a:tabLst>
            </a:pPr>
            <a:r>
              <a:rPr lang="en-US" sz="1600" dirty="0">
                <a:latin typeface="Times New Roman" panose="02020603050405020304" pitchFamily="18" charset="0"/>
                <a:cs typeface="Times New Roman" panose="02020603050405020304" pitchFamily="18" charset="0"/>
              </a:rPr>
              <a:t>     Phase 1: Brainstorm key message concepts with internal stakeholders.</a:t>
            </a:r>
          </a:p>
          <a:p>
            <a:pPr marL="0" lvl="0" indent="0" algn="just">
              <a:lnSpc>
                <a:spcPct val="150000"/>
              </a:lnSpc>
              <a:spcBef>
                <a:spcPts val="1200"/>
              </a:spcBef>
              <a:buNone/>
              <a:tabLst>
                <a:tab pos="895350" algn="l"/>
              </a:tabLst>
            </a:pPr>
            <a:r>
              <a:rPr lang="en-US" sz="1600" dirty="0" smtClean="0">
                <a:latin typeface="Times New Roman" panose="02020603050405020304" pitchFamily="18" charset="0"/>
                <a:cs typeface="Times New Roman" panose="02020603050405020304" pitchFamily="18" charset="0"/>
              </a:rPr>
              <a:t>a) Identify </a:t>
            </a:r>
            <a:r>
              <a:rPr lang="en-US" sz="1600" dirty="0">
                <a:latin typeface="Times New Roman" panose="02020603050405020304" pitchFamily="18" charset="0"/>
                <a:cs typeface="Times New Roman" panose="02020603050405020304" pitchFamily="18" charset="0"/>
              </a:rPr>
              <a:t>your communication goals. The key messages should support these goals.</a:t>
            </a:r>
          </a:p>
          <a:p>
            <a:pPr marL="0" lvl="0" indent="0" algn="just">
              <a:lnSpc>
                <a:spcPct val="150000"/>
              </a:lnSpc>
              <a:spcBef>
                <a:spcPts val="1200"/>
              </a:spcBef>
              <a:buNone/>
              <a:tabLst>
                <a:tab pos="895350" algn="l"/>
              </a:tabLst>
            </a:pPr>
            <a:r>
              <a:rPr lang="en-US" sz="1600" dirty="0" smtClean="0">
                <a:latin typeface="Times New Roman" panose="02020603050405020304" pitchFamily="18" charset="0"/>
                <a:cs typeface="Times New Roman" panose="02020603050405020304" pitchFamily="18" charset="0"/>
              </a:rPr>
              <a:t>b) Identify </a:t>
            </a:r>
            <a:r>
              <a:rPr lang="en-US" sz="1600" dirty="0">
                <a:latin typeface="Times New Roman" panose="02020603050405020304" pitchFamily="18" charset="0"/>
                <a:cs typeface="Times New Roman" panose="02020603050405020304" pitchFamily="18" charset="0"/>
              </a:rPr>
              <a:t>your messaging needs, and consider whether they are long-term or support a specific offering, issue, and situation or combination of topics.</a:t>
            </a:r>
          </a:p>
          <a:p>
            <a:pPr marL="0" lvl="0" indent="0" algn="just">
              <a:lnSpc>
                <a:spcPct val="150000"/>
              </a:lnSpc>
              <a:spcBef>
                <a:spcPts val="1200"/>
              </a:spcBef>
              <a:buNone/>
              <a:tabLst>
                <a:tab pos="895350" algn="l"/>
              </a:tabLst>
            </a:pPr>
            <a:r>
              <a:rPr lang="en-US" sz="1600" dirty="0" smtClean="0">
                <a:latin typeface="Times New Roman" panose="02020603050405020304" pitchFamily="18" charset="0"/>
                <a:cs typeface="Times New Roman" panose="02020603050405020304" pitchFamily="18" charset="0"/>
              </a:rPr>
              <a:t>c) Consider </a:t>
            </a:r>
            <a:r>
              <a:rPr lang="en-US" sz="1600" dirty="0">
                <a:latin typeface="Times New Roman" panose="02020603050405020304" pitchFamily="18" charset="0"/>
                <a:cs typeface="Times New Roman" panose="02020603050405020304" pitchFamily="18" charset="0"/>
              </a:rPr>
              <a:t>the people in your target audience. What do they need and want to hear from you? Do you have multiple target audiences? If so, tailor key messages to each group</a:t>
            </a:r>
          </a:p>
          <a:p>
            <a:pPr marL="0" lvl="0" indent="0" algn="just">
              <a:lnSpc>
                <a:spcPct val="150000"/>
              </a:lnSpc>
              <a:spcBef>
                <a:spcPts val="1200"/>
              </a:spcBef>
              <a:buNone/>
              <a:tabLst>
                <a:tab pos="895350" algn="l"/>
              </a:tabLst>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5469737"/>
      </p:ext>
    </p:extLst>
  </p:cSld>
  <p:clrMapOvr>
    <a:masterClrMapping/>
  </p:clrMapOvr>
  <p:transition spd="slow">
    <p:cover dir="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5.4. Developing Key Messages for Effective Communication </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70</a:t>
            </a:fld>
            <a:endParaRPr/>
          </a:p>
        </p:txBody>
      </p:sp>
      <p:sp>
        <p:nvSpPr>
          <p:cNvPr id="24" name="Text Placeholder 23"/>
          <p:cNvSpPr>
            <a:spLocks noGrp="1"/>
          </p:cNvSpPr>
          <p:nvPr>
            <p:ph type="body" idx="1"/>
          </p:nvPr>
        </p:nvSpPr>
        <p:spPr>
          <a:xfrm>
            <a:off x="0" y="1276350"/>
            <a:ext cx="9144000" cy="3867150"/>
          </a:xfrm>
        </p:spPr>
        <p:txBody>
          <a:bodyPr/>
          <a:lstStyle/>
          <a:p>
            <a:pPr marL="0" lvl="0" indent="0" algn="just">
              <a:lnSpc>
                <a:spcPct val="150000"/>
              </a:lnSpc>
              <a:spcBef>
                <a:spcPts val="1200"/>
              </a:spcBef>
              <a:buNone/>
              <a:tabLst>
                <a:tab pos="895350" algn="l"/>
              </a:tabLst>
            </a:pPr>
            <a:r>
              <a:rPr lang="en-US" sz="1400" dirty="0">
                <a:latin typeface="Times New Roman" panose="02020603050405020304" pitchFamily="18" charset="0"/>
                <a:ea typeface="Ebrima" panose="02000000000000000000" pitchFamily="2" charset="0"/>
                <a:cs typeface="Times New Roman" panose="02020603050405020304" pitchFamily="18" charset="0"/>
              </a:rPr>
              <a:t>Phase 2: Refine draft key messages</a:t>
            </a:r>
          </a:p>
          <a:p>
            <a:pPr marL="0" lvl="0" indent="0" algn="just">
              <a:lnSpc>
                <a:spcPct val="150000"/>
              </a:lnSpc>
              <a:spcBef>
                <a:spcPts val="1200"/>
              </a:spcBef>
              <a:buNone/>
              <a:tabLst>
                <a:tab pos="895350" algn="l"/>
              </a:tabLst>
            </a:pPr>
            <a:r>
              <a:rPr lang="en-US" sz="1400" dirty="0">
                <a:latin typeface="Times New Roman" panose="02020603050405020304" pitchFamily="18" charset="0"/>
                <a:ea typeface="Ebrima" panose="02000000000000000000" pitchFamily="2" charset="0"/>
                <a:cs typeface="Times New Roman" panose="02020603050405020304" pitchFamily="18" charset="0"/>
              </a:rPr>
              <a:t>After the brainstorm session, refine the draft versions of the key messages by reviewing them with the following questions in mind:</a:t>
            </a:r>
          </a:p>
          <a:p>
            <a:pPr marL="0" lvl="0" indent="0" algn="just">
              <a:lnSpc>
                <a:spcPct val="150000"/>
              </a:lnSpc>
              <a:spcBef>
                <a:spcPts val="1200"/>
              </a:spcBef>
              <a:buNone/>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Do </a:t>
            </a:r>
            <a:r>
              <a:rPr lang="en-US" sz="1400" dirty="0">
                <a:latin typeface="Times New Roman" panose="02020603050405020304" pitchFamily="18" charset="0"/>
                <a:ea typeface="Ebrima" panose="02000000000000000000" pitchFamily="2" charset="0"/>
                <a:cs typeface="Times New Roman" panose="02020603050405020304" pitchFamily="18" charset="0"/>
              </a:rPr>
              <a:t>they support your communication goals?</a:t>
            </a:r>
          </a:p>
          <a:p>
            <a:pPr marL="0" lvl="0" indent="0" algn="just">
              <a:lnSpc>
                <a:spcPct val="150000"/>
              </a:lnSpc>
              <a:spcBef>
                <a:spcPts val="1200"/>
              </a:spcBef>
              <a:buNone/>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Can </a:t>
            </a:r>
            <a:r>
              <a:rPr lang="en-US" sz="1400" dirty="0">
                <a:latin typeface="Times New Roman" panose="02020603050405020304" pitchFamily="18" charset="0"/>
                <a:ea typeface="Ebrima" panose="02000000000000000000" pitchFamily="2" charset="0"/>
                <a:cs typeface="Times New Roman" panose="02020603050405020304" pitchFamily="18" charset="0"/>
              </a:rPr>
              <a:t>you or your organization “own” them, or can they be applied to competitors as well?</a:t>
            </a:r>
          </a:p>
          <a:p>
            <a:pPr marL="0" lvl="0" indent="0" algn="just">
              <a:lnSpc>
                <a:spcPct val="150000"/>
              </a:lnSpc>
              <a:spcBef>
                <a:spcPts val="1200"/>
              </a:spcBef>
              <a:buNone/>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When </a:t>
            </a:r>
            <a:r>
              <a:rPr lang="en-US" sz="1400" dirty="0">
                <a:latin typeface="Times New Roman" panose="02020603050405020304" pitchFamily="18" charset="0"/>
                <a:ea typeface="Ebrima" panose="02000000000000000000" pitchFamily="2" charset="0"/>
                <a:cs typeface="Times New Roman" panose="02020603050405020304" pitchFamily="18" charset="0"/>
              </a:rPr>
              <a:t>read out loud, do they sound conversational</a:t>
            </a:r>
          </a:p>
          <a:p>
            <a:pPr marL="0" lvl="0" indent="0" algn="just">
              <a:lnSpc>
                <a:spcPct val="150000"/>
              </a:lnSpc>
              <a:spcBef>
                <a:spcPts val="1200"/>
              </a:spcBef>
              <a:buNone/>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a:t>
            </a:r>
            <a:r>
              <a:rPr lang="en-US" sz="1400" dirty="0">
                <a:latin typeface="Times New Roman" panose="02020603050405020304" pitchFamily="18" charset="0"/>
                <a:ea typeface="Ebrima" panose="02000000000000000000" pitchFamily="2" charset="0"/>
                <a:cs typeface="Times New Roman" panose="02020603050405020304" pitchFamily="18" charset="0"/>
              </a:rPr>
              <a:t>Can you simplify the language or make statements more concise?</a:t>
            </a:r>
          </a:p>
          <a:p>
            <a:pPr marL="0" lvl="0" indent="0" algn="just">
              <a:lnSpc>
                <a:spcPct val="150000"/>
              </a:lnSpc>
              <a:spcBef>
                <a:spcPts val="1200"/>
              </a:spcBef>
              <a:buNone/>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Do </a:t>
            </a:r>
            <a:r>
              <a:rPr lang="en-US" sz="1400" dirty="0">
                <a:latin typeface="Times New Roman" panose="02020603050405020304" pitchFamily="18" charset="0"/>
                <a:ea typeface="Ebrima" panose="02000000000000000000" pitchFamily="2" charset="0"/>
                <a:cs typeface="Times New Roman" panose="02020603050405020304" pitchFamily="18" charset="0"/>
              </a:rPr>
              <a:t>they motivate the target audience to act?</a:t>
            </a:r>
          </a:p>
          <a:p>
            <a:pPr marL="0" lvl="0" indent="0" algn="just">
              <a:lnSpc>
                <a:spcPct val="150000"/>
              </a:lnSpc>
              <a:spcBef>
                <a:spcPts val="1200"/>
              </a:spcBef>
              <a:buNone/>
              <a:tabLst>
                <a:tab pos="895350" algn="l"/>
              </a:tabLst>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7803613"/>
      </p:ext>
    </p:extLst>
  </p:cSld>
  <p:clrMapOvr>
    <a:masterClrMapping/>
  </p:clrMapOvr>
  <p:transition spd="slow">
    <p:cover dir="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5.4. Developing Key Messages for Effective Communication </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71</a:t>
            </a:fld>
            <a:endParaRPr/>
          </a:p>
        </p:txBody>
      </p:sp>
      <p:sp>
        <p:nvSpPr>
          <p:cNvPr id="24" name="Text Placeholder 23"/>
          <p:cNvSpPr>
            <a:spLocks noGrp="1"/>
          </p:cNvSpPr>
          <p:nvPr>
            <p:ph type="body" idx="1"/>
          </p:nvPr>
        </p:nvSpPr>
        <p:spPr>
          <a:xfrm>
            <a:off x="0" y="1276350"/>
            <a:ext cx="9144000" cy="3867150"/>
          </a:xfrm>
        </p:spPr>
        <p:txBody>
          <a:bodyPr/>
          <a:lstStyle/>
          <a:p>
            <a:pPr marL="0" lvl="0" indent="0" algn="just">
              <a:lnSpc>
                <a:spcPct val="150000"/>
              </a:lnSpc>
              <a:spcBef>
                <a:spcPts val="1200"/>
              </a:spcBef>
              <a:buNone/>
              <a:tabLst>
                <a:tab pos="895350" algn="l"/>
              </a:tabLst>
            </a:pPr>
            <a:r>
              <a:rPr lang="en-US" sz="1400" dirty="0">
                <a:latin typeface="Times New Roman" panose="02020603050405020304" pitchFamily="18" charset="0"/>
                <a:ea typeface="Ebrima" panose="02000000000000000000" pitchFamily="2" charset="0"/>
                <a:cs typeface="Times New Roman" panose="02020603050405020304" pitchFamily="18" charset="0"/>
              </a:rPr>
              <a:t>Phase 3: Test, finalize, and routinely update key messages.</a:t>
            </a:r>
          </a:p>
          <a:p>
            <a:pPr marL="285750" indent="-285750" algn="just">
              <a:lnSpc>
                <a:spcPct val="150000"/>
              </a:lnSpc>
              <a:spcBef>
                <a:spcPts val="1200"/>
              </a:spcBef>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After </a:t>
            </a:r>
            <a:r>
              <a:rPr lang="en-US" sz="1400" dirty="0">
                <a:latin typeface="Times New Roman" panose="02020603050405020304" pitchFamily="18" charset="0"/>
                <a:ea typeface="Ebrima" panose="02000000000000000000" pitchFamily="2" charset="0"/>
                <a:cs typeface="Times New Roman" panose="02020603050405020304" pitchFamily="18" charset="0"/>
              </a:rPr>
              <a:t>you refine the draft versions of the key messages, test those messages to ensure that they resonate with internal and external audiences. This test should also include people in your target audience. Work with public affairs or communications staff from your organization to conduct this outreach and message </a:t>
            </a:r>
            <a:r>
              <a:rPr lang="en-US" sz="1400" dirty="0" smtClean="0">
                <a:latin typeface="Times New Roman" panose="02020603050405020304" pitchFamily="18" charset="0"/>
                <a:ea typeface="Ebrima" panose="02000000000000000000" pitchFamily="2" charset="0"/>
                <a:cs typeface="Times New Roman" panose="02020603050405020304" pitchFamily="18" charset="0"/>
              </a:rPr>
              <a:t>testing.</a:t>
            </a:r>
          </a:p>
          <a:p>
            <a:pPr marL="285750" indent="-285750" algn="just">
              <a:lnSpc>
                <a:spcPct val="150000"/>
              </a:lnSpc>
              <a:spcBef>
                <a:spcPts val="1200"/>
              </a:spcBef>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Incorporate </a:t>
            </a:r>
            <a:r>
              <a:rPr lang="en-US" sz="1400" dirty="0">
                <a:latin typeface="Times New Roman" panose="02020603050405020304" pitchFamily="18" charset="0"/>
                <a:ea typeface="Ebrima" panose="02000000000000000000" pitchFamily="2" charset="0"/>
                <a:cs typeface="Times New Roman" panose="02020603050405020304" pitchFamily="18" charset="0"/>
              </a:rPr>
              <a:t>feedback from internal and external audiences and finalize the key messages. Work with your communications staff to ensure that internal stakeholders approve the final key </a:t>
            </a:r>
            <a:r>
              <a:rPr lang="en-US" sz="1400" dirty="0" smtClean="0">
                <a:latin typeface="Times New Roman" panose="02020603050405020304" pitchFamily="18" charset="0"/>
                <a:ea typeface="Ebrima" panose="02000000000000000000" pitchFamily="2" charset="0"/>
                <a:cs typeface="Times New Roman" panose="02020603050405020304" pitchFamily="18" charset="0"/>
              </a:rPr>
              <a:t>messages.</a:t>
            </a:r>
          </a:p>
          <a:p>
            <a:pPr marL="285750" indent="-285750" algn="just">
              <a:lnSpc>
                <a:spcPct val="150000"/>
              </a:lnSpc>
              <a:spcBef>
                <a:spcPts val="1200"/>
              </a:spcBef>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Over </a:t>
            </a:r>
            <a:r>
              <a:rPr lang="en-US" sz="1400" dirty="0">
                <a:latin typeface="Times New Roman" panose="02020603050405020304" pitchFamily="18" charset="0"/>
                <a:ea typeface="Ebrima" panose="02000000000000000000" pitchFamily="2" charset="0"/>
                <a:cs typeface="Times New Roman" panose="02020603050405020304" pitchFamily="18" charset="0"/>
              </a:rPr>
              <a:t>time, routinely revisit the key messages to ensure that they still meet your needs and those of the audience, and that they reflect current trends, research, and issues your organization and research program are addressing.</a:t>
            </a:r>
          </a:p>
          <a:p>
            <a:pPr marL="0" lvl="0" indent="0" algn="just">
              <a:lnSpc>
                <a:spcPct val="150000"/>
              </a:lnSpc>
              <a:spcBef>
                <a:spcPts val="1200"/>
              </a:spcBef>
              <a:buNone/>
              <a:tabLst>
                <a:tab pos="895350" algn="l"/>
              </a:tabLst>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2537879"/>
      </p:ext>
    </p:extLst>
  </p:cSld>
  <p:clrMapOvr>
    <a:masterClrMapping/>
  </p:clrMapOvr>
  <p:transition spd="slow">
    <p:cover dir="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5.5. Communication Processes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72</a:t>
            </a:fld>
            <a:endParaRPr/>
          </a:p>
        </p:txBody>
      </p:sp>
      <p:sp>
        <p:nvSpPr>
          <p:cNvPr id="24" name="Text Placeholder 23"/>
          <p:cNvSpPr>
            <a:spLocks noGrp="1"/>
          </p:cNvSpPr>
          <p:nvPr>
            <p:ph type="body" idx="1"/>
          </p:nvPr>
        </p:nvSpPr>
        <p:spPr>
          <a:xfrm>
            <a:off x="0" y="1276350"/>
            <a:ext cx="9144000" cy="3867150"/>
          </a:xfrm>
        </p:spPr>
        <p:txBody>
          <a:bodyPr/>
          <a:lstStyle/>
          <a:p>
            <a:pPr marL="0" lvl="0" indent="0" algn="just">
              <a:lnSpc>
                <a:spcPct val="150000"/>
              </a:lnSpc>
              <a:spcBef>
                <a:spcPts val="1200"/>
              </a:spcBef>
              <a:buNone/>
              <a:tabLst>
                <a:tab pos="895350" algn="l"/>
              </a:tabLst>
            </a:pPr>
            <a:r>
              <a:rPr lang="en-US" sz="1400" dirty="0">
                <a:latin typeface="Times New Roman" panose="02020603050405020304" pitchFamily="18" charset="0"/>
                <a:ea typeface="Ebrima" panose="02000000000000000000" pitchFamily="2" charset="0"/>
                <a:cs typeface="Times New Roman" panose="02020603050405020304" pitchFamily="18" charset="0"/>
              </a:rPr>
              <a:t>The process of communication refers to the transmission or passage of information or message from the sender through a selected channel to the receiver overcoming barriers that affect its pace. Therefore, throughout the communication processes, consider the following measures for the effectiveness of communications and advocacy activities:</a:t>
            </a:r>
          </a:p>
          <a:p>
            <a:pPr marL="0" lvl="0" indent="0" algn="just">
              <a:lnSpc>
                <a:spcPct val="150000"/>
              </a:lnSpc>
              <a:spcBef>
                <a:spcPts val="1200"/>
              </a:spcBef>
              <a:buNone/>
              <a:tabLst>
                <a:tab pos="895350" algn="l"/>
              </a:tabLst>
            </a:pPr>
            <a:r>
              <a:rPr lang="en-US" sz="1400" dirty="0">
                <a:latin typeface="Times New Roman" panose="02020603050405020304" pitchFamily="18" charset="0"/>
                <a:ea typeface="Ebrima" panose="02000000000000000000" pitchFamily="2" charset="0"/>
                <a:cs typeface="Times New Roman" panose="02020603050405020304" pitchFamily="18" charset="0"/>
              </a:rPr>
              <a:t>5.5.1. Define your goals</a:t>
            </a:r>
          </a:p>
          <a:p>
            <a:pPr marL="0" lvl="0" indent="0" algn="just">
              <a:lnSpc>
                <a:spcPct val="150000"/>
              </a:lnSpc>
              <a:spcBef>
                <a:spcPts val="1200"/>
              </a:spcBef>
              <a:buNone/>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What </a:t>
            </a:r>
            <a:r>
              <a:rPr lang="en-US" sz="1400" dirty="0">
                <a:latin typeface="Times New Roman" panose="02020603050405020304" pitchFamily="18" charset="0"/>
                <a:ea typeface="Ebrima" panose="02000000000000000000" pitchFamily="2" charset="0"/>
                <a:cs typeface="Times New Roman" panose="02020603050405020304" pitchFamily="18" charset="0"/>
              </a:rPr>
              <a:t>change is needed? Long term or short term?</a:t>
            </a:r>
          </a:p>
          <a:p>
            <a:pPr marL="0" lvl="0" indent="0" algn="just">
              <a:lnSpc>
                <a:spcPct val="150000"/>
              </a:lnSpc>
              <a:spcBef>
                <a:spcPts val="1200"/>
              </a:spcBef>
              <a:buNone/>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What </a:t>
            </a:r>
            <a:r>
              <a:rPr lang="en-US" sz="1400" dirty="0">
                <a:latin typeface="Times New Roman" panose="02020603050405020304" pitchFamily="18" charset="0"/>
                <a:ea typeface="Ebrima" panose="02000000000000000000" pitchFamily="2" charset="0"/>
                <a:cs typeface="Times New Roman" panose="02020603050405020304" pitchFamily="18" charset="0"/>
              </a:rPr>
              <a:t>do we want to ask for? </a:t>
            </a:r>
          </a:p>
          <a:p>
            <a:pPr marL="0" lvl="0" indent="0" algn="just">
              <a:lnSpc>
                <a:spcPct val="150000"/>
              </a:lnSpc>
              <a:spcBef>
                <a:spcPts val="1200"/>
              </a:spcBef>
              <a:buNone/>
              <a:tabLst>
                <a:tab pos="895350" algn="l"/>
              </a:tabLst>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Does </a:t>
            </a:r>
            <a:r>
              <a:rPr lang="en-US" sz="1400" dirty="0">
                <a:latin typeface="Times New Roman" panose="02020603050405020304" pitchFamily="18" charset="0"/>
                <a:ea typeface="Ebrima" panose="02000000000000000000" pitchFamily="2" charset="0"/>
                <a:cs typeface="Times New Roman" panose="02020603050405020304" pitchFamily="18" charset="0"/>
              </a:rPr>
              <a:t>it require change in legislation, policy, regulation, programs and /or funding?</a:t>
            </a:r>
          </a:p>
          <a:p>
            <a:pPr marL="0" lvl="0" indent="0" algn="just">
              <a:lnSpc>
                <a:spcPct val="150000"/>
              </a:lnSpc>
              <a:spcBef>
                <a:spcPts val="1200"/>
              </a:spcBef>
              <a:buNone/>
              <a:tabLst>
                <a:tab pos="895350" algn="l"/>
              </a:tabLst>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6379155"/>
      </p:ext>
    </p:extLst>
  </p:cSld>
  <p:clrMapOvr>
    <a:masterClrMapping/>
  </p:clrMapOvr>
  <p:transition spd="slow">
    <p:cover dir="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5.5. Communication Processes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73</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50000"/>
              </a:lnSpc>
              <a:buNone/>
            </a:pPr>
            <a:r>
              <a:rPr lang="en-US" sz="1400" b="1" dirty="0" smtClean="0"/>
              <a:t>            </a:t>
            </a:r>
            <a:r>
              <a:rPr lang="en-US" sz="1200" b="1" dirty="0" smtClean="0">
                <a:latin typeface="Times New Roman" panose="02020603050405020304" pitchFamily="18" charset="0"/>
                <a:cs typeface="Times New Roman" panose="02020603050405020304" pitchFamily="18" charset="0"/>
              </a:rPr>
              <a:t>5.5.2</a:t>
            </a:r>
            <a:r>
              <a:rPr lang="en-US" sz="1200" b="1" dirty="0">
                <a:latin typeface="Times New Roman" panose="02020603050405020304" pitchFamily="18" charset="0"/>
                <a:cs typeface="Times New Roman" panose="02020603050405020304" pitchFamily="18" charset="0"/>
              </a:rPr>
              <a:t>. Know your audience</a:t>
            </a:r>
          </a:p>
          <a:p>
            <a:pPr lvl="0">
              <a:lnSpc>
                <a:spcPct val="150000"/>
              </a:lnSpc>
            </a:pPr>
            <a:r>
              <a:rPr lang="en-US" sz="1200" dirty="0">
                <a:latin typeface="Times New Roman" panose="02020603050405020304" pitchFamily="18" charset="0"/>
                <a:cs typeface="Times New Roman" panose="02020603050405020304" pitchFamily="18" charset="0"/>
              </a:rPr>
              <a:t>Multi-layered: policy makers, media, key constituencies, public     </a:t>
            </a:r>
          </a:p>
          <a:p>
            <a:pPr lvl="0">
              <a:lnSpc>
                <a:spcPct val="150000"/>
              </a:lnSpc>
            </a:pPr>
            <a:r>
              <a:rPr lang="en-US" sz="1200" dirty="0">
                <a:latin typeface="Times New Roman" panose="02020603050405020304" pitchFamily="18" charset="0"/>
                <a:cs typeface="Times New Roman" panose="02020603050405020304" pitchFamily="18" charset="0"/>
              </a:rPr>
              <a:t>Provincial and Territorial governments, health authorities and general public</a:t>
            </a:r>
          </a:p>
          <a:p>
            <a:pPr marL="101590" indent="0">
              <a:lnSpc>
                <a:spcPct val="150000"/>
              </a:lnSpc>
              <a:buNone/>
            </a:pPr>
            <a:r>
              <a:rPr lang="en-US" sz="1200" b="1" dirty="0" smtClean="0">
                <a:latin typeface="Times New Roman" panose="02020603050405020304" pitchFamily="18" charset="0"/>
                <a:cs typeface="Times New Roman" panose="02020603050405020304" pitchFamily="18" charset="0"/>
              </a:rPr>
              <a:t>           5.5.3</a:t>
            </a:r>
            <a:r>
              <a:rPr lang="en-US" sz="1200" b="1" dirty="0">
                <a:latin typeface="Times New Roman" panose="02020603050405020304" pitchFamily="18" charset="0"/>
                <a:cs typeface="Times New Roman" panose="02020603050405020304" pitchFamily="18" charset="0"/>
              </a:rPr>
              <a:t>. Craft your message</a:t>
            </a:r>
          </a:p>
          <a:p>
            <a:pPr lvl="0">
              <a:lnSpc>
                <a:spcPct val="150000"/>
              </a:lnSpc>
            </a:pPr>
            <a:r>
              <a:rPr lang="en-US" sz="1200" dirty="0">
                <a:latin typeface="Times New Roman" panose="02020603050405020304" pitchFamily="18" charset="0"/>
                <a:cs typeface="Times New Roman" panose="02020603050405020304" pitchFamily="18" charset="0"/>
              </a:rPr>
              <a:t>Be clear on what you  are asking for  and Keep it simple and focused</a:t>
            </a:r>
          </a:p>
          <a:p>
            <a:pPr lvl="0">
              <a:lnSpc>
                <a:spcPct val="150000"/>
              </a:lnSpc>
            </a:pPr>
            <a:r>
              <a:rPr lang="en-US" sz="1200" dirty="0">
                <a:latin typeface="Times New Roman" panose="02020603050405020304" pitchFamily="18" charset="0"/>
                <a:cs typeface="Times New Roman" panose="02020603050405020304" pitchFamily="18" charset="0"/>
              </a:rPr>
              <a:t>Use positive language</a:t>
            </a:r>
          </a:p>
          <a:p>
            <a:pPr lvl="0">
              <a:lnSpc>
                <a:spcPct val="150000"/>
              </a:lnSpc>
            </a:pPr>
            <a:r>
              <a:rPr lang="en-US" sz="1200" dirty="0">
                <a:latin typeface="Times New Roman" panose="02020603050405020304" pitchFamily="18" charset="0"/>
                <a:cs typeface="Times New Roman" panose="02020603050405020304" pitchFamily="18" charset="0"/>
              </a:rPr>
              <a:t>Tailor message to audience- research and appeal to audience’s self-interest</a:t>
            </a:r>
          </a:p>
          <a:p>
            <a:pPr lvl="0">
              <a:lnSpc>
                <a:spcPct val="150000"/>
              </a:lnSpc>
            </a:pPr>
            <a:r>
              <a:rPr lang="en-US" sz="1200" dirty="0">
                <a:latin typeface="Times New Roman" panose="02020603050405020304" pitchFamily="18" charset="0"/>
                <a:cs typeface="Times New Roman" panose="02020603050405020304" pitchFamily="18" charset="0"/>
              </a:rPr>
              <a:t>Acknowledge environment/context- be pragmatic     </a:t>
            </a:r>
          </a:p>
          <a:p>
            <a:pPr lvl="0">
              <a:lnSpc>
                <a:spcPct val="150000"/>
              </a:lnSpc>
            </a:pPr>
            <a:r>
              <a:rPr lang="en-US" sz="1200" dirty="0">
                <a:latin typeface="Times New Roman" panose="02020603050405020304" pitchFamily="18" charset="0"/>
                <a:cs typeface="Times New Roman" panose="02020603050405020304" pitchFamily="18" charset="0"/>
              </a:rPr>
              <a:t>Make the case need to look at the problem, the solution(s) and the benefits</a:t>
            </a:r>
          </a:p>
          <a:p>
            <a:pPr lvl="0">
              <a:lnSpc>
                <a:spcPct val="150000"/>
              </a:lnSpc>
            </a:pPr>
            <a:r>
              <a:rPr lang="en-US" sz="1200" dirty="0">
                <a:latin typeface="Times New Roman" panose="02020603050405020304" pitchFamily="18" charset="0"/>
                <a:cs typeface="Times New Roman" panose="02020603050405020304" pitchFamily="18" charset="0"/>
              </a:rPr>
              <a:t>Be consistent and distribute clear concise position </a:t>
            </a:r>
            <a:r>
              <a:rPr lang="en-US" sz="1200" dirty="0" smtClean="0">
                <a:latin typeface="Times New Roman" panose="02020603050405020304" pitchFamily="18" charset="0"/>
                <a:cs typeface="Times New Roman" panose="02020603050405020304" pitchFamily="18" charset="0"/>
              </a:rPr>
              <a:t>statements</a:t>
            </a:r>
          </a:p>
          <a:p>
            <a:pPr lvl="0">
              <a:lnSpc>
                <a:spcPct val="150000"/>
              </a:lnSpc>
            </a:pPr>
            <a:r>
              <a:rPr lang="en-US" sz="1200" dirty="0" smtClean="0">
                <a:latin typeface="Calibri" panose="020F0502020204030204" pitchFamily="34" charset="0"/>
                <a:ea typeface="Ebrima" panose="02000000000000000000" pitchFamily="2" charset="0"/>
                <a:cs typeface="Calibri" panose="020F0502020204030204" pitchFamily="34" charset="0"/>
              </a:rPr>
              <a:t>Use </a:t>
            </a:r>
            <a:r>
              <a:rPr lang="en-US" sz="1200" dirty="0">
                <a:latin typeface="Calibri" panose="020F0502020204030204" pitchFamily="34" charset="0"/>
                <a:ea typeface="Ebrima" panose="02000000000000000000" pitchFamily="2" charset="0"/>
                <a:cs typeface="Calibri" panose="020F0502020204030204" pitchFamily="34" charset="0"/>
              </a:rPr>
              <a:t>evidence - facts carry more weight than anecdotal evidence     </a:t>
            </a:r>
            <a:endParaRPr lang="en-US" sz="1200" dirty="0">
              <a:latin typeface="Noto Sans Symbols"/>
              <a:ea typeface="Noto Sans Symbols"/>
              <a:cs typeface="Noto Sans Symbols"/>
            </a:endParaRPr>
          </a:p>
          <a:p>
            <a:pPr marL="101590" lvl="0" indent="0">
              <a:lnSpc>
                <a:spcPct val="150000"/>
              </a:lnSpc>
              <a:buNone/>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4279419"/>
      </p:ext>
    </p:extLst>
  </p:cSld>
  <p:clrMapOvr>
    <a:masterClrMapping/>
  </p:clrMapOvr>
  <p:transition spd="slow">
    <p:cover dir="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5.5. Communication Processes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74</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50000"/>
              </a:lnSpc>
              <a:buNone/>
            </a:pPr>
            <a:r>
              <a:rPr lang="en-US" sz="1200" dirty="0"/>
              <a:t>5.5.4. Identify the Messenger</a:t>
            </a:r>
          </a:p>
          <a:p>
            <a:pPr marL="101590" indent="0">
              <a:lnSpc>
                <a:spcPct val="150000"/>
              </a:lnSpc>
              <a:buNone/>
            </a:pPr>
            <a:r>
              <a:rPr lang="en-US" sz="1200" dirty="0" smtClean="0"/>
              <a:t>● The </a:t>
            </a:r>
            <a:r>
              <a:rPr lang="en-US" sz="1200" dirty="0"/>
              <a:t>target audience will determine the messenger</a:t>
            </a:r>
          </a:p>
          <a:p>
            <a:pPr marL="101590" indent="0">
              <a:lnSpc>
                <a:spcPct val="150000"/>
              </a:lnSpc>
              <a:buNone/>
            </a:pPr>
            <a:r>
              <a:rPr lang="en-US" sz="1200" dirty="0" smtClean="0"/>
              <a:t>● As </a:t>
            </a:r>
            <a:r>
              <a:rPr lang="en-US" sz="1200" dirty="0"/>
              <a:t>we cultivate champions, they will also become messengers </a:t>
            </a:r>
          </a:p>
          <a:p>
            <a:pPr marL="101590" indent="0">
              <a:lnSpc>
                <a:spcPct val="150000"/>
              </a:lnSpc>
              <a:buNone/>
            </a:pPr>
            <a:r>
              <a:rPr lang="en-US" sz="1200" dirty="0" smtClean="0"/>
              <a:t>● Media </a:t>
            </a:r>
            <a:r>
              <a:rPr lang="en-US" sz="1200" dirty="0"/>
              <a:t>is best handled by a designated person(s)</a:t>
            </a:r>
          </a:p>
          <a:p>
            <a:pPr marL="101590" indent="0">
              <a:lnSpc>
                <a:spcPct val="150000"/>
              </a:lnSpc>
              <a:buNone/>
            </a:pPr>
            <a:r>
              <a:rPr lang="en-US" sz="1200" dirty="0"/>
              <a:t>5.5.5. Identify Delivery Methods</a:t>
            </a:r>
          </a:p>
          <a:p>
            <a:pPr marL="101590" indent="0">
              <a:lnSpc>
                <a:spcPct val="150000"/>
              </a:lnSpc>
              <a:buNone/>
            </a:pPr>
            <a:r>
              <a:rPr lang="en-US" sz="1200" dirty="0" smtClean="0"/>
              <a:t>● Tactics </a:t>
            </a:r>
            <a:r>
              <a:rPr lang="en-US" sz="1200" dirty="0"/>
              <a:t>to reach general public</a:t>
            </a:r>
          </a:p>
          <a:p>
            <a:pPr marL="101590" indent="0">
              <a:lnSpc>
                <a:spcPct val="150000"/>
              </a:lnSpc>
              <a:buNone/>
            </a:pPr>
            <a:r>
              <a:rPr lang="en-US" sz="1200" dirty="0" smtClean="0"/>
              <a:t>⮚ Media </a:t>
            </a:r>
            <a:r>
              <a:rPr lang="en-US" sz="1200" dirty="0"/>
              <a:t>stories</a:t>
            </a:r>
          </a:p>
          <a:p>
            <a:pPr marL="101590" indent="0">
              <a:lnSpc>
                <a:spcPct val="150000"/>
              </a:lnSpc>
              <a:buNone/>
            </a:pPr>
            <a:r>
              <a:rPr lang="en-US" sz="1200" dirty="0" smtClean="0"/>
              <a:t>⮚ Editorials</a:t>
            </a:r>
            <a:endParaRPr lang="en-US" sz="1200" dirty="0"/>
          </a:p>
          <a:p>
            <a:pPr marL="101590" indent="0">
              <a:lnSpc>
                <a:spcPct val="150000"/>
              </a:lnSpc>
              <a:buNone/>
            </a:pPr>
            <a:r>
              <a:rPr lang="en-US" sz="1200" dirty="0" smtClean="0"/>
              <a:t>⮚ Awareness </a:t>
            </a:r>
            <a:r>
              <a:rPr lang="en-US" sz="1200" dirty="0"/>
              <a:t>campaigns</a:t>
            </a:r>
          </a:p>
          <a:p>
            <a:pPr marL="101590" indent="0">
              <a:lnSpc>
                <a:spcPct val="150000"/>
              </a:lnSpc>
              <a:buNone/>
            </a:pPr>
            <a:r>
              <a:rPr lang="en-US" sz="1200" dirty="0" smtClean="0"/>
              <a:t>⮚ Local </a:t>
            </a:r>
            <a:r>
              <a:rPr lang="en-US" sz="1200" dirty="0"/>
              <a:t>events</a:t>
            </a:r>
          </a:p>
        </p:txBody>
      </p:sp>
    </p:spTree>
    <p:extLst>
      <p:ext uri="{BB962C8B-B14F-4D97-AF65-F5344CB8AC3E}">
        <p14:creationId xmlns:p14="http://schemas.microsoft.com/office/powerpoint/2010/main" val="222048521"/>
      </p:ext>
    </p:extLst>
  </p:cSld>
  <p:clrMapOvr>
    <a:masterClrMapping/>
  </p:clrMapOvr>
  <p:transition spd="slow">
    <p:cover dir="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5.5. Communication Processes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75</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pPr>
            <a:r>
              <a:rPr lang="en-US" sz="1400" dirty="0">
                <a:latin typeface="Times New Roman" panose="02020603050405020304" pitchFamily="18" charset="0"/>
                <a:ea typeface="Ebrima" panose="02000000000000000000" pitchFamily="2" charset="0"/>
                <a:cs typeface="Times New Roman" panose="02020603050405020304" pitchFamily="18" charset="0"/>
              </a:rPr>
              <a:t>Tactics to reach media</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Choose right communication tool:</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Press releases, Op-Ed, press conferences, letters</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Use positive language, Make sure sources are credible</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Make sure information is timely shared, </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Localize the issue, accent human interest angle</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07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Demonstrate support</a:t>
            </a:r>
            <a:endParaRPr lang="en-US" sz="1400" dirty="0">
              <a:effectLst/>
              <a:latin typeface="Times New Roman" panose="02020603050405020304" pitchFamily="18" charset="0"/>
              <a:ea typeface="Noto Sans Symbols"/>
              <a:cs typeface="Times New Roman" panose="02020603050405020304" pitchFamily="18" charset="0"/>
            </a:endParaRPr>
          </a:p>
        </p:txBody>
      </p:sp>
    </p:spTree>
    <p:extLst>
      <p:ext uri="{BB962C8B-B14F-4D97-AF65-F5344CB8AC3E}">
        <p14:creationId xmlns:p14="http://schemas.microsoft.com/office/powerpoint/2010/main" val="2219745315"/>
      </p:ext>
    </p:extLst>
  </p:cSld>
  <p:clrMapOvr>
    <a:masterClrMapping/>
  </p:clrMapOvr>
  <p:transition spd="slow">
    <p:cover dir="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5.5. Communication Processes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76</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pPr>
            <a:r>
              <a:rPr lang="en-US" sz="1400" dirty="0">
                <a:latin typeface="Times New Roman" panose="02020603050405020304" pitchFamily="18" charset="0"/>
                <a:ea typeface="Ebrima" panose="02000000000000000000" pitchFamily="2" charset="0"/>
                <a:cs typeface="Times New Roman" panose="02020603050405020304" pitchFamily="18" charset="0"/>
              </a:rPr>
              <a:t>Tactics to reach political level of government</a:t>
            </a:r>
          </a:p>
          <a:p>
            <a:pPr marL="101590" indent="0" algn="just">
              <a:lnSpc>
                <a:spcPct val="150000"/>
              </a:lnSpc>
              <a:spcBef>
                <a:spcPts val="1200"/>
              </a:spcBef>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Meetings </a:t>
            </a:r>
            <a:r>
              <a:rPr lang="en-US" sz="1400" dirty="0">
                <a:latin typeface="Times New Roman" panose="02020603050405020304" pitchFamily="18" charset="0"/>
                <a:ea typeface="Ebrima" panose="02000000000000000000" pitchFamily="2" charset="0"/>
                <a:cs typeface="Times New Roman" panose="02020603050405020304" pitchFamily="18" charset="0"/>
              </a:rPr>
              <a:t>with elected officials – follow up</a:t>
            </a:r>
          </a:p>
          <a:p>
            <a:pPr marL="101590" indent="0" algn="just">
              <a:lnSpc>
                <a:spcPct val="150000"/>
              </a:lnSpc>
              <a:spcBef>
                <a:spcPts val="1200"/>
              </a:spcBef>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Letter </a:t>
            </a:r>
            <a:r>
              <a:rPr lang="en-US" sz="1400" dirty="0">
                <a:latin typeface="Times New Roman" panose="02020603050405020304" pitchFamily="18" charset="0"/>
                <a:ea typeface="Ebrima" panose="02000000000000000000" pitchFamily="2" charset="0"/>
                <a:cs typeface="Times New Roman" panose="02020603050405020304" pitchFamily="18" charset="0"/>
              </a:rPr>
              <a:t>writing campaigns then follow up in person</a:t>
            </a:r>
          </a:p>
          <a:p>
            <a:pPr marL="101590" indent="0" algn="just">
              <a:lnSpc>
                <a:spcPct val="150000"/>
              </a:lnSpc>
              <a:spcBef>
                <a:spcPts val="1200"/>
              </a:spcBef>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Distribute </a:t>
            </a:r>
            <a:r>
              <a:rPr lang="en-US" sz="1400" dirty="0">
                <a:latin typeface="Times New Roman" panose="02020603050405020304" pitchFamily="18" charset="0"/>
                <a:ea typeface="Ebrima" panose="02000000000000000000" pitchFamily="2" charset="0"/>
                <a:cs typeface="Times New Roman" panose="02020603050405020304" pitchFamily="18" charset="0"/>
              </a:rPr>
              <a:t>background documentation proving our case</a:t>
            </a:r>
          </a:p>
          <a:p>
            <a:pPr marL="101590" indent="0" algn="just">
              <a:lnSpc>
                <a:spcPct val="150000"/>
              </a:lnSpc>
              <a:spcBef>
                <a:spcPts val="1200"/>
              </a:spcBef>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Petitions </a:t>
            </a:r>
            <a:r>
              <a:rPr lang="en-US" sz="1400" dirty="0">
                <a:latin typeface="Times New Roman" panose="02020603050405020304" pitchFamily="18" charset="0"/>
                <a:ea typeface="Ebrima" panose="02000000000000000000" pitchFamily="2" charset="0"/>
                <a:cs typeface="Times New Roman" panose="02020603050405020304" pitchFamily="18" charset="0"/>
              </a:rPr>
              <a:t>and/or appear before Caucus</a:t>
            </a:r>
          </a:p>
          <a:p>
            <a:pPr marL="101590" indent="0" algn="just">
              <a:lnSpc>
                <a:spcPct val="150000"/>
              </a:lnSpc>
              <a:spcBef>
                <a:spcPts val="1200"/>
              </a:spcBef>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Appear </a:t>
            </a:r>
            <a:r>
              <a:rPr lang="en-US" sz="1400" dirty="0">
                <a:latin typeface="Times New Roman" panose="02020603050405020304" pitchFamily="18" charset="0"/>
                <a:ea typeface="Ebrima" panose="02000000000000000000" pitchFamily="2" charset="0"/>
                <a:cs typeface="Times New Roman" panose="02020603050405020304" pitchFamily="18" charset="0"/>
              </a:rPr>
              <a:t>before a Parliamentary Committee</a:t>
            </a:r>
          </a:p>
        </p:txBody>
      </p:sp>
    </p:spTree>
    <p:extLst>
      <p:ext uri="{BB962C8B-B14F-4D97-AF65-F5344CB8AC3E}">
        <p14:creationId xmlns:p14="http://schemas.microsoft.com/office/powerpoint/2010/main" val="1418224088"/>
      </p:ext>
    </p:extLst>
  </p:cSld>
  <p:clrMapOvr>
    <a:masterClrMapping/>
  </p:clrMapOvr>
  <p:transition spd="slow">
    <p:cover dir="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5.5. Communication Processes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77</a:t>
            </a:fld>
            <a:endParaRPr/>
          </a:p>
        </p:txBody>
      </p:sp>
      <p:sp>
        <p:nvSpPr>
          <p:cNvPr id="24" name="Text Placeholder 23"/>
          <p:cNvSpPr>
            <a:spLocks noGrp="1"/>
          </p:cNvSpPr>
          <p:nvPr>
            <p:ph type="body" idx="1"/>
          </p:nvPr>
        </p:nvSpPr>
        <p:spPr>
          <a:xfrm>
            <a:off x="0" y="1276350"/>
            <a:ext cx="9144000" cy="3867150"/>
          </a:xfrm>
        </p:spPr>
        <p:txBody>
          <a:bodyPr/>
          <a:lstStyle/>
          <a:p>
            <a:pPr algn="just">
              <a:lnSpc>
                <a:spcPct val="150000"/>
              </a:lnSpc>
              <a:spcBef>
                <a:spcPts val="1200"/>
              </a:spcBef>
            </a:pPr>
            <a:r>
              <a:rPr lang="en-US" sz="1400" dirty="0">
                <a:latin typeface="Times New Roman" panose="02020603050405020304" pitchFamily="18" charset="0"/>
                <a:ea typeface="Ebrima" panose="02000000000000000000" pitchFamily="2" charset="0"/>
                <a:cs typeface="Times New Roman" panose="02020603050405020304" pitchFamily="18" charset="0"/>
              </a:rPr>
              <a:t> Tactics to reach departmental level of government</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Meet with departmental employees responsible for issue</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Meet with other government employees that may have an interest in the issue</a:t>
            </a:r>
            <a:endParaRPr lang="en-US" sz="1400" dirty="0">
              <a:latin typeface="Times New Roman" panose="02020603050405020304" pitchFamily="18" charset="0"/>
              <a:ea typeface="Noto Sans Symbols"/>
              <a:cs typeface="Times New Roman" panose="02020603050405020304" pitchFamily="18" charset="0"/>
            </a:endParaRPr>
          </a:p>
          <a:p>
            <a:pPr marL="342900" lvl="0" indent="-342900" algn="just">
              <a:lnSpc>
                <a:spcPct val="150000"/>
              </a:lnSpc>
              <a:spcBef>
                <a:spcPts val="1200"/>
              </a:spcBef>
              <a:buFont typeface="Arial" panose="020B0604020202020204" pitchFamily="34" charset="0"/>
              <a:buChar char="●"/>
            </a:pPr>
            <a:r>
              <a:rPr lang="en-US" sz="1400" dirty="0">
                <a:latin typeface="Times New Roman" panose="02020603050405020304" pitchFamily="18" charset="0"/>
                <a:ea typeface="Ebrima" panose="02000000000000000000" pitchFamily="2" charset="0"/>
                <a:cs typeface="Times New Roman" panose="02020603050405020304" pitchFamily="18" charset="0"/>
              </a:rPr>
              <a:t>Be prepared with discussion information and background info that they can use to make the case within government</a:t>
            </a:r>
          </a:p>
        </p:txBody>
      </p:sp>
    </p:spTree>
    <p:extLst>
      <p:ext uri="{BB962C8B-B14F-4D97-AF65-F5344CB8AC3E}">
        <p14:creationId xmlns:p14="http://schemas.microsoft.com/office/powerpoint/2010/main" val="3927279660"/>
      </p:ext>
    </p:extLst>
  </p:cSld>
  <p:clrMapOvr>
    <a:masterClrMapping/>
  </p:clrMapOvr>
  <p:transition spd="slow">
    <p:cover dir="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5.5. Communication Processes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78</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a:t>
            </a:r>
            <a:r>
              <a:rPr lang="en-US" sz="1400" b="1" dirty="0" smtClean="0">
                <a:latin typeface="Times New Roman" panose="02020603050405020304" pitchFamily="18" charset="0"/>
                <a:cs typeface="Times New Roman" panose="02020603050405020304" pitchFamily="18" charset="0"/>
              </a:rPr>
              <a:t>5.5.6</a:t>
            </a:r>
            <a:r>
              <a:rPr lang="en-US" sz="1400" b="1" dirty="0">
                <a:latin typeface="Times New Roman" panose="02020603050405020304" pitchFamily="18" charset="0"/>
                <a:cs typeface="Times New Roman" panose="02020603050405020304" pitchFamily="18" charset="0"/>
              </a:rPr>
              <a:t>. Identify Resources and Gaps</a:t>
            </a:r>
          </a:p>
          <a:p>
            <a:pPr lvl="0">
              <a:lnSpc>
                <a:spcPct val="150000"/>
              </a:lnSpc>
            </a:pPr>
            <a:r>
              <a:rPr lang="en-US" sz="1400" dirty="0">
                <a:latin typeface="Times New Roman" panose="02020603050405020304" pitchFamily="18" charset="0"/>
                <a:cs typeface="Times New Roman" panose="02020603050405020304" pitchFamily="18" charset="0"/>
              </a:rPr>
              <a:t>Do a SWOT analysis and  build on existing resources and opportunities</a:t>
            </a:r>
          </a:p>
          <a:p>
            <a:pPr lvl="0">
              <a:lnSpc>
                <a:spcPct val="150000"/>
              </a:lnSpc>
            </a:pPr>
            <a:r>
              <a:rPr lang="en-US" sz="1400" dirty="0">
                <a:latin typeface="Times New Roman" panose="02020603050405020304" pitchFamily="18" charset="0"/>
                <a:cs typeface="Times New Roman" panose="02020603050405020304" pitchFamily="18" charset="0"/>
              </a:rPr>
              <a:t>Analyze alliances, relationships, information, political intelligence, capacity of staff and  opportunities</a:t>
            </a:r>
          </a:p>
          <a:p>
            <a:pPr lvl="0">
              <a:lnSpc>
                <a:spcPct val="150000"/>
              </a:lnSpc>
            </a:pPr>
            <a:r>
              <a:rPr lang="en-US" sz="1400" dirty="0">
                <a:latin typeface="Times New Roman" panose="02020603050405020304" pitchFamily="18" charset="0"/>
                <a:cs typeface="Times New Roman" panose="02020603050405020304" pitchFamily="18" charset="0"/>
              </a:rPr>
              <a:t>Develop capacities which are lacking and  research, media, outreach</a:t>
            </a:r>
          </a:p>
        </p:txBody>
      </p:sp>
    </p:spTree>
    <p:extLst>
      <p:ext uri="{BB962C8B-B14F-4D97-AF65-F5344CB8AC3E}">
        <p14:creationId xmlns:p14="http://schemas.microsoft.com/office/powerpoint/2010/main" val="827013516"/>
      </p:ext>
    </p:extLst>
  </p:cSld>
  <p:clrMapOvr>
    <a:masterClrMapping/>
  </p:clrMapOvr>
  <p:transition spd="slow">
    <p:cover dir="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5.5. Communication Processes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79</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50000"/>
              </a:lnSpc>
              <a:buNone/>
            </a:pPr>
            <a:r>
              <a:rPr lang="en-US" sz="1400" dirty="0">
                <a:latin typeface="Times New Roman" panose="02020603050405020304" pitchFamily="18" charset="0"/>
                <a:ea typeface="Ebrima" panose="02000000000000000000" pitchFamily="2" charset="0"/>
                <a:cs typeface="Times New Roman" panose="02020603050405020304" pitchFamily="18" charset="0"/>
              </a:rPr>
              <a:t>5.5.7. Plan Next Steps</a:t>
            </a:r>
          </a:p>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Identify </a:t>
            </a:r>
            <a:r>
              <a:rPr lang="en-US" sz="1400" dirty="0">
                <a:latin typeface="Times New Roman" panose="02020603050405020304" pitchFamily="18" charset="0"/>
                <a:ea typeface="Ebrima" panose="02000000000000000000" pitchFamily="2" charset="0"/>
                <a:cs typeface="Times New Roman" panose="02020603050405020304" pitchFamily="18" charset="0"/>
              </a:rPr>
              <a:t>achievable goals that set stage for larger work, include in the advocacy strategy/plan</a:t>
            </a:r>
          </a:p>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Priority </a:t>
            </a:r>
            <a:r>
              <a:rPr lang="en-US" sz="1400" dirty="0">
                <a:latin typeface="Times New Roman" panose="02020603050405020304" pitchFamily="18" charset="0"/>
                <a:ea typeface="Ebrima" panose="02000000000000000000" pitchFamily="2" charset="0"/>
                <a:cs typeface="Times New Roman" panose="02020603050405020304" pitchFamily="18" charset="0"/>
              </a:rPr>
              <a:t>area, action, target</a:t>
            </a:r>
          </a:p>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Timelines</a:t>
            </a:r>
            <a:r>
              <a:rPr lang="en-US" sz="1400" dirty="0">
                <a:latin typeface="Times New Roman" panose="02020603050405020304" pitchFamily="18" charset="0"/>
                <a:ea typeface="Ebrima" panose="02000000000000000000" pitchFamily="2" charset="0"/>
                <a:cs typeface="Times New Roman" panose="02020603050405020304" pitchFamily="18" charset="0"/>
              </a:rPr>
              <a:t>, partners, resources, critical path or next steps, set out clear steps – including timelines</a:t>
            </a:r>
          </a:p>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Be </a:t>
            </a:r>
            <a:r>
              <a:rPr lang="en-US" sz="1400" dirty="0">
                <a:latin typeface="Times New Roman" panose="02020603050405020304" pitchFamily="18" charset="0"/>
                <a:ea typeface="Ebrima" panose="02000000000000000000" pitchFamily="2" charset="0"/>
                <a:cs typeface="Times New Roman" panose="02020603050405020304" pitchFamily="18" charset="0"/>
              </a:rPr>
              <a:t>clear on who needs to do what and when communicate the plan with partners and be flexible</a:t>
            </a:r>
          </a:p>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Keep </a:t>
            </a:r>
            <a:r>
              <a:rPr lang="en-US" sz="1400" dirty="0">
                <a:latin typeface="Times New Roman" panose="02020603050405020304" pitchFamily="18" charset="0"/>
                <a:ea typeface="Ebrima" panose="02000000000000000000" pitchFamily="2" charset="0"/>
                <a:cs typeface="Times New Roman" panose="02020603050405020304" pitchFamily="18" charset="0"/>
              </a:rPr>
              <a:t>focused on your organizational long term goal</a:t>
            </a:r>
          </a:p>
        </p:txBody>
      </p:sp>
    </p:spTree>
    <p:extLst>
      <p:ext uri="{BB962C8B-B14F-4D97-AF65-F5344CB8AC3E}">
        <p14:creationId xmlns:p14="http://schemas.microsoft.com/office/powerpoint/2010/main" val="502053866"/>
      </p:ext>
    </p:extLst>
  </p:cSld>
  <p:clrMapOvr>
    <a:masterClrMapping/>
  </p:clrMapOvr>
  <p:transition spd="slow">
    <p:cover dir="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5.5. Communication Processes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80</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50000"/>
              </a:lnSpc>
              <a:buNone/>
            </a:pPr>
            <a:r>
              <a:rPr lang="en-US" sz="1400" dirty="0">
                <a:latin typeface="Times New Roman" panose="02020603050405020304" pitchFamily="18" charset="0"/>
                <a:ea typeface="Ebrima" panose="02000000000000000000" pitchFamily="2" charset="0"/>
                <a:cs typeface="Times New Roman" panose="02020603050405020304" pitchFamily="18" charset="0"/>
              </a:rPr>
              <a:t>5.5.8. Evaluate Effectiveness</a:t>
            </a:r>
          </a:p>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Regularly </a:t>
            </a:r>
            <a:r>
              <a:rPr lang="en-US" sz="1400" dirty="0">
                <a:latin typeface="Times New Roman" panose="02020603050405020304" pitchFamily="18" charset="0"/>
                <a:ea typeface="Ebrima" panose="02000000000000000000" pitchFamily="2" charset="0"/>
                <a:cs typeface="Times New Roman" panose="02020603050405020304" pitchFamily="18" charset="0"/>
              </a:rPr>
              <a:t>revisit each of the steps to make sure the strategy is effective     </a:t>
            </a:r>
          </a:p>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Discard </a:t>
            </a:r>
            <a:r>
              <a:rPr lang="en-US" sz="1400" dirty="0">
                <a:latin typeface="Times New Roman" panose="02020603050405020304" pitchFamily="18" charset="0"/>
                <a:ea typeface="Ebrima" panose="02000000000000000000" pitchFamily="2" charset="0"/>
                <a:cs typeface="Times New Roman" panose="02020603050405020304" pitchFamily="18" charset="0"/>
              </a:rPr>
              <a:t>any tactics which are not working and build on those that do      </a:t>
            </a:r>
          </a:p>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Re-evaluate </a:t>
            </a:r>
            <a:r>
              <a:rPr lang="en-US" sz="1400" dirty="0">
                <a:latin typeface="Times New Roman" panose="02020603050405020304" pitchFamily="18" charset="0"/>
                <a:ea typeface="Ebrima" panose="02000000000000000000" pitchFamily="2" charset="0"/>
                <a:cs typeface="Times New Roman" panose="02020603050405020304" pitchFamily="18" charset="0"/>
              </a:rPr>
              <a:t>as new opportunities and challenges emerge</a:t>
            </a:r>
          </a:p>
          <a:p>
            <a:pPr marL="101590" indent="0">
              <a:lnSpc>
                <a:spcPct val="150000"/>
              </a:lnSpc>
              <a:buNone/>
            </a:pPr>
            <a:r>
              <a:rPr lang="en-US" sz="1400" dirty="0" smtClean="0">
                <a:latin typeface="Times New Roman" panose="02020603050405020304" pitchFamily="18" charset="0"/>
                <a:ea typeface="Ebrima" panose="02000000000000000000" pitchFamily="2" charset="0"/>
                <a:cs typeface="Times New Roman" panose="02020603050405020304" pitchFamily="18" charset="0"/>
              </a:rPr>
              <a:t>● Communicate </a:t>
            </a:r>
            <a:r>
              <a:rPr lang="en-US" sz="1400" dirty="0">
                <a:latin typeface="Times New Roman" panose="02020603050405020304" pitchFamily="18" charset="0"/>
                <a:ea typeface="Ebrima" panose="02000000000000000000" pitchFamily="2" charset="0"/>
                <a:cs typeface="Times New Roman" panose="02020603050405020304" pitchFamily="18" charset="0"/>
              </a:rPr>
              <a:t>changes internally</a:t>
            </a:r>
          </a:p>
        </p:txBody>
      </p:sp>
    </p:spTree>
    <p:extLst>
      <p:ext uri="{BB962C8B-B14F-4D97-AF65-F5344CB8AC3E}">
        <p14:creationId xmlns:p14="http://schemas.microsoft.com/office/powerpoint/2010/main" val="412867653"/>
      </p:ext>
    </p:extLst>
  </p:cSld>
  <p:clrMapOvr>
    <a:masterClrMapping/>
  </p:clrMapOvr>
  <p:transition spd="slow">
    <p:cover dir="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0" y="438150"/>
            <a:ext cx="7772400" cy="609600"/>
          </a:xfrm>
          <a:prstGeom prst="rect">
            <a:avLst/>
          </a:prstGeom>
        </p:spPr>
        <p:txBody>
          <a:bodyPr spcFirstLastPara="1" wrap="square" lIns="91417" tIns="91417" rIns="91417" bIns="91417" anchor="ctr" anchorCtr="0">
            <a:noAutofit/>
          </a:bodyPr>
          <a:lstStyle/>
          <a:p>
            <a:r>
              <a:rPr lang="en-US" dirty="0"/>
              <a:t>6.REFERENCES</a:t>
            </a:r>
          </a:p>
        </p:txBody>
      </p:sp>
      <p:sp>
        <p:nvSpPr>
          <p:cNvPr id="192" name="Google Shape;192;p12"/>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81</a:t>
            </a:fld>
            <a:endParaRPr/>
          </a:p>
        </p:txBody>
      </p:sp>
      <p:sp>
        <p:nvSpPr>
          <p:cNvPr id="24" name="Text Placeholder 23"/>
          <p:cNvSpPr>
            <a:spLocks noGrp="1"/>
          </p:cNvSpPr>
          <p:nvPr>
            <p:ph type="body" idx="1"/>
          </p:nvPr>
        </p:nvSpPr>
        <p:spPr>
          <a:xfrm>
            <a:off x="0" y="1276350"/>
            <a:ext cx="9144000" cy="3867150"/>
          </a:xfrm>
        </p:spPr>
        <p:txBody>
          <a:bodyPr/>
          <a:lstStyle/>
          <a:p>
            <a:pPr marL="101590" indent="0">
              <a:lnSpc>
                <a:spcPct val="150000"/>
              </a:lnSpc>
              <a:buNone/>
            </a:pPr>
            <a:r>
              <a:rPr lang="en-US" sz="1400" dirty="0" err="1">
                <a:latin typeface="Times New Roman" panose="02020603050405020304" pitchFamily="18" charset="0"/>
                <a:ea typeface="Ebrima" panose="02000000000000000000" pitchFamily="2" charset="0"/>
                <a:cs typeface="Times New Roman" panose="02020603050405020304" pitchFamily="18" charset="0"/>
              </a:rPr>
              <a:t>Cronen</a:t>
            </a:r>
            <a:r>
              <a:rPr lang="en-US" sz="1400" dirty="0">
                <a:latin typeface="Times New Roman" panose="02020603050405020304" pitchFamily="18" charset="0"/>
                <a:ea typeface="Ebrima" panose="02000000000000000000" pitchFamily="2" charset="0"/>
                <a:cs typeface="Times New Roman" panose="02020603050405020304" pitchFamily="18" charset="0"/>
              </a:rPr>
              <a:t>, V., &amp; Pearce, W. B. (1982). The coordinated management of meaning: A theory of communication. In F. E. Dance (Ed.), Human communication theory (pp. 61–89). New York, NY: Harper &amp; Row.</a:t>
            </a:r>
          </a:p>
          <a:p>
            <a:pPr marL="101590" indent="0">
              <a:lnSpc>
                <a:spcPct val="150000"/>
              </a:lnSpc>
              <a:buNone/>
            </a:pPr>
            <a:r>
              <a:rPr lang="en-US" sz="1400" dirty="0">
                <a:latin typeface="Times New Roman" panose="02020603050405020304" pitchFamily="18" charset="0"/>
                <a:ea typeface="Ebrima" panose="02000000000000000000" pitchFamily="2" charset="0"/>
                <a:cs typeface="Times New Roman" panose="02020603050405020304" pitchFamily="18" charset="0"/>
              </a:rPr>
              <a:t>Leavitt, H., &amp; Mueller, R. (1951). Some effects of feedback on communication. Human Relations, 4, 401–410.</a:t>
            </a:r>
          </a:p>
          <a:p>
            <a:pPr marL="101590" indent="0">
              <a:lnSpc>
                <a:spcPct val="150000"/>
              </a:lnSpc>
              <a:buNone/>
            </a:pPr>
            <a:r>
              <a:rPr lang="en-US" sz="1400" dirty="0">
                <a:latin typeface="Times New Roman" panose="02020603050405020304" pitchFamily="18" charset="0"/>
                <a:ea typeface="Ebrima" panose="02000000000000000000" pitchFamily="2" charset="0"/>
                <a:cs typeface="Times New Roman" panose="02020603050405020304" pitchFamily="18" charset="0"/>
              </a:rPr>
              <a:t>McLean, S. (2003). The basics of speech communication. Boston, MA: Allyn &amp; Bacon.</a:t>
            </a:r>
          </a:p>
          <a:p>
            <a:pPr marL="101590" indent="0">
              <a:lnSpc>
                <a:spcPct val="150000"/>
              </a:lnSpc>
              <a:buNone/>
            </a:pPr>
            <a:r>
              <a:rPr lang="en-US" sz="1400" dirty="0">
                <a:latin typeface="Times New Roman" panose="02020603050405020304" pitchFamily="18" charset="0"/>
                <a:ea typeface="Ebrima" panose="02000000000000000000" pitchFamily="2" charset="0"/>
                <a:cs typeface="Times New Roman" panose="02020603050405020304" pitchFamily="18" charset="0"/>
              </a:rPr>
              <a:t>McLean, S. (2005). The basics of interpersonal communication (p. 10). Boston, MA: Allyn &amp; Bacon</a:t>
            </a:r>
            <a:r>
              <a:rPr lang="en-US" sz="1400" dirty="0" smtClean="0">
                <a:latin typeface="Times New Roman" panose="02020603050405020304" pitchFamily="18" charset="0"/>
                <a:ea typeface="Ebrima" panose="02000000000000000000" pitchFamily="2" charset="0"/>
                <a:cs typeface="Times New Roman" panose="02020603050405020304" pitchFamily="18" charset="0"/>
              </a:rPr>
              <a:t>.</a:t>
            </a:r>
          </a:p>
          <a:p>
            <a:pPr marL="101590" indent="0">
              <a:lnSpc>
                <a:spcPct val="150000"/>
              </a:lnSpc>
              <a:buNone/>
            </a:pPr>
            <a:r>
              <a:rPr lang="en-US" sz="1400" dirty="0">
                <a:latin typeface="Times New Roman" panose="02020603050405020304" pitchFamily="18" charset="0"/>
                <a:ea typeface="Ebrima" panose="02000000000000000000" pitchFamily="2" charset="0"/>
                <a:cs typeface="Times New Roman" panose="02020603050405020304" pitchFamily="18" charset="0"/>
              </a:rPr>
              <a:t>Pearce, W. B., &amp; </a:t>
            </a:r>
            <a:r>
              <a:rPr lang="en-US" sz="1400" dirty="0" err="1">
                <a:latin typeface="Times New Roman" panose="02020603050405020304" pitchFamily="18" charset="0"/>
                <a:ea typeface="Ebrima" panose="02000000000000000000" pitchFamily="2" charset="0"/>
                <a:cs typeface="Times New Roman" panose="02020603050405020304" pitchFamily="18" charset="0"/>
              </a:rPr>
              <a:t>Cronen</a:t>
            </a:r>
            <a:r>
              <a:rPr lang="en-US" sz="1400" dirty="0">
                <a:latin typeface="Times New Roman" panose="02020603050405020304" pitchFamily="18" charset="0"/>
                <a:ea typeface="Ebrima" panose="02000000000000000000" pitchFamily="2" charset="0"/>
                <a:cs typeface="Times New Roman" panose="02020603050405020304" pitchFamily="18" charset="0"/>
              </a:rPr>
              <a:t>, V. (1980). Communication, action, and meaning: The creating of social realities. New York, NY: </a:t>
            </a:r>
            <a:r>
              <a:rPr lang="en-US" sz="1400" dirty="0" err="1">
                <a:latin typeface="Times New Roman" panose="02020603050405020304" pitchFamily="18" charset="0"/>
                <a:ea typeface="Ebrima" panose="02000000000000000000" pitchFamily="2" charset="0"/>
                <a:cs typeface="Times New Roman" panose="02020603050405020304" pitchFamily="18" charset="0"/>
              </a:rPr>
              <a:t>Praeger</a:t>
            </a:r>
            <a:r>
              <a:rPr lang="en-US" sz="1400" dirty="0">
                <a:latin typeface="Times New Roman" panose="02020603050405020304" pitchFamily="18" charset="0"/>
                <a:ea typeface="Ebrima" panose="02000000000000000000" pitchFamily="2" charset="0"/>
                <a:cs typeface="Times New Roman" panose="02020603050405020304" pitchFamily="18" charset="0"/>
              </a:rPr>
              <a:t>.</a:t>
            </a:r>
          </a:p>
          <a:p>
            <a:pPr marL="101590" indent="0">
              <a:lnSpc>
                <a:spcPct val="150000"/>
              </a:lnSpc>
              <a:buNone/>
            </a:pPr>
            <a:r>
              <a:rPr lang="en-US" sz="1400" dirty="0">
                <a:latin typeface="Times New Roman" panose="02020603050405020304" pitchFamily="18" charset="0"/>
                <a:ea typeface="Ebrima" panose="02000000000000000000" pitchFamily="2" charset="0"/>
                <a:cs typeface="Times New Roman" panose="02020603050405020304" pitchFamily="18" charset="0"/>
              </a:rPr>
              <a:t>Pearson, J., &amp; Nelson, P. (2000). An introduction to human communication: Understanding and sharing (p. 6). Boston, MA: McGraw-Hill.</a:t>
            </a:r>
          </a:p>
          <a:p>
            <a:pPr marL="101590" indent="0">
              <a:lnSpc>
                <a:spcPct val="150000"/>
              </a:lnSpc>
              <a:buNone/>
            </a:pPr>
            <a:r>
              <a:rPr lang="en-US" sz="1400" dirty="0" err="1">
                <a:latin typeface="Times New Roman" panose="02020603050405020304" pitchFamily="18" charset="0"/>
                <a:ea typeface="Ebrima" panose="02000000000000000000" pitchFamily="2" charset="0"/>
                <a:cs typeface="Times New Roman" panose="02020603050405020304" pitchFamily="18" charset="0"/>
              </a:rPr>
              <a:t>Weekley</a:t>
            </a:r>
            <a:r>
              <a:rPr lang="en-US" sz="1400" dirty="0">
                <a:latin typeface="Times New Roman" panose="02020603050405020304" pitchFamily="18" charset="0"/>
                <a:ea typeface="Ebrima" panose="02000000000000000000" pitchFamily="2" charset="0"/>
                <a:cs typeface="Times New Roman" panose="02020603050405020304" pitchFamily="18" charset="0"/>
              </a:rPr>
              <a:t>, E. (1967). An etymological dictionary of modern English (Vol. 1, p. 338). </a:t>
            </a:r>
            <a:r>
              <a:rPr lang="en-US" sz="1400">
                <a:latin typeface="Times New Roman" panose="02020603050405020304" pitchFamily="18" charset="0"/>
                <a:ea typeface="Ebrima" panose="02000000000000000000" pitchFamily="2" charset="0"/>
                <a:cs typeface="Times New Roman" panose="02020603050405020304" pitchFamily="18" charset="0"/>
              </a:rPr>
              <a:t>New York, NY: Dover Publications</a:t>
            </a:r>
            <a:r>
              <a:rPr lang="en-US" sz="1400" smtClean="0">
                <a:latin typeface="Times New Roman" panose="02020603050405020304" pitchFamily="18" charset="0"/>
                <a:ea typeface="Ebrima" panose="02000000000000000000" pitchFamily="2" charset="0"/>
                <a:cs typeface="Times New Roman" panose="02020603050405020304" pitchFamily="18" charset="0"/>
              </a:rPr>
              <a:t>.</a:t>
            </a:r>
            <a:endParaRPr lang="en-US" sz="1400">
              <a:latin typeface="Times New Roman" panose="02020603050405020304" pitchFamily="18" charset="0"/>
              <a:ea typeface="Ebrima"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1784938157"/>
      </p:ext>
    </p:extLst>
  </p:cSld>
  <p:clrMapOvr>
    <a:masterClrMapping/>
  </p:clrMapOvr>
  <p:transition spd="slow">
    <p:cover dir="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34"/>
          <p:cNvSpPr txBox="1">
            <a:spLocks noGrp="1"/>
          </p:cNvSpPr>
          <p:nvPr>
            <p:ph type="sldNum" idx="12"/>
          </p:nvPr>
        </p:nvSpPr>
        <p:spPr>
          <a:xfrm>
            <a:off x="7618000" y="4636500"/>
            <a:ext cx="1487400" cy="315600"/>
          </a:xfrm>
          <a:prstGeom prst="rect">
            <a:avLst/>
          </a:prstGeom>
        </p:spPr>
        <p:txBody>
          <a:bodyPr spcFirstLastPara="1" wrap="square" lIns="91417" tIns="91417" rIns="91417" bIns="91417" anchor="ctr" anchorCtr="0">
            <a:noAutofit/>
          </a:bodyPr>
          <a:lstStyle/>
          <a:p>
            <a:fld id="{00000000-1234-1234-1234-123412341234}" type="slidenum">
              <a:rPr lang="en"/>
              <a:pPr/>
              <a:t>82</a:t>
            </a:fld>
            <a:endParaRPr/>
          </a:p>
        </p:txBody>
      </p:sp>
      <p:sp>
        <p:nvSpPr>
          <p:cNvPr id="503" name="Google Shape;503;p34"/>
          <p:cNvSpPr txBox="1">
            <a:spLocks noGrp="1"/>
          </p:cNvSpPr>
          <p:nvPr>
            <p:ph type="ctrTitle" idx="4294967295"/>
          </p:nvPr>
        </p:nvSpPr>
        <p:spPr>
          <a:xfrm>
            <a:off x="386100" y="1250155"/>
            <a:ext cx="8364150" cy="2619892"/>
          </a:xfrm>
          <a:prstGeom prst="rect">
            <a:avLst/>
          </a:prstGeom>
          <a:solidFill>
            <a:srgbClr val="00B0F0"/>
          </a:solidFill>
          <a:ln>
            <a:solidFill>
              <a:srgbClr val="92D050"/>
            </a:solidFill>
          </a:ln>
        </p:spPr>
        <p:style>
          <a:lnRef idx="1">
            <a:schemeClr val="accent5"/>
          </a:lnRef>
          <a:fillRef idx="3">
            <a:schemeClr val="accent5"/>
          </a:fillRef>
          <a:effectRef idx="2">
            <a:schemeClr val="accent5"/>
          </a:effectRef>
          <a:fontRef idx="minor">
            <a:schemeClr val="lt1"/>
          </a:fontRef>
        </p:style>
        <p:txBody>
          <a:bodyPr spcFirstLastPara="1" wrap="square" lIns="91417" tIns="91417" rIns="91417" bIns="91417" anchor="ctr" anchorCtr="0">
            <a:normAutofit/>
          </a:bodyPr>
          <a:lstStyle/>
          <a:p>
            <a:pPr algn="ctr"/>
            <a:r>
              <a:rPr lang="en-US" sz="7200" dirty="0" smtClean="0">
                <a:solidFill>
                  <a:srgbClr val="002060"/>
                </a:solidFill>
              </a:rPr>
              <a:t>Thank you very much</a:t>
            </a:r>
            <a:r>
              <a:rPr lang="am-ET" sz="7200" dirty="0" smtClean="0">
                <a:solidFill>
                  <a:srgbClr val="002060"/>
                </a:solidFill>
              </a:rPr>
              <a:t>!!</a:t>
            </a:r>
            <a:endParaRPr lang="am-ET" sz="7200" dirty="0">
              <a:solidFill>
                <a:srgbClr val="002060"/>
              </a:solidFill>
            </a:endParaRPr>
          </a:p>
        </p:txBody>
      </p:sp>
    </p:spTree>
  </p:cSld>
  <p:clrMapOvr>
    <a:masterClrMapping/>
  </p:clrMapOvr>
  <p:transition spd="slow">
    <p:cover dir="r"/>
  </p:transition>
  <p:timing>
    <p:tnLst>
      <p:par>
        <p:cTn id="1" dur="indefinite" restart="never" nodeType="tmRoot"/>
      </p:par>
    </p:tnLst>
  </p:timing>
</p:sld>
</file>

<file path=ppt/theme/theme1.xml><?xml version="1.0" encoding="utf-8"?>
<a:theme xmlns:a="http://schemas.openxmlformats.org/drawingml/2006/main" name="Saler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IOM official">
      <a:dk1>
        <a:srgbClr val="000000"/>
      </a:dk1>
      <a:lt1>
        <a:srgbClr val="FFFFFF"/>
      </a:lt1>
      <a:dk2>
        <a:srgbClr val="0033A0"/>
      </a:dk2>
      <a:lt2>
        <a:srgbClr val="FFFFFF"/>
      </a:lt2>
      <a:accent1>
        <a:srgbClr val="0033A0"/>
      </a:accent1>
      <a:accent2>
        <a:srgbClr val="4663A8"/>
      </a:accent2>
      <a:accent3>
        <a:srgbClr val="C3CBE3"/>
      </a:accent3>
      <a:accent4>
        <a:srgbClr val="E9EBF6"/>
      </a:accent4>
      <a:accent5>
        <a:srgbClr val="5B92E5"/>
      </a:accent5>
      <a:accent6>
        <a:srgbClr val="6F9FD5"/>
      </a:accent6>
      <a:hlink>
        <a:srgbClr val="0033A0"/>
      </a:hlink>
      <a:folHlink>
        <a:srgbClr val="C3CBE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OM MiMOSA Training Template" id="{EFB9E9DE-F36F-4124-9711-719C5C0A3C6E}" vid="{EBF4B341-5992-4FB1-A437-0ACAB8B5CE19}"/>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9F7E834A858448A36AC19492EEA7B3" ma:contentTypeVersion="4" ma:contentTypeDescription="Create a new document." ma:contentTypeScope="" ma:versionID="d963a2922667b18241bbec8cbfd0782c">
  <xsd:schema xmlns:xsd="http://www.w3.org/2001/XMLSchema" xmlns:xs="http://www.w3.org/2001/XMLSchema" xmlns:p="http://schemas.microsoft.com/office/2006/metadata/properties" xmlns:ns2="e048a4a3-ef69-49c4-86a0-a8298ec56449" targetNamespace="http://schemas.microsoft.com/office/2006/metadata/properties" ma:root="true" ma:fieldsID="b7d491887bdef6c2454fadfc501e54fe" ns2:_="">
    <xsd:import namespace="e048a4a3-ef69-49c4-86a0-a8298ec564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48a4a3-ef69-49c4-86a0-a8298ec56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BD56F02-39BE-4D99-832A-4D7B3B411F3F}"/>
</file>

<file path=customXml/itemProps2.xml><?xml version="1.0" encoding="utf-8"?>
<ds:datastoreItem xmlns:ds="http://schemas.openxmlformats.org/officeDocument/2006/customXml" ds:itemID="{6571B376-5A0D-494D-ABA8-D3DBAB5E2317}"/>
</file>

<file path=customXml/itemProps3.xml><?xml version="1.0" encoding="utf-8"?>
<ds:datastoreItem xmlns:ds="http://schemas.openxmlformats.org/officeDocument/2006/customXml" ds:itemID="{E0794B7F-E134-4C31-9C90-FBF3FB4D1500}"/>
</file>

<file path=docProps/app.xml><?xml version="1.0" encoding="utf-8"?>
<Properties xmlns="http://schemas.openxmlformats.org/officeDocument/2006/extended-properties" xmlns:vt="http://schemas.openxmlformats.org/officeDocument/2006/docPropsVTypes">
  <TotalTime>16033</TotalTime>
  <Words>6702</Words>
  <Application>Microsoft Office PowerPoint</Application>
  <PresentationFormat>On-screen Show (16:9)</PresentationFormat>
  <Paragraphs>484</Paragraphs>
  <Slides>82</Slides>
  <Notes>81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82</vt:i4>
      </vt:variant>
    </vt:vector>
  </HeadingPairs>
  <TitlesOfParts>
    <vt:vector size="94" baseType="lpstr">
      <vt:lpstr>Calibri</vt:lpstr>
      <vt:lpstr>Times New Roman</vt:lpstr>
      <vt:lpstr>Wingdings</vt:lpstr>
      <vt:lpstr>Arial</vt:lpstr>
      <vt:lpstr>Roboto Condensed Light</vt:lpstr>
      <vt:lpstr>Roboto Condensed</vt:lpstr>
      <vt:lpstr>Ebrima</vt:lpstr>
      <vt:lpstr>Noto Sans Symbols</vt:lpstr>
      <vt:lpstr>Calibri Light</vt:lpstr>
      <vt:lpstr>Arvo</vt:lpstr>
      <vt:lpstr>Salerio template</vt:lpstr>
      <vt:lpstr>Thème Office</vt:lpstr>
      <vt:lpstr>Federeshiinii Waldaalee Qaamaa Miidhamtoota Itiyoophiyaa</vt:lpstr>
      <vt:lpstr>1. Introduction</vt:lpstr>
      <vt:lpstr>1. Introduction</vt:lpstr>
      <vt:lpstr>1. Introduction</vt:lpstr>
      <vt:lpstr>1. Introduction</vt:lpstr>
      <vt:lpstr>1. Introduction</vt:lpstr>
      <vt:lpstr>1. Introduction</vt:lpstr>
      <vt:lpstr>1. Introduction</vt:lpstr>
      <vt:lpstr>1. Introduction</vt:lpstr>
      <vt:lpstr>1.2 FEAPD Advocacy and Communication Background</vt:lpstr>
      <vt:lpstr>1.2 FEAPD Advocacy and Communication Background</vt:lpstr>
      <vt:lpstr>1.2 FEAPD Advocacy and Communication Background</vt:lpstr>
      <vt:lpstr>1.3 Objectives of Advocacy and Communication Manual</vt:lpstr>
      <vt:lpstr>2. CONCEPTS OF ADVOCACY</vt:lpstr>
      <vt:lpstr>2. CONCEPTS OF ADVOCACY</vt:lpstr>
      <vt:lpstr>2. CONCEPTS OF ADVOCACY</vt:lpstr>
      <vt:lpstr>2. CONCEPTS OF ADVOCACY</vt:lpstr>
      <vt:lpstr>2.2 Principles of Advocacy </vt:lpstr>
      <vt:lpstr>2.3 What are the different types of advocacy?</vt:lpstr>
      <vt:lpstr>2.3 What are the different types of advocacy?</vt:lpstr>
      <vt:lpstr>2.4 Understanding Evidence-Based Advocacy </vt:lpstr>
      <vt:lpstr>2.4 Understanding Evidence-Based Advocacy </vt:lpstr>
      <vt:lpstr>2.5 Why Evidence Based Advocacy?</vt:lpstr>
      <vt:lpstr>2.5 Why Evidence Based Advocacy?</vt:lpstr>
      <vt:lpstr>2.6 Advocacy vs. Lobbying: What’s the Difference? </vt:lpstr>
      <vt:lpstr>2.6 Advocacy vs. Lobbying: What’s the Difference? </vt:lpstr>
      <vt:lpstr>2.7 Advocacy Myths </vt:lpstr>
      <vt:lpstr>2.7 Advocacy Myths </vt:lpstr>
      <vt:lpstr>2.7 Advocacy Myths </vt:lpstr>
      <vt:lpstr>2.8 What disability advocates do? </vt:lpstr>
      <vt:lpstr>2.8 What disability advocates do? </vt:lpstr>
      <vt:lpstr>2.8 What disability advocates do? </vt:lpstr>
      <vt:lpstr>2.9 Why we need disability advocacy </vt:lpstr>
      <vt:lpstr>2.9 Why we need disability advocacy </vt:lpstr>
      <vt:lpstr>2.9 Why we need disability advocacy </vt:lpstr>
      <vt:lpstr>2.10 UNCRPD and Advocacy</vt:lpstr>
      <vt:lpstr>2.10 UNCRPD and Advocacy</vt:lpstr>
      <vt:lpstr>3. ADVOCACY ISSUES</vt:lpstr>
      <vt:lpstr>3. ADVOCACY ISSUES</vt:lpstr>
      <vt:lpstr>3.2 Justification of Advocacy Issues</vt:lpstr>
      <vt:lpstr>3.2 Justification of Advocacy Issues</vt:lpstr>
      <vt:lpstr>3.2 Justification of Advocacy Issues</vt:lpstr>
      <vt:lpstr>3.2.3. Fair and reasonable budget allocation </vt:lpstr>
      <vt:lpstr>3.2.3. Fair and reasonable budget allocation </vt:lpstr>
      <vt:lpstr>3.2.3. Fair and reasonable budget allocation </vt:lpstr>
      <vt:lpstr>3.2.3. Fair and reasonable budget allocation </vt:lpstr>
      <vt:lpstr>3.2.3. Fair and reasonable budget allocation </vt:lpstr>
      <vt:lpstr>3.2.3. Fair and reasonable budget allocation </vt:lpstr>
      <vt:lpstr>3.2.3. Fair and reasonable budget allocation </vt:lpstr>
      <vt:lpstr>3.2.3. Fair and reasonable budget allocation </vt:lpstr>
      <vt:lpstr>3.2.3. Fair and reasonable budget allocation </vt:lpstr>
      <vt:lpstr>4. FEAPD ADVOCACY PLAN </vt:lpstr>
      <vt:lpstr>4. FEAPD ADVOCACY PLAN </vt:lpstr>
      <vt:lpstr>5. COMMUNICATION ISSUES</vt:lpstr>
      <vt:lpstr>5. COMMUNICATION ISSUES</vt:lpstr>
      <vt:lpstr>5. COMMUNICATION ISSUES</vt:lpstr>
      <vt:lpstr>5.2. Definition of Stakeholders</vt:lpstr>
      <vt:lpstr>5.2. Definition of Stakeholders</vt:lpstr>
      <vt:lpstr>5.2. Definition of Stakeholders</vt:lpstr>
      <vt:lpstr>5.2.2. Secondary boundary stakeholders</vt:lpstr>
      <vt:lpstr>5.3. Communication with Primary &amp; Secondary Boundary Stakeholders</vt:lpstr>
      <vt:lpstr>5.3. Communication with Primary &amp; Secondary Boundary Stakeholders</vt:lpstr>
      <vt:lpstr>5.3. Communication with Primary &amp; Secondary Boundary Stakeholders</vt:lpstr>
      <vt:lpstr>5.3. Communication with Primary &amp; Secondary Boundary Stakeholders</vt:lpstr>
      <vt:lpstr>5.3. Communication with Primary &amp; Secondary Boundary Stakeholders</vt:lpstr>
      <vt:lpstr>5.4. Developing Key Messages for Effective Communication </vt:lpstr>
      <vt:lpstr>5.4. Developing Key Messages for Effective Communication </vt:lpstr>
      <vt:lpstr>5.4. Developing Key Messages for Effective Communication </vt:lpstr>
      <vt:lpstr>5.4. Developing Key Messages for Effective Communication </vt:lpstr>
      <vt:lpstr>5.4. Developing Key Messages for Effective Communication </vt:lpstr>
      <vt:lpstr>5.4. Developing Key Messages for Effective Communication </vt:lpstr>
      <vt:lpstr>5.5. Communication Processes</vt:lpstr>
      <vt:lpstr>5.5. Communication Processes</vt:lpstr>
      <vt:lpstr>5.5. Communication Processes</vt:lpstr>
      <vt:lpstr>5.5. Communication Processes</vt:lpstr>
      <vt:lpstr>5.5. Communication Processes</vt:lpstr>
      <vt:lpstr>5.5. Communication Processes</vt:lpstr>
      <vt:lpstr>5.5. Communication Processes</vt:lpstr>
      <vt:lpstr>5.5. Communication Processes</vt:lpstr>
      <vt:lpstr>5.5. Communication Processes</vt:lpstr>
      <vt:lpstr>6.REFERENCES</vt:lpstr>
      <vt:lpstr>Thank you very much!!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Abbaa Taayitaa Saayinsii Teekinoloojii fi Quunnamtii Odeeffannoo</dc:title>
  <dc:creator>Google</dc:creator>
  <cp:lastModifiedBy>HP PC</cp:lastModifiedBy>
  <cp:revision>1154</cp:revision>
  <dcterms:modified xsi:type="dcterms:W3CDTF">2024-03-29T08:23:57Z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0x010100829F7E834A858448A36AC19492EEA7B3</vt:lpwstr>
  </property>
  <property fmtid="{D5CDD505-2E9C-101B-9397-08002B2CF9AE}" pid="3" name="Order">
    <vt:r8>37500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ies>
</file>